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6" r:id="rId1"/>
  </p:sldMasterIdLst>
  <p:notesMasterIdLst>
    <p:notesMasterId r:id="rId42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2" r:id="rId16"/>
    <p:sldId id="271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1" r:id="rId25"/>
    <p:sldId id="282" r:id="rId26"/>
    <p:sldId id="280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58" d="100"/>
          <a:sy n="58" d="100"/>
        </p:scale>
        <p:origin x="-304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heme" Target="theme/theme1.xml"/><Relationship Id="rId47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notesMaster" Target="notesMasters/notesMaster1.xml"/><Relationship Id="rId43" Type="http://schemas.openxmlformats.org/officeDocument/2006/relationships/printerSettings" Target="printerSettings/printerSettings1.bin"/><Relationship Id="rId44" Type="http://schemas.openxmlformats.org/officeDocument/2006/relationships/presProps" Target="presProps.xml"/><Relationship Id="rId4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009402-3F45-654F-B832-15A5EBA34BCE}" type="datetimeFigureOut">
              <a:rPr lang="en-US" smtClean="0"/>
              <a:t>2018-10-31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633770-F73F-3F4F-BA1C-3C0289493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628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633770-F73F-3F4F-BA1C-3C028949387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3328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www.susanahalpine.com</a:t>
            </a:r>
            <a:r>
              <a:rPr lang="en-US" dirty="0" smtClean="0"/>
              <a:t>/</a:t>
            </a:r>
            <a:r>
              <a:rPr lang="en-US" dirty="0" err="1" smtClean="0"/>
              <a:t>anim</a:t>
            </a:r>
            <a:r>
              <a:rPr lang="en-US" dirty="0" smtClean="0"/>
              <a:t>/Life/</a:t>
            </a:r>
            <a:r>
              <a:rPr lang="en-US" dirty="0" err="1" smtClean="0"/>
              <a:t>memb.htm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633770-F73F-3F4F-BA1C-3C028949387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710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highered.mcgraw-hill.com</a:t>
            </a:r>
            <a:r>
              <a:rPr lang="en-US" dirty="0" smtClean="0"/>
              <a:t>/sites/0072495855/student_view0/chapter2/animation__</a:t>
            </a:r>
            <a:r>
              <a:rPr lang="en-US" dirty="0" err="1" smtClean="0"/>
              <a:t>how_diffusion_works.html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http://</a:t>
            </a:r>
            <a:r>
              <a:rPr lang="en-US" dirty="0" err="1" smtClean="0"/>
              <a:t>www.bbc.co.uk</a:t>
            </a:r>
            <a:r>
              <a:rPr lang="en-US" dirty="0" smtClean="0"/>
              <a:t>/schools/</a:t>
            </a:r>
            <a:r>
              <a:rPr lang="en-US" dirty="0" err="1" smtClean="0"/>
              <a:t>gcsebitesize</a:t>
            </a:r>
            <a:r>
              <a:rPr lang="en-US" dirty="0" smtClean="0"/>
              <a:t>/science/add_ocr_pre_2011/homeostasis/</a:t>
            </a:r>
            <a:r>
              <a:rPr lang="en-US" dirty="0" err="1" smtClean="0"/>
              <a:t>osmosisact.shtml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633770-F73F-3F4F-BA1C-3C028949387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8382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highered.mcgraw-hill.com</a:t>
            </a:r>
            <a:r>
              <a:rPr lang="en-US" dirty="0" smtClean="0"/>
              <a:t>/sites/0072495855/student_view0/chapter2/animation__</a:t>
            </a:r>
            <a:r>
              <a:rPr lang="en-US" dirty="0" err="1" smtClean="0"/>
              <a:t>how_osmosis_works.html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633770-F73F-3F4F-BA1C-3C028949387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4520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highered.mheducation.com</a:t>
            </a:r>
            <a:r>
              <a:rPr lang="en-US" dirty="0" smtClean="0"/>
              <a:t>/sites/0072495855/student_view0/chapter2/animation__</a:t>
            </a:r>
            <a:r>
              <a:rPr lang="en-US" dirty="0" err="1" smtClean="0"/>
              <a:t>how_facilitated_diffusion_works.html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633770-F73F-3F4F-BA1C-3C028949387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4141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highered.mcgraw-hill.com</a:t>
            </a:r>
            <a:r>
              <a:rPr lang="en-US" dirty="0" smtClean="0"/>
              <a:t>/sites/0072495855/student_view0/chapter2/animation__</a:t>
            </a:r>
            <a:r>
              <a:rPr lang="en-US" dirty="0" err="1" smtClean="0"/>
              <a:t>how_the_sodium_potassium_pump_works.html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633770-F73F-3F4F-BA1C-3C0289493878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3824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www.susanahalpine.com</a:t>
            </a:r>
            <a:r>
              <a:rPr lang="en-US" dirty="0" smtClean="0"/>
              <a:t>/</a:t>
            </a:r>
            <a:r>
              <a:rPr lang="en-US" dirty="0" err="1" smtClean="0"/>
              <a:t>anim</a:t>
            </a:r>
            <a:r>
              <a:rPr lang="en-US" dirty="0" smtClean="0"/>
              <a:t>/Life/</a:t>
            </a:r>
            <a:r>
              <a:rPr lang="en-US" dirty="0" err="1" smtClean="0"/>
              <a:t>endo.htm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http://</a:t>
            </a:r>
            <a:r>
              <a:rPr lang="en-US" dirty="0" err="1" smtClean="0"/>
              <a:t>highered.mheducation.com</a:t>
            </a:r>
            <a:r>
              <a:rPr lang="en-US" dirty="0" smtClean="0"/>
              <a:t>/sites/0072495855/student_view0/chapter2/animation__</a:t>
            </a:r>
            <a:r>
              <a:rPr lang="en-US" dirty="0" err="1" smtClean="0"/>
              <a:t>phagocytosis.html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633770-F73F-3F4F-BA1C-3C0289493878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592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A6803-2D33-4542-9589-BB9A4391AFCD}" type="datetimeFigureOut">
              <a:rPr lang="en-US" smtClean="0"/>
              <a:t>2018-10-30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0BD28-69A9-2B4E-A31C-2EC38066F9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A6803-2D33-4542-9589-BB9A4391AFCD}" type="datetimeFigureOut">
              <a:rPr lang="en-US" smtClean="0"/>
              <a:t>2018-10-30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0BD28-69A9-2B4E-A31C-2EC38066F95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A6803-2D33-4542-9589-BB9A4391AFCD}" type="datetimeFigureOut">
              <a:rPr lang="en-US" smtClean="0"/>
              <a:t>2018-10-30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0BD28-69A9-2B4E-A31C-2EC38066F9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A6803-2D33-4542-9589-BB9A4391AFCD}" type="datetimeFigureOut">
              <a:rPr lang="en-US" smtClean="0"/>
              <a:t>2018-10-30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0BD28-69A9-2B4E-A31C-2EC38066F9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A6803-2D33-4542-9589-BB9A4391AFCD}" type="datetimeFigureOut">
              <a:rPr lang="en-US" smtClean="0"/>
              <a:t>2018-10-30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0BD28-69A9-2B4E-A31C-2EC38066F9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A6803-2D33-4542-9589-BB9A4391AFCD}" type="datetimeFigureOut">
              <a:rPr lang="en-US" smtClean="0"/>
              <a:t>2018-10-30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0BD28-69A9-2B4E-A31C-2EC38066F95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A6803-2D33-4542-9589-BB9A4391AFCD}" type="datetimeFigureOut">
              <a:rPr lang="en-US" smtClean="0"/>
              <a:t>2018-10-30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0BD28-69A9-2B4E-A31C-2EC38066F9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A6803-2D33-4542-9589-BB9A4391AFCD}" type="datetimeFigureOut">
              <a:rPr lang="en-US" smtClean="0"/>
              <a:t>2018-10-30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0BD28-69A9-2B4E-A31C-2EC38066F9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A6803-2D33-4542-9589-BB9A4391AFCD}" type="datetimeFigureOut">
              <a:rPr lang="en-US" smtClean="0"/>
              <a:t>2018-10-30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0BD28-69A9-2B4E-A31C-2EC38066F9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A6803-2D33-4542-9589-BB9A4391AFCD}" type="datetimeFigureOut">
              <a:rPr lang="en-US" smtClean="0"/>
              <a:t>2018-10-30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0BD28-69A9-2B4E-A31C-2EC38066F9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A6803-2D33-4542-9589-BB9A4391AFCD}" type="datetimeFigureOut">
              <a:rPr lang="en-US" smtClean="0"/>
              <a:t>2018-10-30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0BD28-69A9-2B4E-A31C-2EC38066F9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A6803-2D33-4542-9589-BB9A4391AFCD}" type="datetimeFigureOut">
              <a:rPr lang="en-US" smtClean="0"/>
              <a:t>2018-10-30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0BD28-69A9-2B4E-A31C-2EC38066F9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29CA6803-2D33-4542-9589-BB9A4391AFCD}" type="datetimeFigureOut">
              <a:rPr lang="en-US" smtClean="0"/>
              <a:t>2018-10-30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E580BD28-69A9-2B4E-A31C-2EC38066F95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highered.mcgraw-hill.com/sites/0072495855/student_view0/chapter2/animation__how_diffusion_works.html" TargetMode="External"/><Relationship Id="rId4" Type="http://schemas.openxmlformats.org/officeDocument/2006/relationships/hyperlink" Target="http://www.bbc.co.uk/schools/gcsebitesize/science/add_ocr_pre_2011/homeostasis/osmosisact.shtml" TargetMode="External"/><Relationship Id="rId5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hyperlink" Target="http://highered.mcgraw-hill.com/sites/0072495855/student_view0/chapter2/animation__how_osmosis_works.html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highered.mheducation.com/sites/0072495855/student_view0/chapter2/animation__how_facilitated_diffusion_works.html" TargetMode="External"/><Relationship Id="rId4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hyperlink" Target="http://highered.mcgraw-hill.com/sites/0072495855/student_view0/chapter2/animation__how_the_sodium_potassium_pump_works.html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hyperlink" Target="http://www.susanahalpine.com/anim/Life/endo.htm" TargetMode="External"/><Relationship Id="rId5" Type="http://schemas.openxmlformats.org/officeDocument/2006/relationships/hyperlink" Target="http://highered.mheducation.com/sites/0072495855/student_view0/chapter2/animation__phagocytosis.html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usanahalpine.com/anim/Life/memb.htm" TargetMode="External"/><Relationship Id="rId4" Type="http://schemas.openxmlformats.org/officeDocument/2006/relationships/image" Target="../media/image6.emf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2551" y="1310177"/>
            <a:ext cx="6116983" cy="3156005"/>
          </a:xfrm>
        </p:spPr>
        <p:txBody>
          <a:bodyPr/>
          <a:lstStyle/>
          <a:p>
            <a:r>
              <a:rPr lang="en-US" sz="6600" dirty="0" smtClean="0"/>
              <a:t>Movement across the Cell Membrane</a:t>
            </a:r>
            <a:endParaRPr lang="en-US" sz="6600" dirty="0"/>
          </a:p>
        </p:txBody>
      </p:sp>
      <p:pic>
        <p:nvPicPr>
          <p:cNvPr id="4" name="Picture 2" descr="http://t1.gstatic.com/images?q=tbn:ANd9GcTjwWS0fTkQ0NLydnDXw0VeTBAzfPwF5zeUeOf9fs7FItjxqyJrb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962525"/>
            <a:ext cx="2409825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http://t1.gstatic.com/images?q=tbn:ANd9GcQEXXHNu4tAJHrtBus82nmIiLbUHd2BuGdzpX7rb1Z_9wlzNdlr8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6926" y="4952284"/>
            <a:ext cx="2409825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59331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6099" y="702585"/>
            <a:ext cx="4336540" cy="5208539"/>
          </a:xfrm>
        </p:spPr>
        <p:txBody>
          <a:bodyPr/>
          <a:lstStyle/>
          <a:p>
            <a:pPr marL="457200" indent="-457200">
              <a:buFont typeface="+mj-lt"/>
              <a:buAutoNum type="alphaUcPeriod" startAt="4"/>
            </a:pPr>
            <a:r>
              <a:rPr lang="en-US" b="1" dirty="0" smtClean="0"/>
              <a:t>Glycoproteins</a:t>
            </a:r>
            <a:r>
              <a:rPr lang="en-US" dirty="0" smtClean="0"/>
              <a:t> and </a:t>
            </a:r>
            <a:r>
              <a:rPr lang="en-US" b="1" dirty="0" smtClean="0"/>
              <a:t>Glycolipids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/>
              <a:t>Glycoproteins</a:t>
            </a:r>
            <a:r>
              <a:rPr lang="en-US" dirty="0" smtClean="0"/>
              <a:t> – </a:t>
            </a:r>
            <a:r>
              <a:rPr lang="en-US" b="1" dirty="0" smtClean="0"/>
              <a:t>proteins</a:t>
            </a:r>
            <a:r>
              <a:rPr lang="en-US" dirty="0" smtClean="0"/>
              <a:t> which have an attached </a:t>
            </a:r>
            <a:r>
              <a:rPr lang="en-US" b="1" dirty="0" smtClean="0"/>
              <a:t>carbohydrate</a:t>
            </a:r>
            <a:r>
              <a:rPr lang="en-US" dirty="0" smtClean="0"/>
              <a:t> chain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/>
              <a:t>Glycolipids</a:t>
            </a:r>
            <a:r>
              <a:rPr lang="en-US" dirty="0"/>
              <a:t> </a:t>
            </a:r>
            <a:r>
              <a:rPr lang="en-US" dirty="0" smtClean="0"/>
              <a:t>– </a:t>
            </a:r>
            <a:r>
              <a:rPr lang="en-US" b="1" dirty="0" smtClean="0"/>
              <a:t>phospholipids </a:t>
            </a:r>
            <a:r>
              <a:rPr lang="en-US" dirty="0" smtClean="0"/>
              <a:t>whose </a:t>
            </a:r>
            <a:r>
              <a:rPr lang="en-US" b="1" dirty="0" smtClean="0"/>
              <a:t>hydrophilic </a:t>
            </a:r>
            <a:r>
              <a:rPr lang="en-US" dirty="0" smtClean="0"/>
              <a:t>heads have an attached </a:t>
            </a:r>
            <a:r>
              <a:rPr lang="en-US" b="1" dirty="0" smtClean="0"/>
              <a:t>carbohydrate</a:t>
            </a:r>
            <a:r>
              <a:rPr lang="en-US" dirty="0" smtClean="0"/>
              <a:t> chain</a:t>
            </a:r>
            <a:endParaRPr lang="en-US" b="1" dirty="0"/>
          </a:p>
        </p:txBody>
      </p:sp>
      <p:pic>
        <p:nvPicPr>
          <p:cNvPr id="4" name="Picture 9" descr="http://t3.gstatic.com/images?q=tbn:ANd9GcSHdQhmvsl5b-oe0g2qufOxP_qknqVx1gimtCoOlcS1dHwcGjP1h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2639" y="2076969"/>
            <a:ext cx="4261361" cy="264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46848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613005"/>
            <a:ext cx="8042276" cy="5702777"/>
          </a:xfrm>
        </p:spPr>
        <p:txBody>
          <a:bodyPr/>
          <a:lstStyle/>
          <a:p>
            <a:pPr marL="457200" indent="-457200">
              <a:buFont typeface="+mj-lt"/>
              <a:buAutoNum type="arabicPeriod" startAt="3"/>
            </a:pPr>
            <a:r>
              <a:rPr lang="en-US" dirty="0" smtClean="0"/>
              <a:t>These carbohydrate chains allow </a:t>
            </a:r>
            <a:r>
              <a:rPr lang="en-US" b="1" dirty="0" smtClean="0"/>
              <a:t>tissues</a:t>
            </a:r>
            <a:r>
              <a:rPr lang="en-US" dirty="0" smtClean="0"/>
              <a:t> and cells of </a:t>
            </a:r>
            <a:r>
              <a:rPr lang="en-US" b="1" dirty="0" smtClean="0"/>
              <a:t>embryo</a:t>
            </a:r>
            <a:r>
              <a:rPr lang="en-US" dirty="0" smtClean="0"/>
              <a:t> to sort themselves out</a:t>
            </a:r>
          </a:p>
          <a:p>
            <a:pPr marL="457200" indent="-457200">
              <a:buFont typeface="+mj-lt"/>
              <a:buAutoNum type="arabicPeriod" startAt="3"/>
            </a:pPr>
            <a:r>
              <a:rPr lang="en-US" dirty="0" smtClean="0"/>
              <a:t>Always found on the </a:t>
            </a:r>
            <a:r>
              <a:rPr lang="en-US" b="1" dirty="0" smtClean="0"/>
              <a:t>extracellular</a:t>
            </a:r>
            <a:r>
              <a:rPr lang="en-US" dirty="0" smtClean="0"/>
              <a:t> side of the membrane</a:t>
            </a:r>
          </a:p>
          <a:p>
            <a:pPr marL="793750" lvl="1" indent="-457200">
              <a:buFont typeface="+mj-lt"/>
              <a:buAutoNum type="alphaLcPeriod"/>
            </a:pPr>
            <a:r>
              <a:rPr lang="en-US" dirty="0" smtClean="0"/>
              <a:t>Important in cell-cell recognition</a:t>
            </a:r>
          </a:p>
          <a:p>
            <a:pPr marL="793750" lvl="1" indent="-457200">
              <a:buFont typeface="+mj-lt"/>
              <a:buAutoNum type="alphaLcPeriod"/>
            </a:pPr>
            <a:r>
              <a:rPr lang="en-US" dirty="0" smtClean="0"/>
              <a:t>Carbohydrate chains of glycolipids and glycoproteins vary by:</a:t>
            </a:r>
          </a:p>
          <a:p>
            <a:pPr marL="1133475" lvl="2" indent="-514350">
              <a:buFont typeface="+mj-lt"/>
              <a:buAutoNum type="romanLcPeriod"/>
            </a:pPr>
            <a:r>
              <a:rPr lang="en-US" b="1" dirty="0" smtClean="0"/>
              <a:t>Number</a:t>
            </a:r>
            <a:r>
              <a:rPr lang="en-US" dirty="0" smtClean="0"/>
              <a:t> of </a:t>
            </a:r>
            <a:r>
              <a:rPr lang="en-US" b="1" dirty="0" smtClean="0"/>
              <a:t>sugars</a:t>
            </a:r>
          </a:p>
          <a:p>
            <a:pPr marL="1133475" lvl="2" indent="-514350">
              <a:buFont typeface="+mj-lt"/>
              <a:buAutoNum type="romanLcPeriod"/>
            </a:pPr>
            <a:r>
              <a:rPr lang="en-US" b="1" dirty="0" smtClean="0"/>
              <a:t>Number</a:t>
            </a:r>
            <a:r>
              <a:rPr lang="en-US" dirty="0" smtClean="0"/>
              <a:t> of </a:t>
            </a:r>
            <a:r>
              <a:rPr lang="en-US" b="1" dirty="0" smtClean="0"/>
              <a:t>branching patterns</a:t>
            </a:r>
          </a:p>
          <a:p>
            <a:pPr marL="1133475" lvl="2" indent="-514350">
              <a:buFont typeface="+mj-lt"/>
              <a:buAutoNum type="romanLcPeriod"/>
            </a:pPr>
            <a:r>
              <a:rPr lang="en-US" b="1" dirty="0" smtClean="0"/>
              <a:t>Sequence</a:t>
            </a:r>
            <a:r>
              <a:rPr lang="en-US" dirty="0" smtClean="0"/>
              <a:t> of </a:t>
            </a:r>
            <a:r>
              <a:rPr lang="en-US" b="1" dirty="0" smtClean="0"/>
              <a:t>sugars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730436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634899"/>
            <a:ext cx="8042276" cy="5308702"/>
          </a:xfrm>
        </p:spPr>
        <p:txBody>
          <a:bodyPr/>
          <a:lstStyle/>
          <a:p>
            <a:pPr marL="457200" indent="-457200">
              <a:buFont typeface="Wingdings" charset="2"/>
              <a:buAutoNum type="arabicPlain" startAt="5"/>
            </a:pPr>
            <a:r>
              <a:rPr lang="en-US" dirty="0" smtClean="0"/>
              <a:t>They vary among/between </a:t>
            </a:r>
            <a:r>
              <a:rPr lang="en-US" b="1" dirty="0" smtClean="0"/>
              <a:t>species</a:t>
            </a:r>
            <a:r>
              <a:rPr lang="en-US" dirty="0" smtClean="0"/>
              <a:t> and from cell to cell within individuals</a:t>
            </a:r>
          </a:p>
          <a:p>
            <a:pPr marL="457200" indent="-457200">
              <a:buFont typeface="Wingdings" charset="2"/>
              <a:buAutoNum type="arabicPlain" startAt="5"/>
            </a:pPr>
            <a:r>
              <a:rPr lang="en-US" dirty="0" smtClean="0"/>
              <a:t>During </a:t>
            </a:r>
            <a:r>
              <a:rPr lang="en-US" b="1" dirty="0" smtClean="0"/>
              <a:t>development</a:t>
            </a:r>
            <a:r>
              <a:rPr lang="en-US" dirty="0" smtClean="0"/>
              <a:t>, each cell in embryo develops its own </a:t>
            </a:r>
            <a:r>
              <a:rPr lang="en-US" b="1" dirty="0" smtClean="0"/>
              <a:t>glycoproteins </a:t>
            </a:r>
            <a:r>
              <a:rPr lang="en-US" dirty="0" smtClean="0"/>
              <a:t>and </a:t>
            </a:r>
            <a:r>
              <a:rPr lang="en-US" b="1" dirty="0" smtClean="0"/>
              <a:t>glycolipids</a:t>
            </a:r>
            <a:endParaRPr lang="en-US" dirty="0" smtClean="0"/>
          </a:p>
          <a:p>
            <a:pPr marL="457200" indent="-457200">
              <a:buFont typeface="Wingdings" charset="2"/>
              <a:buAutoNum type="arabicPlain" startAt="5"/>
            </a:pPr>
            <a:r>
              <a:rPr lang="en-US" dirty="0" smtClean="0"/>
              <a:t>They help the </a:t>
            </a:r>
            <a:r>
              <a:rPr lang="en-US" b="1" dirty="0" smtClean="0"/>
              <a:t>immune</a:t>
            </a:r>
            <a:r>
              <a:rPr lang="en-US" dirty="0" smtClean="0"/>
              <a:t> system identify which cells belong to the body and which are invaders</a:t>
            </a:r>
          </a:p>
          <a:p>
            <a:pPr marL="793750" lvl="1" indent="-457200">
              <a:buFont typeface="+mj-lt"/>
              <a:buAutoNum type="alphaLcPeriod"/>
            </a:pPr>
            <a:r>
              <a:rPr lang="en-US" dirty="0" smtClean="0"/>
              <a:t>Immune system rejection of transplanted tissues due to recognition of unique glycolipids and glycoproteins</a:t>
            </a:r>
          </a:p>
          <a:p>
            <a:pPr marL="793750" lvl="1" indent="-457200">
              <a:buFont typeface="+mj-lt"/>
              <a:buAutoNum type="alphaLcPeriod"/>
            </a:pPr>
            <a:r>
              <a:rPr lang="en-US" dirty="0" smtClean="0"/>
              <a:t>Blood </a:t>
            </a:r>
            <a:r>
              <a:rPr lang="en-US" b="1" dirty="0" smtClean="0"/>
              <a:t>types</a:t>
            </a:r>
            <a:r>
              <a:rPr lang="en-US" dirty="0" smtClean="0"/>
              <a:t> due to unique glycoproteins on red blood cells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01832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591113"/>
            <a:ext cx="8042276" cy="5352488"/>
          </a:xfrm>
        </p:spPr>
        <p:txBody>
          <a:bodyPr/>
          <a:lstStyle/>
          <a:p>
            <a:pPr marL="457200" indent="-457200">
              <a:buFont typeface="+mj-lt"/>
              <a:buAutoNum type="alphaUcPeriod" startAt="5"/>
            </a:pPr>
            <a:r>
              <a:rPr lang="en-US" dirty="0" smtClean="0"/>
              <a:t>Cholesterol</a:t>
            </a:r>
          </a:p>
          <a:p>
            <a:pPr marL="793750" lvl="1" indent="-457200">
              <a:buFont typeface="+mj-lt"/>
              <a:buAutoNum type="alphaLcPeriod"/>
            </a:pPr>
            <a:r>
              <a:rPr lang="en-US" dirty="0" smtClean="0"/>
              <a:t>Is a </a:t>
            </a:r>
            <a:r>
              <a:rPr lang="en-US" b="1" dirty="0" smtClean="0"/>
              <a:t>lipid steroid</a:t>
            </a:r>
            <a:r>
              <a:rPr lang="en-US" dirty="0" smtClean="0"/>
              <a:t> found within the </a:t>
            </a:r>
            <a:r>
              <a:rPr lang="en-US" b="1" dirty="0" smtClean="0"/>
              <a:t>animal </a:t>
            </a:r>
            <a:r>
              <a:rPr lang="en-US" dirty="0" smtClean="0"/>
              <a:t>lipid bilayer</a:t>
            </a:r>
          </a:p>
          <a:p>
            <a:pPr marL="793750" lvl="1" indent="-457200">
              <a:buFont typeface="+mj-lt"/>
              <a:buAutoNum type="alphaLcPeriod"/>
            </a:pPr>
            <a:r>
              <a:rPr lang="en-US" dirty="0" smtClean="0"/>
              <a:t>Serves as a temperature-stability buffer</a:t>
            </a:r>
          </a:p>
          <a:p>
            <a:pPr marL="1133475" lvl="2" indent="-514350">
              <a:buFont typeface="+mj-lt"/>
              <a:buAutoNum type="romanLcPeriod"/>
            </a:pPr>
            <a:r>
              <a:rPr lang="en-US" dirty="0" smtClean="0"/>
              <a:t>At </a:t>
            </a:r>
            <a:r>
              <a:rPr lang="en-US" b="1" dirty="0" smtClean="0"/>
              <a:t>higher</a:t>
            </a:r>
            <a:r>
              <a:rPr lang="en-US" dirty="0" smtClean="0"/>
              <a:t> temperatures, cholesterol serves to </a:t>
            </a:r>
            <a:r>
              <a:rPr lang="en-US" b="1" dirty="0" smtClean="0"/>
              <a:t>impede</a:t>
            </a:r>
            <a:r>
              <a:rPr lang="en-US" dirty="0" smtClean="0"/>
              <a:t> phospholipid fluidity</a:t>
            </a:r>
          </a:p>
          <a:p>
            <a:pPr marL="1133475" lvl="2" indent="-514350">
              <a:buFont typeface="+mj-lt"/>
              <a:buAutoNum type="romanLcPeriod"/>
            </a:pPr>
            <a:r>
              <a:rPr lang="en-US" dirty="0" smtClean="0"/>
              <a:t>At </a:t>
            </a:r>
            <a:r>
              <a:rPr lang="en-US" b="1" dirty="0" smtClean="0"/>
              <a:t>lower</a:t>
            </a:r>
            <a:r>
              <a:rPr lang="en-US" dirty="0" smtClean="0"/>
              <a:t> temperatures, cholesterol interferes with </a:t>
            </a:r>
            <a:r>
              <a:rPr lang="en-US" b="1" dirty="0" smtClean="0"/>
              <a:t>solidification</a:t>
            </a:r>
            <a:r>
              <a:rPr lang="en-US" dirty="0" smtClean="0"/>
              <a:t> of membranes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1829" y="3694791"/>
            <a:ext cx="2952328" cy="2936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15244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744" y="107576"/>
            <a:ext cx="8594725" cy="1336956"/>
          </a:xfrm>
        </p:spPr>
        <p:txBody>
          <a:bodyPr/>
          <a:lstStyle/>
          <a:p>
            <a:r>
              <a:rPr lang="en-US" sz="3600" dirty="0" smtClean="0"/>
              <a:t>I. Movement Across a Cell Membrane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lphaUcPeriod"/>
            </a:pPr>
            <a:r>
              <a:rPr lang="en-US" dirty="0" smtClean="0"/>
              <a:t>Materials that the cell needs to take </a:t>
            </a:r>
            <a:r>
              <a:rPr lang="en-US" b="1" dirty="0" smtClean="0"/>
              <a:t>in</a:t>
            </a:r>
            <a:r>
              <a:rPr lang="en-US" dirty="0" smtClean="0"/>
              <a:t> or get </a:t>
            </a:r>
            <a:r>
              <a:rPr lang="en-US" b="1" dirty="0" smtClean="0"/>
              <a:t>rid</a:t>
            </a:r>
            <a:r>
              <a:rPr lang="en-US" dirty="0" smtClean="0"/>
              <a:t> of must cross the cell membrane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 smtClean="0"/>
              <a:t>Cell membrane can choose the molecules that will cross this barrier, hence it is </a:t>
            </a:r>
            <a:r>
              <a:rPr lang="en-US" b="1" dirty="0" smtClean="0"/>
              <a:t>selectively permeable</a:t>
            </a:r>
            <a:endParaRPr lang="en-US" dirty="0" smtClean="0"/>
          </a:p>
          <a:p>
            <a:pPr marL="793750" lvl="1" indent="-457200">
              <a:buFont typeface="+mj-lt"/>
              <a:buAutoNum type="arabicPeriod"/>
            </a:pPr>
            <a:r>
              <a:rPr lang="en-US" b="1" dirty="0" smtClean="0"/>
              <a:t>Selectively permeable – some </a:t>
            </a:r>
            <a:r>
              <a:rPr lang="en-US" dirty="0" smtClean="0"/>
              <a:t>molecules </a:t>
            </a:r>
            <a:r>
              <a:rPr lang="en-US" b="1" dirty="0" smtClean="0"/>
              <a:t>can </a:t>
            </a:r>
            <a:r>
              <a:rPr lang="en-US" dirty="0" smtClean="0"/>
              <a:t>enter the cell, while other molecules (which can be the same size) are </a:t>
            </a:r>
            <a:r>
              <a:rPr lang="en-US" b="1" dirty="0" smtClean="0"/>
              <a:t>not</a:t>
            </a:r>
            <a:r>
              <a:rPr lang="en-US" dirty="0" smtClean="0"/>
              <a:t> allowed to enter</a:t>
            </a:r>
          </a:p>
          <a:p>
            <a:pPr marL="793750" lvl="1" indent="-457200">
              <a:buFont typeface="+mj-lt"/>
              <a:buAutoNum type="arabicPeriod"/>
            </a:pPr>
            <a:r>
              <a:rPr lang="en-US" dirty="0" smtClean="0"/>
              <a:t>Cell membrane can discriminate between different molecules that are the same </a:t>
            </a:r>
            <a:r>
              <a:rPr lang="en-US" b="1" dirty="0" smtClean="0"/>
              <a:t>size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65643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503540"/>
            <a:ext cx="8042276" cy="5440061"/>
          </a:xfrm>
        </p:spPr>
        <p:txBody>
          <a:bodyPr/>
          <a:lstStyle/>
          <a:p>
            <a:pPr marL="457200" indent="-457200">
              <a:buFont typeface="+mj-lt"/>
              <a:buAutoNum type="alphaUcPeriod" startAt="3"/>
            </a:pPr>
            <a:r>
              <a:rPr lang="en-US" b="1" dirty="0" smtClean="0"/>
              <a:t>Three </a:t>
            </a:r>
            <a:r>
              <a:rPr lang="en-US" dirty="0" smtClean="0"/>
              <a:t>general methods by which substances can enter and exit the cell</a:t>
            </a:r>
          </a:p>
          <a:p>
            <a:pPr marL="0" indent="0">
              <a:buNone/>
            </a:pPr>
            <a:endParaRPr lang="en-US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6925102"/>
              </p:ext>
            </p:extLst>
          </p:nvPr>
        </p:nvGraphicFramePr>
        <p:xfrm>
          <a:off x="634958" y="1550251"/>
          <a:ext cx="7969868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5018"/>
                <a:gridCol w="362485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Name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Examples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Diffusion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Lipid</a:t>
                      </a:r>
                      <a:r>
                        <a:rPr lang="en-US" sz="2400" baseline="0" dirty="0" smtClean="0"/>
                        <a:t>-soluble molecules, water, gases</a:t>
                      </a:r>
                    </a:p>
                    <a:p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Transport by carriers (active and facilitated</a:t>
                      </a:r>
                      <a:r>
                        <a:rPr lang="en-US" sz="2400" baseline="0" dirty="0" smtClean="0"/>
                        <a:t> transport)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Sugars,</a:t>
                      </a:r>
                      <a:r>
                        <a:rPr lang="en-US" sz="2400" baseline="0" dirty="0" smtClean="0"/>
                        <a:t> amino acids, ions</a:t>
                      </a:r>
                    </a:p>
                    <a:p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Endocytosis</a:t>
                      </a:r>
                      <a:r>
                        <a:rPr lang="en-US" sz="2400" baseline="0" dirty="0" smtClean="0"/>
                        <a:t> &amp; Exocytosis (ex. Pinocytosis and phagocytosis)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Macromolecules (ex.</a:t>
                      </a:r>
                      <a:r>
                        <a:rPr lang="en-US" sz="2400" baseline="0" dirty="0" smtClean="0"/>
                        <a:t> Proteins), cells or subcellular material</a:t>
                      </a:r>
                    </a:p>
                    <a:p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46738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II. Diffusion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lphaUcPeriod"/>
            </a:pPr>
            <a:r>
              <a:rPr lang="en-US" dirty="0" smtClean="0"/>
              <a:t>Particles moving from an area of </a:t>
            </a:r>
            <a:r>
              <a:rPr lang="en-US" b="1" dirty="0" smtClean="0"/>
              <a:t>greater</a:t>
            </a:r>
            <a:r>
              <a:rPr lang="en-US" dirty="0" smtClean="0"/>
              <a:t> concentration towards an area of </a:t>
            </a:r>
            <a:r>
              <a:rPr lang="en-US" b="1" dirty="0" smtClean="0"/>
              <a:t>lesser</a:t>
            </a:r>
            <a:r>
              <a:rPr lang="en-US" dirty="0" smtClean="0"/>
              <a:t> concentration until it is equally distributed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 smtClean="0">
                <a:hlinkClick r:id="rId4"/>
              </a:rPr>
              <a:t>Animation BBC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3653689"/>
            <a:ext cx="5570537" cy="288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20055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547326"/>
            <a:ext cx="8042276" cy="5396275"/>
          </a:xfrm>
        </p:spPr>
        <p:txBody>
          <a:bodyPr/>
          <a:lstStyle/>
          <a:p>
            <a:pPr marL="457200" indent="-457200">
              <a:buFont typeface="+mj-lt"/>
              <a:buAutoNum type="alphaUcPeriod" startAt="2"/>
            </a:pPr>
            <a:endParaRPr lang="en-US" dirty="0" smtClean="0"/>
          </a:p>
          <a:p>
            <a:pPr marL="457200" indent="-457200">
              <a:buFont typeface="+mj-lt"/>
              <a:buAutoNum type="alphaUcPeriod" startAt="2"/>
            </a:pPr>
            <a:r>
              <a:rPr lang="en-US" dirty="0" smtClean="0"/>
              <a:t>Random movement of molecules due to the </a:t>
            </a:r>
            <a:r>
              <a:rPr lang="en-US" b="1" dirty="0" smtClean="0"/>
              <a:t>Kinetic Molecular Theory</a:t>
            </a:r>
            <a:r>
              <a:rPr lang="en-US" dirty="0"/>
              <a:t> </a:t>
            </a:r>
            <a:r>
              <a:rPr lang="en-US" dirty="0" smtClean="0"/>
              <a:t>(Brownian motion)</a:t>
            </a:r>
          </a:p>
          <a:p>
            <a:pPr marL="457200" indent="-457200">
              <a:buFont typeface="+mj-lt"/>
              <a:buAutoNum type="alphaUcPeriod" startAt="2"/>
            </a:pPr>
            <a:endParaRPr lang="en-US" b="1" dirty="0" smtClean="0"/>
          </a:p>
          <a:p>
            <a:pPr marL="457200" indent="-457200">
              <a:buFont typeface="+mj-lt"/>
              <a:buAutoNum type="alphaUcPeriod" startAt="2"/>
            </a:pPr>
            <a:r>
              <a:rPr lang="en-US" b="1" dirty="0" smtClean="0"/>
              <a:t>Passive</a:t>
            </a:r>
            <a:r>
              <a:rPr lang="en-US" dirty="0" smtClean="0"/>
              <a:t> process – does not require </a:t>
            </a:r>
            <a:r>
              <a:rPr lang="en-US" b="1" dirty="0" smtClean="0"/>
              <a:t>energy</a:t>
            </a:r>
            <a:endParaRPr lang="en-US" dirty="0" smtClean="0"/>
          </a:p>
          <a:p>
            <a:pPr marL="457200" indent="-457200">
              <a:buFont typeface="+mj-lt"/>
              <a:buAutoNum type="alphaUcPeriod" startAt="2"/>
            </a:pPr>
            <a:endParaRPr lang="en-US" dirty="0" smtClean="0"/>
          </a:p>
          <a:p>
            <a:pPr marL="457200" indent="-457200">
              <a:buFont typeface="+mj-lt"/>
              <a:buAutoNum type="alphaUcPeriod" startAt="2"/>
            </a:pPr>
            <a:r>
              <a:rPr lang="en-US" dirty="0" smtClean="0"/>
              <a:t>Diffusion is a </a:t>
            </a:r>
            <a:r>
              <a:rPr lang="en-US" b="1" dirty="0" smtClean="0"/>
              <a:t>slow</a:t>
            </a:r>
            <a:r>
              <a:rPr lang="en-US" dirty="0" smtClean="0"/>
              <a:t> process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2798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8430" y="306503"/>
            <a:ext cx="8429666" cy="6370879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lphaUcPeriod" startAt="5"/>
            </a:pPr>
            <a:r>
              <a:rPr lang="en-US" dirty="0" smtClean="0"/>
              <a:t>Rate of diffusion is affected by:</a:t>
            </a:r>
          </a:p>
          <a:p>
            <a:pPr marL="793750" lvl="1" indent="-457200">
              <a:buFont typeface="+mj-lt"/>
              <a:buAutoNum type="arabicPeriod"/>
            </a:pPr>
            <a:r>
              <a:rPr lang="en-US" b="1" dirty="0" smtClean="0"/>
              <a:t>Concentration gradient</a:t>
            </a:r>
            <a:r>
              <a:rPr lang="en-US" dirty="0" smtClean="0"/>
              <a:t> – the difference in concentration of the diffusing molecules between the two regions</a:t>
            </a:r>
          </a:p>
          <a:p>
            <a:pPr marL="793750" lvl="1" indent="-457200">
              <a:buFont typeface="+mj-lt"/>
              <a:buAutoNum type="arabicPeriod"/>
            </a:pPr>
            <a:r>
              <a:rPr lang="en-US" b="1" dirty="0" smtClean="0"/>
              <a:t>Size</a:t>
            </a:r>
            <a:r>
              <a:rPr lang="en-US" dirty="0" smtClean="0"/>
              <a:t> of the molecules</a:t>
            </a:r>
          </a:p>
          <a:p>
            <a:pPr marL="793750" lvl="1" indent="-457200">
              <a:buFont typeface="+mj-lt"/>
              <a:buAutoNum type="arabicPeriod"/>
            </a:pPr>
            <a:r>
              <a:rPr lang="en-US" b="1" dirty="0" smtClean="0"/>
              <a:t>Shape</a:t>
            </a:r>
            <a:r>
              <a:rPr lang="en-US" dirty="0" smtClean="0"/>
              <a:t> of the molecules</a:t>
            </a:r>
          </a:p>
          <a:p>
            <a:pPr marL="793750" lvl="1" indent="-457200">
              <a:buFont typeface="+mj-lt"/>
              <a:buAutoNum type="arabicPeriod"/>
            </a:pPr>
            <a:r>
              <a:rPr lang="en-US" b="1" dirty="0" smtClean="0"/>
              <a:t>Temperature</a:t>
            </a:r>
          </a:p>
          <a:p>
            <a:pPr marL="793750" lvl="1" indent="-457200">
              <a:buFont typeface="+mj-lt"/>
              <a:buAutoNum type="arabicPeriod"/>
            </a:pPr>
            <a:r>
              <a:rPr lang="en-US" b="1" dirty="0" smtClean="0"/>
              <a:t>State</a:t>
            </a:r>
          </a:p>
          <a:p>
            <a:pPr marL="1076325" lvl="2" indent="-457200">
              <a:buFont typeface="+mj-lt"/>
              <a:buAutoNum type="alphaLcPeriod"/>
            </a:pPr>
            <a:r>
              <a:rPr lang="en-US" dirty="0" smtClean="0"/>
              <a:t>Diffusion in liquid is </a:t>
            </a:r>
            <a:r>
              <a:rPr lang="en-US" b="1" dirty="0" smtClean="0"/>
              <a:t>slower</a:t>
            </a:r>
            <a:r>
              <a:rPr lang="en-US" dirty="0" smtClean="0"/>
              <a:t> than in gas</a:t>
            </a:r>
          </a:p>
          <a:p>
            <a:pPr marL="793750" lvl="1" indent="-457200">
              <a:buFont typeface="+mj-lt"/>
              <a:buAutoNum type="arabicPeriod"/>
            </a:pPr>
            <a:r>
              <a:rPr lang="en-US" b="1" dirty="0" smtClean="0"/>
              <a:t>Properties </a:t>
            </a:r>
            <a:r>
              <a:rPr lang="en-US" dirty="0" smtClean="0"/>
              <a:t>of the cell membrane</a:t>
            </a:r>
          </a:p>
          <a:p>
            <a:pPr marL="1076325" lvl="2" indent="-457200">
              <a:buFont typeface="+mj-lt"/>
              <a:buAutoNum type="alphaLcPeriod"/>
            </a:pPr>
            <a:r>
              <a:rPr lang="en-US" b="1" dirty="0" smtClean="0"/>
              <a:t>Lipid</a:t>
            </a:r>
            <a:r>
              <a:rPr lang="en-US" dirty="0" smtClean="0"/>
              <a:t>-soluble molecules like </a:t>
            </a:r>
            <a:r>
              <a:rPr lang="en-US" b="1" dirty="0" smtClean="0"/>
              <a:t>steroids</a:t>
            </a:r>
            <a:r>
              <a:rPr lang="en-US" dirty="0" smtClean="0"/>
              <a:t> and </a:t>
            </a:r>
            <a:r>
              <a:rPr lang="en-US" b="1" dirty="0" smtClean="0"/>
              <a:t>alcohols</a:t>
            </a:r>
            <a:r>
              <a:rPr lang="en-US" dirty="0" smtClean="0"/>
              <a:t> can diffuse directly across because the membrane itself is made of </a:t>
            </a:r>
            <a:r>
              <a:rPr lang="en-US" b="1" dirty="0" smtClean="0"/>
              <a:t>lipids</a:t>
            </a:r>
          </a:p>
          <a:p>
            <a:pPr marL="1076325" lvl="2" indent="-457200">
              <a:buFont typeface="+mj-lt"/>
              <a:buAutoNum type="alphaLcPeriod"/>
            </a:pPr>
            <a:r>
              <a:rPr lang="en-US" b="1" dirty="0" smtClean="0"/>
              <a:t>Water</a:t>
            </a:r>
            <a:r>
              <a:rPr lang="en-US" dirty="0" smtClean="0"/>
              <a:t> diffuses readily across membrane, probably though </a:t>
            </a:r>
            <a:r>
              <a:rPr lang="en-US" b="1" dirty="0" smtClean="0"/>
              <a:t>charged, protein</a:t>
            </a:r>
            <a:r>
              <a:rPr lang="en-US" dirty="0" smtClean="0"/>
              <a:t>-lined pores in the membrane that will bot allow anything else but water through</a:t>
            </a:r>
          </a:p>
          <a:p>
            <a:pPr marL="1076325" lvl="2" indent="-457200">
              <a:buFont typeface="+mj-lt"/>
              <a:buAutoNum type="alphaLcPeriod"/>
            </a:pPr>
            <a:endParaRPr lang="en-US" b="1" dirty="0" smtClean="0"/>
          </a:p>
          <a:p>
            <a:pPr marL="619125" lvl="2" indent="0">
              <a:buNone/>
            </a:pPr>
            <a:r>
              <a:rPr lang="en-US" dirty="0" smtClean="0"/>
              <a:t>		Diffusion of water is called </a:t>
            </a:r>
            <a:r>
              <a:rPr lang="en-US" b="1" dirty="0" smtClean="0"/>
              <a:t>osmosis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322973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9466"/>
            <a:ext cx="8042276" cy="765847"/>
          </a:xfrm>
        </p:spPr>
        <p:txBody>
          <a:bodyPr/>
          <a:lstStyle/>
          <a:p>
            <a:r>
              <a:rPr lang="en-US" dirty="0" smtClean="0"/>
              <a:t>III. </a:t>
            </a:r>
            <a:r>
              <a:rPr lang="en-US" dirty="0" smtClean="0">
                <a:hlinkClick r:id="rId3"/>
              </a:rPr>
              <a:t>Osmosis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0848" y="1028974"/>
            <a:ext cx="8582934" cy="5538943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b="1" dirty="0" smtClean="0"/>
              <a:t>Osmosis </a:t>
            </a:r>
            <a:r>
              <a:rPr lang="en-US" dirty="0" smtClean="0"/>
              <a:t> is a special case of water </a:t>
            </a:r>
            <a:r>
              <a:rPr lang="en-US" b="1" dirty="0" smtClean="0"/>
              <a:t>diffusion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 smtClean="0"/>
              <a:t>Osmosis is the </a:t>
            </a:r>
            <a:r>
              <a:rPr lang="en-US" b="1" dirty="0" smtClean="0"/>
              <a:t>net</a:t>
            </a:r>
            <a:r>
              <a:rPr lang="en-US" dirty="0" smtClean="0"/>
              <a:t> movement of water molecules from the area of </a:t>
            </a:r>
            <a:r>
              <a:rPr lang="en-US" b="1" dirty="0" smtClean="0"/>
              <a:t>greater</a:t>
            </a:r>
            <a:r>
              <a:rPr lang="en-US" dirty="0" smtClean="0"/>
              <a:t> concentration of water to the area of </a:t>
            </a:r>
            <a:r>
              <a:rPr lang="en-US" b="1" dirty="0" smtClean="0"/>
              <a:t>lesser</a:t>
            </a:r>
            <a:r>
              <a:rPr lang="en-US" dirty="0" smtClean="0"/>
              <a:t> concentration of water until it is evenly distributed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 smtClean="0"/>
              <a:t>Must be across a </a:t>
            </a:r>
            <a:r>
              <a:rPr lang="en-US" b="1" dirty="0" smtClean="0"/>
              <a:t>selectively permeable membrane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 smtClean="0"/>
              <a:t>Water passes through the membrane, </a:t>
            </a:r>
            <a:r>
              <a:rPr lang="en-US" b="1" dirty="0" smtClean="0"/>
              <a:t>solutes </a:t>
            </a:r>
            <a:r>
              <a:rPr lang="en-US" dirty="0" smtClean="0"/>
              <a:t>(sugars, proteins, larger molecules) </a:t>
            </a:r>
            <a:r>
              <a:rPr lang="en-US" b="1" dirty="0" smtClean="0"/>
              <a:t>cannot</a:t>
            </a:r>
          </a:p>
          <a:p>
            <a:pPr marL="793750" lvl="1" indent="-457200">
              <a:buFont typeface="+mj-lt"/>
              <a:buAutoNum type="arabicPeriod"/>
            </a:pPr>
            <a:r>
              <a:rPr lang="en-US" b="1" dirty="0" smtClean="0"/>
              <a:t>Solute</a:t>
            </a:r>
            <a:r>
              <a:rPr lang="en-US" dirty="0" smtClean="0"/>
              <a:t> – particles which are dissolved in water</a:t>
            </a:r>
          </a:p>
          <a:p>
            <a:pPr marL="793750" lvl="1" indent="-457200">
              <a:buFont typeface="+mj-lt"/>
              <a:buAutoNum type="arabicPeriod"/>
            </a:pPr>
            <a:r>
              <a:rPr lang="en-US" b="1" dirty="0" smtClean="0"/>
              <a:t>Solvent</a:t>
            </a:r>
            <a:r>
              <a:rPr lang="en-US" dirty="0" smtClean="0"/>
              <a:t> – liquid which dissolves the solute. This is water when we are talking about osmosis</a:t>
            </a:r>
          </a:p>
          <a:p>
            <a:pPr marL="793750" lvl="1" indent="-457200">
              <a:buFont typeface="+mj-lt"/>
              <a:buAutoNum type="arabicPeriod"/>
            </a:pPr>
            <a:r>
              <a:rPr lang="en-US" b="1" dirty="0" smtClean="0"/>
              <a:t>Solution</a:t>
            </a:r>
            <a:r>
              <a:rPr lang="en-US" dirty="0" smtClean="0"/>
              <a:t> – combination of solute and solvent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273535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Cell Membrane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romanUcPeriod"/>
            </a:pPr>
            <a:r>
              <a:rPr lang="en-US" dirty="0" smtClean="0"/>
              <a:t>Cell Membrane Functions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A gateway for </a:t>
            </a:r>
            <a:r>
              <a:rPr lang="en-US" b="1" dirty="0" smtClean="0"/>
              <a:t>nutrients</a:t>
            </a:r>
            <a:r>
              <a:rPr lang="en-US" dirty="0" smtClean="0"/>
              <a:t> to </a:t>
            </a:r>
            <a:r>
              <a:rPr lang="en-US" b="1" dirty="0" smtClean="0"/>
              <a:t>enter</a:t>
            </a:r>
            <a:r>
              <a:rPr lang="en-US" dirty="0" smtClean="0"/>
              <a:t> the cell and </a:t>
            </a:r>
            <a:r>
              <a:rPr lang="en-US" b="1" dirty="0" smtClean="0"/>
              <a:t>wastes</a:t>
            </a:r>
            <a:r>
              <a:rPr lang="en-US" dirty="0" smtClean="0"/>
              <a:t> to </a:t>
            </a:r>
            <a:r>
              <a:rPr lang="en-US" b="1" dirty="0" smtClean="0"/>
              <a:t>leave</a:t>
            </a:r>
            <a:r>
              <a:rPr lang="en-US" dirty="0" smtClean="0"/>
              <a:t> the cell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A wide variety of molecules and substances must pass through the cell membrane</a:t>
            </a:r>
          </a:p>
          <a:p>
            <a:pPr marL="850900" lvl="1" indent="-514350">
              <a:buFont typeface="+mj-lt"/>
              <a:buAutoNum type="arabicPeriod"/>
            </a:pPr>
            <a:r>
              <a:rPr lang="en-US" b="1" dirty="0" smtClean="0"/>
              <a:t>Large</a:t>
            </a:r>
            <a:r>
              <a:rPr lang="en-US" dirty="0" smtClean="0"/>
              <a:t> (ex. Sugars)</a:t>
            </a:r>
          </a:p>
          <a:p>
            <a:pPr marL="850900" lvl="1" indent="-514350">
              <a:buFont typeface="+mj-lt"/>
              <a:buAutoNum type="arabicPeriod"/>
            </a:pPr>
            <a:r>
              <a:rPr lang="en-US" b="1" dirty="0" smtClean="0"/>
              <a:t>Small</a:t>
            </a:r>
            <a:r>
              <a:rPr lang="en-US" dirty="0" smtClean="0"/>
              <a:t> (ex. Water, oxygen)</a:t>
            </a:r>
          </a:p>
          <a:p>
            <a:pPr marL="850900" lvl="1" indent="-514350">
              <a:buFont typeface="+mj-lt"/>
              <a:buAutoNum type="arabicPeriod"/>
            </a:pPr>
            <a:r>
              <a:rPr lang="en-US" b="1" dirty="0" smtClean="0"/>
              <a:t>Hydrophobic</a:t>
            </a:r>
            <a:r>
              <a:rPr lang="en-US" dirty="0" smtClean="0"/>
              <a:t> (ex. “scared of water”)</a:t>
            </a:r>
          </a:p>
          <a:p>
            <a:pPr marL="850900" lvl="1" indent="-514350">
              <a:buFont typeface="+mj-lt"/>
              <a:buAutoNum type="arabicPeriod"/>
            </a:pPr>
            <a:r>
              <a:rPr lang="en-US" b="1" dirty="0" smtClean="0"/>
              <a:t>Hydrophilic</a:t>
            </a:r>
            <a:r>
              <a:rPr lang="en-US" dirty="0" smtClean="0"/>
              <a:t> </a:t>
            </a:r>
            <a:r>
              <a:rPr lang="en-US" dirty="0" smtClean="0"/>
              <a:t>(ex. “likes water”)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1952" y="123234"/>
            <a:ext cx="3380531" cy="2066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37873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525433"/>
            <a:ext cx="8042276" cy="5418168"/>
          </a:xfrm>
        </p:spPr>
        <p:txBody>
          <a:bodyPr/>
          <a:lstStyle/>
          <a:p>
            <a:pPr marL="457200" indent="-457200">
              <a:buFont typeface="+mj-lt"/>
              <a:buAutoNum type="alphaUcPeriod" startAt="5"/>
            </a:pPr>
            <a:r>
              <a:rPr lang="en-US" dirty="0" smtClean="0"/>
              <a:t>Water molecules move </a:t>
            </a:r>
            <a:r>
              <a:rPr lang="en-US" b="1" dirty="0" smtClean="0"/>
              <a:t>between</a:t>
            </a:r>
            <a:r>
              <a:rPr lang="en-US" dirty="0" smtClean="0"/>
              <a:t> the phospholipid molecules</a:t>
            </a:r>
          </a:p>
          <a:p>
            <a:pPr marL="457200" indent="-457200">
              <a:buFont typeface="+mj-lt"/>
              <a:buAutoNum type="alphaUcPeriod" startAt="5"/>
            </a:pPr>
            <a:r>
              <a:rPr lang="en-US" b="1" dirty="0" smtClean="0"/>
              <a:t>Osmotic pressure</a:t>
            </a:r>
            <a:r>
              <a:rPr lang="en-US" dirty="0" smtClean="0"/>
              <a:t> – the pressure due to the flow of </a:t>
            </a:r>
            <a:r>
              <a:rPr lang="en-US" b="1" dirty="0" smtClean="0"/>
              <a:t>water</a:t>
            </a:r>
            <a:r>
              <a:rPr lang="en-US" dirty="0" smtClean="0"/>
              <a:t> from the area of </a:t>
            </a:r>
            <a:r>
              <a:rPr lang="en-US" b="1" dirty="0" smtClean="0"/>
              <a:t>greater</a:t>
            </a:r>
            <a:r>
              <a:rPr lang="en-US" dirty="0" smtClean="0"/>
              <a:t> concentration to the area of </a:t>
            </a:r>
            <a:r>
              <a:rPr lang="en-US" b="1" dirty="0" smtClean="0"/>
              <a:t>lesser</a:t>
            </a:r>
            <a:r>
              <a:rPr lang="en-US" dirty="0" smtClean="0"/>
              <a:t> concentration</a:t>
            </a:r>
          </a:p>
          <a:p>
            <a:pPr marL="457200" indent="-457200">
              <a:buFont typeface="+mj-lt"/>
              <a:buAutoNum type="alphaUcPeriod" startAt="5"/>
            </a:pPr>
            <a:endParaRPr lang="en-US" dirty="0" smtClean="0"/>
          </a:p>
          <a:p>
            <a:pPr marL="793750" lvl="1" indent="-457200">
              <a:buFont typeface="+mj-lt"/>
              <a:buAutoNum type="arabicPeriod"/>
            </a:pPr>
            <a:r>
              <a:rPr lang="en-US" dirty="0" smtClean="0"/>
              <a:t>The </a:t>
            </a:r>
            <a:r>
              <a:rPr lang="en-US" b="1" dirty="0" smtClean="0"/>
              <a:t>greater</a:t>
            </a:r>
            <a:r>
              <a:rPr lang="en-US" dirty="0" smtClean="0"/>
              <a:t> the concentration difference across the membrane, the </a:t>
            </a:r>
            <a:r>
              <a:rPr lang="en-US" b="1" dirty="0" smtClean="0"/>
              <a:t>greater</a:t>
            </a:r>
            <a:r>
              <a:rPr lang="en-US" dirty="0" smtClean="0"/>
              <a:t> the osmotic pressure</a:t>
            </a:r>
          </a:p>
          <a:p>
            <a:pPr marL="793750" lvl="1" indent="-457200">
              <a:buFont typeface="+mj-lt"/>
              <a:buAutoNum type="arabicPeriod"/>
            </a:pPr>
            <a:endParaRPr lang="en-US" dirty="0" smtClean="0"/>
          </a:p>
          <a:p>
            <a:pPr marL="793750" lvl="1" indent="-457200">
              <a:buFont typeface="+mj-lt"/>
              <a:buAutoNum type="arabicPeriod"/>
            </a:pPr>
            <a:r>
              <a:rPr lang="en-US" dirty="0" smtClean="0"/>
              <a:t>Can work against </a:t>
            </a:r>
            <a:r>
              <a:rPr lang="en-US" b="1" dirty="0" smtClean="0"/>
              <a:t>hydrostatic pressure</a:t>
            </a:r>
            <a:r>
              <a:rPr lang="en-US" dirty="0" smtClean="0"/>
              <a:t> (physical pressure)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9463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lphaUcPeriod" startAt="7"/>
            </a:pPr>
            <a:r>
              <a:rPr lang="en-US" dirty="0" smtClean="0"/>
              <a:t>Examples of Osmosis – H</a:t>
            </a:r>
            <a:r>
              <a:rPr lang="en-US" baseline="-25000" dirty="0" smtClean="0"/>
              <a:t>2</a:t>
            </a:r>
            <a:r>
              <a:rPr lang="en-US" dirty="0" smtClean="0"/>
              <a:t>O absorbed by large intestine and in kidneys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492375"/>
            <a:ext cx="8472488" cy="374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80056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lphaUcPeriod" startAt="8"/>
            </a:pPr>
            <a:r>
              <a:rPr lang="en-US" dirty="0" smtClean="0"/>
              <a:t>Water can move easily across cell membranes, but other molecules cannot. Therefore, it is often only </a:t>
            </a:r>
            <a:r>
              <a:rPr lang="en-US" b="1" dirty="0" smtClean="0"/>
              <a:t>water</a:t>
            </a:r>
            <a:r>
              <a:rPr lang="en-US" dirty="0" smtClean="0"/>
              <a:t> that can move and follow the </a:t>
            </a:r>
            <a:r>
              <a:rPr lang="en-US" b="1" dirty="0" smtClean="0"/>
              <a:t>law</a:t>
            </a:r>
            <a:r>
              <a:rPr lang="en-US" dirty="0" smtClean="0"/>
              <a:t> of </a:t>
            </a:r>
            <a:r>
              <a:rPr lang="en-US" b="1" dirty="0" smtClean="0"/>
              <a:t>diffusion</a:t>
            </a:r>
            <a:endParaRPr lang="en-US" dirty="0" smtClean="0"/>
          </a:p>
          <a:p>
            <a:pPr marL="793750" lvl="1" indent="-457200">
              <a:buFont typeface="+mj-lt"/>
              <a:buAutoNum type="arabicPeriod"/>
            </a:pPr>
            <a:r>
              <a:rPr lang="en-US" dirty="0" smtClean="0"/>
              <a:t>According to the law of diffusion, water will move from where it is </a:t>
            </a:r>
            <a:r>
              <a:rPr lang="en-US" b="1" dirty="0" smtClean="0"/>
              <a:t>more</a:t>
            </a:r>
            <a:r>
              <a:rPr lang="en-US" dirty="0" smtClean="0"/>
              <a:t> concentrated (ex. Solution that has </a:t>
            </a:r>
            <a:r>
              <a:rPr lang="en-US" b="1" dirty="0" smtClean="0"/>
              <a:t>less</a:t>
            </a:r>
            <a:r>
              <a:rPr lang="en-US" dirty="0" smtClean="0"/>
              <a:t> solute in it) to where it is </a:t>
            </a:r>
            <a:r>
              <a:rPr lang="en-US" b="1" dirty="0" smtClean="0"/>
              <a:t> less </a:t>
            </a:r>
            <a:r>
              <a:rPr lang="en-US" dirty="0" smtClean="0"/>
              <a:t>concentrated (ex. Solution that has </a:t>
            </a:r>
            <a:r>
              <a:rPr lang="en-US" b="1" dirty="0" smtClean="0"/>
              <a:t>more</a:t>
            </a:r>
            <a:r>
              <a:rPr lang="en-US" dirty="0" smtClean="0"/>
              <a:t> solute in it).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0460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459754"/>
            <a:ext cx="5077802" cy="5483847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 startAt="2"/>
            </a:pPr>
            <a:r>
              <a:rPr lang="en-US" b="1" dirty="0" smtClean="0"/>
              <a:t>Isotonic</a:t>
            </a:r>
            <a:r>
              <a:rPr lang="en-US" dirty="0" smtClean="0"/>
              <a:t> Solution (“</a:t>
            </a:r>
            <a:r>
              <a:rPr lang="en-US" b="1" dirty="0" smtClean="0"/>
              <a:t>same</a:t>
            </a:r>
            <a:r>
              <a:rPr lang="en-US" dirty="0" smtClean="0"/>
              <a:t> </a:t>
            </a:r>
            <a:r>
              <a:rPr lang="en-US" b="1" dirty="0" smtClean="0"/>
              <a:t>strength</a:t>
            </a:r>
            <a:r>
              <a:rPr lang="en-US" dirty="0" smtClean="0"/>
              <a:t>”)</a:t>
            </a:r>
          </a:p>
          <a:p>
            <a:pPr marL="457200" indent="-457200">
              <a:buFont typeface="+mj-lt"/>
              <a:buAutoNum type="alphaLcPeriod"/>
            </a:pPr>
            <a:r>
              <a:rPr lang="en-US" b="1" dirty="0" smtClean="0"/>
              <a:t>No net</a:t>
            </a:r>
            <a:r>
              <a:rPr lang="en-US" dirty="0" smtClean="0"/>
              <a:t> movement of water across membrane</a:t>
            </a:r>
          </a:p>
          <a:p>
            <a:pPr marL="457200" indent="-457200">
              <a:buFont typeface="+mj-lt"/>
              <a:buAutoNum type="alphaLcPeriod"/>
            </a:pPr>
            <a:r>
              <a:rPr lang="en-US" b="1" dirty="0" smtClean="0"/>
              <a:t>Same</a:t>
            </a:r>
            <a:r>
              <a:rPr lang="en-US" dirty="0" smtClean="0"/>
              <a:t> number of solute molecules per unit volume</a:t>
            </a:r>
          </a:p>
          <a:p>
            <a:pPr marL="457200" indent="-457200">
              <a:buFont typeface="+mj-lt"/>
              <a:buAutoNum type="alphaLcPeriod"/>
            </a:pPr>
            <a:r>
              <a:rPr lang="en-US" dirty="0" smtClean="0"/>
              <a:t>Cells placed in an isotonic solution neither </a:t>
            </a:r>
            <a:r>
              <a:rPr lang="en-US" b="1" dirty="0" smtClean="0"/>
              <a:t>gain</a:t>
            </a:r>
            <a:r>
              <a:rPr lang="en-US" dirty="0" smtClean="0"/>
              <a:t> or </a:t>
            </a:r>
            <a:r>
              <a:rPr lang="en-US" b="1" dirty="0" smtClean="0"/>
              <a:t>lose</a:t>
            </a:r>
            <a:r>
              <a:rPr lang="en-US" dirty="0" smtClean="0"/>
              <a:t> water</a:t>
            </a:r>
          </a:p>
          <a:p>
            <a:pPr marL="457200" indent="-457200">
              <a:buFont typeface="+mj-lt"/>
              <a:buAutoNum type="alphaLcPeriod"/>
            </a:pPr>
            <a:r>
              <a:rPr lang="en-US" dirty="0" smtClean="0"/>
              <a:t>Ex. A 0.9 percent solution of </a:t>
            </a:r>
            <a:r>
              <a:rPr lang="en-US" dirty="0" err="1" smtClean="0"/>
              <a:t>NaCl</a:t>
            </a:r>
            <a:r>
              <a:rPr lang="en-US" dirty="0" smtClean="0"/>
              <a:t> is isotonic to red blood cells (RBC)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09" r="14609"/>
          <a:stretch>
            <a:fillRect/>
          </a:stretch>
        </p:blipFill>
        <p:spPr bwMode="auto">
          <a:xfrm>
            <a:off x="5565498" y="3128913"/>
            <a:ext cx="3183512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6012160" y="558432"/>
            <a:ext cx="2736850" cy="2232025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7" name="Oval 6"/>
          <p:cNvSpPr/>
          <p:nvPr/>
        </p:nvSpPr>
        <p:spPr>
          <a:xfrm>
            <a:off x="6588125" y="991150"/>
            <a:ext cx="1152525" cy="122396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7224713" y="1453112"/>
            <a:ext cx="782637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7188200" y="1783312"/>
            <a:ext cx="819150" cy="2698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6732588" y="1518200"/>
            <a:ext cx="215900" cy="24765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11" name="Oval 10"/>
          <p:cNvSpPr/>
          <p:nvPr/>
        </p:nvSpPr>
        <p:spPr>
          <a:xfrm>
            <a:off x="7080250" y="1111800"/>
            <a:ext cx="215900" cy="24765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12" name="Oval 11"/>
          <p:cNvSpPr/>
          <p:nvPr/>
        </p:nvSpPr>
        <p:spPr>
          <a:xfrm>
            <a:off x="6055590" y="1059412"/>
            <a:ext cx="215900" cy="24765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13" name="Oval 12"/>
          <p:cNvSpPr/>
          <p:nvPr/>
        </p:nvSpPr>
        <p:spPr>
          <a:xfrm>
            <a:off x="6118225" y="1518200"/>
            <a:ext cx="215900" cy="24765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14" name="Oval 13"/>
          <p:cNvSpPr/>
          <p:nvPr/>
        </p:nvSpPr>
        <p:spPr>
          <a:xfrm>
            <a:off x="6011863" y="2215112"/>
            <a:ext cx="215900" cy="246063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15" name="Oval 14"/>
          <p:cNvSpPr/>
          <p:nvPr/>
        </p:nvSpPr>
        <p:spPr>
          <a:xfrm>
            <a:off x="7137400" y="1845225"/>
            <a:ext cx="215900" cy="246062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16" name="Oval 15"/>
          <p:cNvSpPr/>
          <p:nvPr/>
        </p:nvSpPr>
        <p:spPr>
          <a:xfrm>
            <a:off x="6469063" y="2272262"/>
            <a:ext cx="215900" cy="24765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17" name="Oval 16"/>
          <p:cNvSpPr/>
          <p:nvPr/>
        </p:nvSpPr>
        <p:spPr>
          <a:xfrm>
            <a:off x="7116763" y="2338937"/>
            <a:ext cx="215900" cy="246063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18" name="Oval 17"/>
          <p:cNvSpPr/>
          <p:nvPr/>
        </p:nvSpPr>
        <p:spPr>
          <a:xfrm>
            <a:off x="7740650" y="2161137"/>
            <a:ext cx="215900" cy="24765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19" name="Oval 18"/>
          <p:cNvSpPr/>
          <p:nvPr/>
        </p:nvSpPr>
        <p:spPr>
          <a:xfrm>
            <a:off x="8172450" y="2442125"/>
            <a:ext cx="215900" cy="24765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20" name="Oval 19"/>
          <p:cNvSpPr/>
          <p:nvPr/>
        </p:nvSpPr>
        <p:spPr>
          <a:xfrm>
            <a:off x="8172450" y="1783312"/>
            <a:ext cx="215900" cy="246063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21" name="Oval 20"/>
          <p:cNvSpPr/>
          <p:nvPr/>
        </p:nvSpPr>
        <p:spPr>
          <a:xfrm>
            <a:off x="7353300" y="630787"/>
            <a:ext cx="215900" cy="246063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22" name="Oval 21"/>
          <p:cNvSpPr/>
          <p:nvPr/>
        </p:nvSpPr>
        <p:spPr>
          <a:xfrm>
            <a:off x="8020050" y="1011787"/>
            <a:ext cx="215900" cy="24765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23" name="Oval 22"/>
          <p:cNvSpPr/>
          <p:nvPr/>
        </p:nvSpPr>
        <p:spPr>
          <a:xfrm>
            <a:off x="6559550" y="659362"/>
            <a:ext cx="217488" cy="24765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791559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459754"/>
            <a:ext cx="5077802" cy="5933019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 startAt="3"/>
            </a:pPr>
            <a:r>
              <a:rPr lang="en-US" b="1" dirty="0" smtClean="0"/>
              <a:t>Hypertonic </a:t>
            </a:r>
            <a:r>
              <a:rPr lang="en-US" dirty="0" smtClean="0"/>
              <a:t>Solution (“</a:t>
            </a:r>
            <a:r>
              <a:rPr lang="en-US" b="1" dirty="0" smtClean="0"/>
              <a:t>greater strength</a:t>
            </a:r>
            <a:r>
              <a:rPr lang="en-US" dirty="0" smtClean="0"/>
              <a:t>”)</a:t>
            </a:r>
          </a:p>
          <a:p>
            <a:pPr marL="457200" indent="-457200">
              <a:buFont typeface="+mj-lt"/>
              <a:buAutoNum type="alphaLcPeriod"/>
            </a:pPr>
            <a:r>
              <a:rPr lang="en-US" dirty="0" smtClean="0"/>
              <a:t>These solutions have a </a:t>
            </a:r>
            <a:r>
              <a:rPr lang="en-US" b="1" dirty="0" smtClean="0"/>
              <a:t>greater</a:t>
            </a:r>
            <a:r>
              <a:rPr lang="en-US" dirty="0" smtClean="0"/>
              <a:t> concentration of solute than the cell content</a:t>
            </a:r>
          </a:p>
          <a:p>
            <a:pPr marL="457200" indent="-457200">
              <a:buFont typeface="+mj-lt"/>
              <a:buAutoNum type="alphaLcPeriod"/>
            </a:pPr>
            <a:r>
              <a:rPr lang="en-US" dirty="0" smtClean="0"/>
              <a:t>When cells placed in hypertonic solution, water will </a:t>
            </a:r>
            <a:r>
              <a:rPr lang="en-US" b="1" dirty="0" smtClean="0"/>
              <a:t>leave</a:t>
            </a:r>
            <a:r>
              <a:rPr lang="en-US" dirty="0" smtClean="0"/>
              <a:t> the cell and the cell will </a:t>
            </a:r>
            <a:r>
              <a:rPr lang="en-US" b="1" dirty="0" smtClean="0"/>
              <a:t>shrivel</a:t>
            </a:r>
            <a:r>
              <a:rPr lang="en-US" dirty="0" smtClean="0"/>
              <a:t> up.</a:t>
            </a:r>
          </a:p>
          <a:p>
            <a:pPr marL="457200" indent="-457200">
              <a:buFont typeface="+mj-lt"/>
              <a:buAutoNum type="alphaLcPeriod"/>
            </a:pPr>
            <a:r>
              <a:rPr lang="en-US" dirty="0" smtClean="0"/>
              <a:t>Called </a:t>
            </a:r>
            <a:r>
              <a:rPr lang="en-US" b="1" dirty="0" smtClean="0"/>
              <a:t>crenation</a:t>
            </a:r>
            <a:r>
              <a:rPr lang="en-US" dirty="0" smtClean="0"/>
              <a:t> in animal cells</a:t>
            </a:r>
          </a:p>
          <a:p>
            <a:pPr marL="457200" indent="-457200">
              <a:buFont typeface="+mj-lt"/>
              <a:buAutoNum type="alphaLcPeriod"/>
            </a:pPr>
            <a:r>
              <a:rPr lang="en-US" dirty="0" smtClean="0"/>
              <a:t>Ex. A 10% solution of </a:t>
            </a:r>
            <a:r>
              <a:rPr lang="en-US" dirty="0" err="1" smtClean="0"/>
              <a:t>NaCl</a:t>
            </a:r>
            <a:r>
              <a:rPr lang="en-US" dirty="0" smtClean="0"/>
              <a:t> is hypertonic to RBC RBC</a:t>
            </a:r>
            <a:r>
              <a:rPr lang="en-US" dirty="0"/>
              <a:t> </a:t>
            </a:r>
            <a:r>
              <a:rPr lang="en-US" dirty="0" smtClean="0">
                <a:sym typeface="Wingdings"/>
              </a:rPr>
              <a:t> they’ll shrink!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5892965" y="843558"/>
            <a:ext cx="2736850" cy="2232025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25" name="Oval 24"/>
          <p:cNvSpPr/>
          <p:nvPr/>
        </p:nvSpPr>
        <p:spPr>
          <a:xfrm>
            <a:off x="6613070" y="1199257"/>
            <a:ext cx="1152525" cy="122396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7248070" y="1661220"/>
            <a:ext cx="784225" cy="0"/>
          </a:xfrm>
          <a:prstGeom prst="straightConnector1">
            <a:avLst/>
          </a:prstGeom>
          <a:ln w="1016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 flipV="1">
            <a:off x="7213145" y="1991420"/>
            <a:ext cx="660400" cy="2698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>
            <a:off x="6757533" y="1726307"/>
            <a:ext cx="215900" cy="24765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29" name="Oval 28"/>
          <p:cNvSpPr/>
          <p:nvPr/>
        </p:nvSpPr>
        <p:spPr>
          <a:xfrm>
            <a:off x="7105195" y="1319907"/>
            <a:ext cx="215900" cy="24765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30" name="Oval 29"/>
          <p:cNvSpPr/>
          <p:nvPr/>
        </p:nvSpPr>
        <p:spPr>
          <a:xfrm>
            <a:off x="5927270" y="1267520"/>
            <a:ext cx="215900" cy="24765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31" name="Oval 30"/>
          <p:cNvSpPr/>
          <p:nvPr/>
        </p:nvSpPr>
        <p:spPr>
          <a:xfrm>
            <a:off x="6087608" y="1785045"/>
            <a:ext cx="215900" cy="24765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32" name="Oval 31"/>
          <p:cNvSpPr/>
          <p:nvPr/>
        </p:nvSpPr>
        <p:spPr>
          <a:xfrm>
            <a:off x="5882820" y="2531170"/>
            <a:ext cx="215900" cy="24765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33" name="Oval 32"/>
          <p:cNvSpPr/>
          <p:nvPr/>
        </p:nvSpPr>
        <p:spPr>
          <a:xfrm>
            <a:off x="7162345" y="2053332"/>
            <a:ext cx="215900" cy="24765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34" name="Oval 33"/>
          <p:cNvSpPr/>
          <p:nvPr/>
        </p:nvSpPr>
        <p:spPr>
          <a:xfrm>
            <a:off x="6494008" y="2480370"/>
            <a:ext cx="215900" cy="24765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35" name="Oval 34"/>
          <p:cNvSpPr/>
          <p:nvPr/>
        </p:nvSpPr>
        <p:spPr>
          <a:xfrm>
            <a:off x="7140120" y="2547045"/>
            <a:ext cx="217488" cy="246062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36" name="Oval 35"/>
          <p:cNvSpPr/>
          <p:nvPr/>
        </p:nvSpPr>
        <p:spPr>
          <a:xfrm>
            <a:off x="7765595" y="2369245"/>
            <a:ext cx="215900" cy="24765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37" name="Oval 36"/>
          <p:cNvSpPr/>
          <p:nvPr/>
        </p:nvSpPr>
        <p:spPr>
          <a:xfrm>
            <a:off x="8197395" y="2650232"/>
            <a:ext cx="215900" cy="24765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38" name="Oval 37"/>
          <p:cNvSpPr/>
          <p:nvPr/>
        </p:nvSpPr>
        <p:spPr>
          <a:xfrm>
            <a:off x="8197395" y="1991420"/>
            <a:ext cx="215900" cy="246062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39" name="Oval 38"/>
          <p:cNvSpPr/>
          <p:nvPr/>
        </p:nvSpPr>
        <p:spPr>
          <a:xfrm>
            <a:off x="8014833" y="743645"/>
            <a:ext cx="215900" cy="24765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40" name="Oval 39"/>
          <p:cNvSpPr/>
          <p:nvPr/>
        </p:nvSpPr>
        <p:spPr>
          <a:xfrm>
            <a:off x="8044995" y="1221482"/>
            <a:ext cx="215900" cy="246063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41" name="Oval 40"/>
          <p:cNvSpPr/>
          <p:nvPr/>
        </p:nvSpPr>
        <p:spPr>
          <a:xfrm>
            <a:off x="6584495" y="867470"/>
            <a:ext cx="215900" cy="24765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42" name="Oval 41"/>
          <p:cNvSpPr/>
          <p:nvPr/>
        </p:nvSpPr>
        <p:spPr>
          <a:xfrm>
            <a:off x="7549695" y="2581970"/>
            <a:ext cx="215900" cy="246062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43" name="Oval 42"/>
          <p:cNvSpPr/>
          <p:nvPr/>
        </p:nvSpPr>
        <p:spPr>
          <a:xfrm>
            <a:off x="7962445" y="1661220"/>
            <a:ext cx="215900" cy="24765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44" name="Oval 43"/>
          <p:cNvSpPr/>
          <p:nvPr/>
        </p:nvSpPr>
        <p:spPr>
          <a:xfrm>
            <a:off x="8105320" y="2300982"/>
            <a:ext cx="215900" cy="246063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45" name="Oval 44"/>
          <p:cNvSpPr/>
          <p:nvPr/>
        </p:nvSpPr>
        <p:spPr>
          <a:xfrm>
            <a:off x="8222795" y="1494532"/>
            <a:ext cx="215900" cy="24765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46" name="Oval 45"/>
          <p:cNvSpPr/>
          <p:nvPr/>
        </p:nvSpPr>
        <p:spPr>
          <a:xfrm>
            <a:off x="7357608" y="896045"/>
            <a:ext cx="215900" cy="24765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47" name="Oval 46"/>
          <p:cNvSpPr/>
          <p:nvPr/>
        </p:nvSpPr>
        <p:spPr>
          <a:xfrm>
            <a:off x="7683045" y="1143695"/>
            <a:ext cx="215900" cy="24765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48" name="Oval 47"/>
          <p:cNvSpPr/>
          <p:nvPr/>
        </p:nvSpPr>
        <p:spPr>
          <a:xfrm>
            <a:off x="6924220" y="772220"/>
            <a:ext cx="215900" cy="24765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49" name="Oval 48"/>
          <p:cNvSpPr/>
          <p:nvPr/>
        </p:nvSpPr>
        <p:spPr>
          <a:xfrm>
            <a:off x="5900283" y="751582"/>
            <a:ext cx="215900" cy="24765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50" name="Oval 49"/>
          <p:cNvSpPr/>
          <p:nvPr/>
        </p:nvSpPr>
        <p:spPr>
          <a:xfrm>
            <a:off x="6238420" y="1538982"/>
            <a:ext cx="215900" cy="246063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51" name="Oval 50"/>
          <p:cNvSpPr/>
          <p:nvPr/>
        </p:nvSpPr>
        <p:spPr>
          <a:xfrm>
            <a:off x="6240008" y="2245420"/>
            <a:ext cx="215900" cy="24765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52" name="Oval 51"/>
          <p:cNvSpPr/>
          <p:nvPr/>
        </p:nvSpPr>
        <p:spPr>
          <a:xfrm>
            <a:off x="6303508" y="1115120"/>
            <a:ext cx="185737" cy="211137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80" r="20380"/>
          <a:stretch>
            <a:fillRect/>
          </a:stretch>
        </p:blipFill>
        <p:spPr bwMode="auto">
          <a:xfrm>
            <a:off x="6021923" y="3430476"/>
            <a:ext cx="2826778" cy="3196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2706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459754"/>
            <a:ext cx="5077802" cy="5933019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4"/>
            </a:pPr>
            <a:r>
              <a:rPr lang="en-US" b="1" dirty="0" smtClean="0"/>
              <a:t>Hypotonic </a:t>
            </a:r>
            <a:r>
              <a:rPr lang="en-US" dirty="0" smtClean="0"/>
              <a:t>Solution (“</a:t>
            </a:r>
            <a:r>
              <a:rPr lang="en-US" b="1" dirty="0" smtClean="0"/>
              <a:t>hypo” </a:t>
            </a:r>
            <a:r>
              <a:rPr lang="en-US" dirty="0" smtClean="0"/>
              <a:t>means ”</a:t>
            </a:r>
            <a:r>
              <a:rPr lang="en-US" b="1" dirty="0" smtClean="0"/>
              <a:t>less than</a:t>
            </a:r>
            <a:r>
              <a:rPr lang="en-US" dirty="0" smtClean="0"/>
              <a:t>”)</a:t>
            </a:r>
          </a:p>
          <a:p>
            <a:pPr marL="457200" indent="-457200">
              <a:buFont typeface="+mj-lt"/>
              <a:buAutoNum type="alphaLcPeriod"/>
            </a:pPr>
            <a:r>
              <a:rPr lang="en-US" dirty="0" smtClean="0"/>
              <a:t>These solutions have a </a:t>
            </a:r>
            <a:r>
              <a:rPr lang="en-US" b="1" dirty="0" smtClean="0"/>
              <a:t>lower </a:t>
            </a:r>
            <a:r>
              <a:rPr lang="en-US" dirty="0" smtClean="0"/>
              <a:t>concentration of solute than the cell content</a:t>
            </a:r>
          </a:p>
          <a:p>
            <a:pPr marL="457200" indent="-457200">
              <a:buFont typeface="+mj-lt"/>
              <a:buAutoNum type="alphaLcPeriod"/>
            </a:pPr>
            <a:r>
              <a:rPr lang="en-US" dirty="0" smtClean="0"/>
              <a:t>When cells placed in hypotonic solution, water will </a:t>
            </a:r>
            <a:r>
              <a:rPr lang="en-US" b="1" dirty="0" smtClean="0"/>
              <a:t>enter </a:t>
            </a:r>
            <a:r>
              <a:rPr lang="en-US" dirty="0" smtClean="0"/>
              <a:t>the cell and the cell will </a:t>
            </a:r>
            <a:r>
              <a:rPr lang="en-US" b="1" dirty="0" smtClean="0"/>
              <a:t>swell </a:t>
            </a:r>
            <a:r>
              <a:rPr lang="en-US" dirty="0" smtClean="0"/>
              <a:t>up and possibly </a:t>
            </a:r>
            <a:r>
              <a:rPr lang="en-US" b="1" dirty="0" smtClean="0"/>
              <a:t>burst</a:t>
            </a:r>
            <a:r>
              <a:rPr lang="en-US" dirty="0" smtClean="0"/>
              <a:t>.</a:t>
            </a:r>
          </a:p>
          <a:p>
            <a:pPr marL="457200" indent="-457200">
              <a:buFont typeface="+mj-lt"/>
              <a:buAutoNum type="alphaLcPeriod"/>
            </a:pPr>
            <a:r>
              <a:rPr lang="en-US" dirty="0" smtClean="0"/>
              <a:t>Ex. A salt </a:t>
            </a:r>
            <a:r>
              <a:rPr lang="en-US" dirty="0" err="1" smtClean="0"/>
              <a:t>soluton</a:t>
            </a:r>
            <a:r>
              <a:rPr lang="en-US" dirty="0" smtClean="0"/>
              <a:t> with a concentration </a:t>
            </a:r>
            <a:r>
              <a:rPr lang="en-US" b="1" dirty="0" smtClean="0"/>
              <a:t>less</a:t>
            </a:r>
            <a:r>
              <a:rPr lang="en-US" dirty="0" smtClean="0"/>
              <a:t> than 9.0% is hypotonic to RBC</a:t>
            </a:r>
            <a:endParaRPr lang="en-US" dirty="0"/>
          </a:p>
        </p:txBody>
      </p:sp>
      <p:sp>
        <p:nvSpPr>
          <p:cNvPr id="54" name="Rectangle 53"/>
          <p:cNvSpPr/>
          <p:nvPr/>
        </p:nvSpPr>
        <p:spPr>
          <a:xfrm>
            <a:off x="5627080" y="1409870"/>
            <a:ext cx="3449292" cy="2859277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55" name="Oval 54"/>
          <p:cNvSpPr/>
          <p:nvPr/>
        </p:nvSpPr>
        <p:spPr>
          <a:xfrm>
            <a:off x="6971862" y="1912938"/>
            <a:ext cx="1152525" cy="122396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cxnSp>
        <p:nvCxnSpPr>
          <p:cNvPr id="56" name="Straight Arrow Connector 55"/>
          <p:cNvCxnSpPr/>
          <p:nvPr/>
        </p:nvCxnSpPr>
        <p:spPr>
          <a:xfrm>
            <a:off x="7608450" y="2374900"/>
            <a:ext cx="782637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H="1" flipV="1">
            <a:off x="7571937" y="2705100"/>
            <a:ext cx="819150" cy="26988"/>
          </a:xfrm>
          <a:prstGeom prst="straightConnector1">
            <a:avLst/>
          </a:prstGeom>
          <a:ln w="1016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Oval 57"/>
          <p:cNvSpPr/>
          <p:nvPr/>
        </p:nvSpPr>
        <p:spPr>
          <a:xfrm>
            <a:off x="7116325" y="2439988"/>
            <a:ext cx="215900" cy="24765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59" name="Oval 58"/>
          <p:cNvSpPr/>
          <p:nvPr/>
        </p:nvSpPr>
        <p:spPr>
          <a:xfrm>
            <a:off x="7463987" y="2033588"/>
            <a:ext cx="215900" cy="24765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60" name="Oval 59"/>
          <p:cNvSpPr/>
          <p:nvPr/>
        </p:nvSpPr>
        <p:spPr>
          <a:xfrm>
            <a:off x="6286062" y="1981200"/>
            <a:ext cx="215900" cy="24765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61" name="Oval 60"/>
          <p:cNvSpPr/>
          <p:nvPr/>
        </p:nvSpPr>
        <p:spPr>
          <a:xfrm>
            <a:off x="6501962" y="2439988"/>
            <a:ext cx="215900" cy="24765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62" name="Oval 61"/>
          <p:cNvSpPr/>
          <p:nvPr/>
        </p:nvSpPr>
        <p:spPr>
          <a:xfrm>
            <a:off x="6395600" y="3136900"/>
            <a:ext cx="215900" cy="246063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63" name="Oval 62"/>
          <p:cNvSpPr/>
          <p:nvPr/>
        </p:nvSpPr>
        <p:spPr>
          <a:xfrm>
            <a:off x="7521137" y="2767013"/>
            <a:ext cx="215900" cy="24765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64" name="Oval 63"/>
          <p:cNvSpPr/>
          <p:nvPr/>
        </p:nvSpPr>
        <p:spPr>
          <a:xfrm>
            <a:off x="7408425" y="2374900"/>
            <a:ext cx="215900" cy="24765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65" name="Oval 64"/>
          <p:cNvSpPr/>
          <p:nvPr/>
        </p:nvSpPr>
        <p:spPr>
          <a:xfrm>
            <a:off x="7500500" y="3260725"/>
            <a:ext cx="215900" cy="246063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66" name="Oval 65"/>
          <p:cNvSpPr/>
          <p:nvPr/>
        </p:nvSpPr>
        <p:spPr>
          <a:xfrm>
            <a:off x="7263962" y="2720975"/>
            <a:ext cx="215900" cy="246063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67" name="Oval 66"/>
          <p:cNvSpPr/>
          <p:nvPr/>
        </p:nvSpPr>
        <p:spPr>
          <a:xfrm>
            <a:off x="8556187" y="3363913"/>
            <a:ext cx="215900" cy="24765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68" name="Oval 67"/>
          <p:cNvSpPr/>
          <p:nvPr/>
        </p:nvSpPr>
        <p:spPr>
          <a:xfrm>
            <a:off x="8556187" y="2705100"/>
            <a:ext cx="215900" cy="246063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69" name="Oval 68"/>
          <p:cNvSpPr/>
          <p:nvPr/>
        </p:nvSpPr>
        <p:spPr>
          <a:xfrm>
            <a:off x="7737037" y="1552575"/>
            <a:ext cx="215900" cy="246063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70" name="Oval 69"/>
          <p:cNvSpPr/>
          <p:nvPr/>
        </p:nvSpPr>
        <p:spPr>
          <a:xfrm>
            <a:off x="7749737" y="2085975"/>
            <a:ext cx="215900" cy="24765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71" name="Oval 70"/>
          <p:cNvSpPr/>
          <p:nvPr/>
        </p:nvSpPr>
        <p:spPr>
          <a:xfrm>
            <a:off x="7116325" y="2100263"/>
            <a:ext cx="215900" cy="246062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42687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437861"/>
            <a:ext cx="8042276" cy="5505740"/>
          </a:xfrm>
        </p:spPr>
        <p:txBody>
          <a:bodyPr/>
          <a:lstStyle/>
          <a:p>
            <a:pPr marL="457200" indent="-457200">
              <a:buFont typeface="+mj-lt"/>
              <a:buAutoNum type="arabicPeriod" startAt="5"/>
            </a:pPr>
            <a:r>
              <a:rPr lang="en-US" dirty="0" smtClean="0"/>
              <a:t>Summary of what happens to animal cells placed in different tonicities of solution</a:t>
            </a:r>
            <a:endParaRPr lang="en-US" dirty="0"/>
          </a:p>
        </p:txBody>
      </p:sp>
      <p:pic>
        <p:nvPicPr>
          <p:cNvPr id="4" name="Picture 1" descr="osmosis%20ch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469" y="1412874"/>
            <a:ext cx="7351781" cy="5264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77110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415968"/>
            <a:ext cx="8042276" cy="5527633"/>
          </a:xfrm>
        </p:spPr>
        <p:txBody>
          <a:bodyPr/>
          <a:lstStyle/>
          <a:p>
            <a:pPr marL="457200" indent="-457200">
              <a:buFont typeface="+mj-lt"/>
              <a:buAutoNum type="arabicPeriod" startAt="6"/>
            </a:pPr>
            <a:r>
              <a:rPr lang="en-US" dirty="0" smtClean="0"/>
              <a:t>Summary of what happens to plant cells placed in different tonicities of solution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867573" y="645845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1" descr="tonic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649" y="1268413"/>
            <a:ext cx="6574137" cy="4927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13026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2219" y="262716"/>
            <a:ext cx="8539144" cy="6551497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lphaLcPeriod"/>
            </a:pPr>
            <a:r>
              <a:rPr lang="en-US" b="1" dirty="0" smtClean="0"/>
              <a:t>Hypertonic </a:t>
            </a:r>
            <a:r>
              <a:rPr lang="en-US" dirty="0" smtClean="0"/>
              <a:t>solutions cause </a:t>
            </a:r>
            <a:r>
              <a:rPr lang="en-US" b="1" dirty="0" smtClean="0"/>
              <a:t>plasmolysis</a:t>
            </a:r>
            <a:r>
              <a:rPr lang="en-US" dirty="0" smtClean="0"/>
              <a:t> (shrinking of cell due to osmosis)</a:t>
            </a:r>
          </a:p>
          <a:p>
            <a:pPr marL="850900" lvl="1" indent="-514350">
              <a:buFont typeface="+mj-lt"/>
              <a:buAutoNum type="romanLcPeriod"/>
            </a:pPr>
            <a:r>
              <a:rPr lang="en-US" dirty="0" smtClean="0"/>
              <a:t>Central </a:t>
            </a:r>
            <a:r>
              <a:rPr lang="en-US" b="1" dirty="0" smtClean="0"/>
              <a:t>vacuole</a:t>
            </a:r>
            <a:r>
              <a:rPr lang="en-US" dirty="0" smtClean="0"/>
              <a:t> loses water</a:t>
            </a:r>
          </a:p>
          <a:p>
            <a:pPr marL="850900" lvl="1" indent="-514350">
              <a:buFont typeface="+mj-lt"/>
              <a:buAutoNum type="romanLcPeriod"/>
            </a:pPr>
            <a:r>
              <a:rPr lang="en-US" dirty="0" smtClean="0"/>
              <a:t>Cell membrane shrinks and pulls away from cell </a:t>
            </a:r>
            <a:r>
              <a:rPr lang="en-US" b="1" dirty="0" smtClean="0"/>
              <a:t>wall</a:t>
            </a:r>
            <a:endParaRPr lang="en-US" dirty="0" smtClean="0"/>
          </a:p>
          <a:p>
            <a:pPr marL="457200" indent="-457200">
              <a:buFont typeface="+mj-lt"/>
              <a:buAutoNum type="alphaLcPeriod"/>
            </a:pPr>
            <a:r>
              <a:rPr lang="en-US" b="1" dirty="0" smtClean="0"/>
              <a:t>Hypotonic </a:t>
            </a:r>
            <a:r>
              <a:rPr lang="en-US" dirty="0" smtClean="0"/>
              <a:t>solutions causes </a:t>
            </a:r>
            <a:r>
              <a:rPr lang="en-US" b="1" dirty="0" smtClean="0"/>
              <a:t>turgor pressure,</a:t>
            </a:r>
            <a:r>
              <a:rPr lang="en-US" dirty="0" smtClean="0"/>
              <a:t> against rigid cell wall</a:t>
            </a:r>
          </a:p>
          <a:p>
            <a:pPr marL="850900" lvl="1" indent="-514350">
              <a:buFont typeface="+mj-lt"/>
              <a:buAutoNum type="romanLcPeriod"/>
            </a:pPr>
            <a:r>
              <a:rPr lang="en-US" dirty="0" smtClean="0"/>
              <a:t>Turgor pressure occurs when plant cells are placed in </a:t>
            </a:r>
            <a:r>
              <a:rPr lang="en-US" b="1" dirty="0" smtClean="0"/>
              <a:t>hypotonic</a:t>
            </a:r>
            <a:r>
              <a:rPr lang="en-US" dirty="0" smtClean="0"/>
              <a:t> solution and </a:t>
            </a:r>
            <a:r>
              <a:rPr lang="en-US" b="1" dirty="0" smtClean="0"/>
              <a:t>admit</a:t>
            </a:r>
            <a:r>
              <a:rPr lang="en-US" dirty="0" smtClean="0"/>
              <a:t> water</a:t>
            </a:r>
          </a:p>
          <a:p>
            <a:pPr marL="850900" lvl="1" indent="-514350">
              <a:buFont typeface="+mj-lt"/>
              <a:buAutoNum type="romanLcPeriod"/>
            </a:pPr>
            <a:r>
              <a:rPr lang="en-US" dirty="0" smtClean="0"/>
              <a:t>As water enters, pressure builds up inside the  cell (</a:t>
            </a:r>
            <a:r>
              <a:rPr lang="en-US" b="1" dirty="0" smtClean="0"/>
              <a:t>hydrostatic pressure</a:t>
            </a:r>
            <a:r>
              <a:rPr lang="en-US" dirty="0" smtClean="0"/>
              <a:t>)</a:t>
            </a:r>
          </a:p>
          <a:p>
            <a:pPr marL="850900" lvl="1" indent="-514350">
              <a:buFont typeface="+mj-lt"/>
              <a:buAutoNum type="romanLcPeriod"/>
            </a:pPr>
            <a:r>
              <a:rPr lang="en-US" dirty="0" smtClean="0"/>
              <a:t>When </a:t>
            </a:r>
            <a:r>
              <a:rPr lang="en-US" b="1" dirty="0" smtClean="0"/>
              <a:t>hydrostatic</a:t>
            </a:r>
            <a:r>
              <a:rPr lang="en-US" dirty="0" smtClean="0"/>
              <a:t> pressure = </a:t>
            </a:r>
            <a:r>
              <a:rPr lang="en-US" b="1" dirty="0" smtClean="0"/>
              <a:t>osmotic</a:t>
            </a:r>
            <a:r>
              <a:rPr lang="en-US" dirty="0" smtClean="0"/>
              <a:t> pressure, the plant is said to have developed </a:t>
            </a:r>
            <a:r>
              <a:rPr lang="en-US" b="1" dirty="0" smtClean="0"/>
              <a:t>turgor</a:t>
            </a:r>
            <a:r>
              <a:rPr lang="en-US" dirty="0" smtClean="0"/>
              <a:t> pressure</a:t>
            </a:r>
          </a:p>
          <a:p>
            <a:pPr marL="850900" lvl="1" indent="-514350">
              <a:buFont typeface="+mj-lt"/>
              <a:buAutoNum type="romanLcPeriod"/>
            </a:pPr>
            <a:r>
              <a:rPr lang="en-US" b="1" dirty="0" smtClean="0"/>
              <a:t>Cell wall </a:t>
            </a:r>
            <a:r>
              <a:rPr lang="en-US" dirty="0" smtClean="0"/>
              <a:t>keeps cell from bursting</a:t>
            </a:r>
          </a:p>
          <a:p>
            <a:pPr marL="850900" lvl="1" indent="-514350">
              <a:buFont typeface="+mj-lt"/>
              <a:buAutoNum type="romanLcPeriod"/>
            </a:pPr>
            <a:r>
              <a:rPr lang="en-US" dirty="0" smtClean="0"/>
              <a:t>Osmosis continues until </a:t>
            </a:r>
            <a:r>
              <a:rPr lang="en-US" b="1" dirty="0" smtClean="0"/>
              <a:t>turgor</a:t>
            </a:r>
            <a:r>
              <a:rPr lang="en-US" dirty="0" smtClean="0"/>
              <a:t> pressure = </a:t>
            </a:r>
            <a:r>
              <a:rPr lang="en-US" b="1" dirty="0" smtClean="0"/>
              <a:t>osmotic</a:t>
            </a:r>
            <a:r>
              <a:rPr lang="en-US" dirty="0" smtClean="0"/>
              <a:t> pressure</a:t>
            </a:r>
          </a:p>
          <a:p>
            <a:pPr marL="850900" lvl="1" indent="-514350">
              <a:buFont typeface="+mj-lt"/>
              <a:buAutoNum type="romanLcPeriod"/>
            </a:pPr>
            <a:r>
              <a:rPr lang="en-US" dirty="0" smtClean="0"/>
              <a:t>Turgor pressure important for plant cells to retain </a:t>
            </a:r>
            <a:r>
              <a:rPr lang="en-US" b="1" dirty="0" smtClean="0"/>
              <a:t>erect</a:t>
            </a:r>
            <a:r>
              <a:rPr lang="en-US" dirty="0" smtClean="0"/>
              <a:t> positions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5017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IV. Transport by Carriers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lphaUcPeriod"/>
            </a:pPr>
            <a:r>
              <a:rPr lang="en-US" b="1" dirty="0" smtClean="0">
                <a:hlinkClick r:id="rId3"/>
              </a:rPr>
              <a:t>Facilitated Transport</a:t>
            </a:r>
            <a:endParaRPr lang="en-US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7"/>
          <a:stretch/>
        </p:blipFill>
        <p:spPr bwMode="auto">
          <a:xfrm>
            <a:off x="251519" y="2320664"/>
            <a:ext cx="8697573" cy="4041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75335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II. Fluid Mosaic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00201"/>
            <a:ext cx="8042276" cy="1757362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dirty="0" smtClean="0"/>
              <a:t>Cell membrane is found in all living cells and is the outer </a:t>
            </a:r>
            <a:r>
              <a:rPr lang="en-US" b="1" dirty="0" smtClean="0"/>
              <a:t>boundary</a:t>
            </a:r>
            <a:r>
              <a:rPr lang="en-US" dirty="0" smtClean="0"/>
              <a:t> for the </a:t>
            </a:r>
            <a:r>
              <a:rPr lang="en-US" b="1" dirty="0" smtClean="0"/>
              <a:t>cytoplasm</a:t>
            </a:r>
          </a:p>
          <a:p>
            <a:pPr marL="793750" lvl="1" indent="-457200">
              <a:buFont typeface="+mj-lt"/>
              <a:buAutoNum type="arabicPeriod"/>
            </a:pPr>
            <a:r>
              <a:rPr lang="en-US" dirty="0" smtClean="0"/>
              <a:t>All living cells (</a:t>
            </a:r>
            <a:r>
              <a:rPr lang="en-US" b="1" dirty="0" smtClean="0"/>
              <a:t>plant, animal, fungal, protozoa or bacterial</a:t>
            </a:r>
            <a:r>
              <a:rPr lang="en-US" dirty="0" smtClean="0"/>
              <a:t>) are surrounded by cell membranes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150" y="3357563"/>
            <a:ext cx="5867400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2693115" y="4334826"/>
            <a:ext cx="394114" cy="369332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41178" y="4486744"/>
            <a:ext cx="19594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Phospholipid bilayer</a:t>
            </a:r>
            <a:endParaRPr lang="en-US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592883" y="3566995"/>
            <a:ext cx="14323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G</a:t>
            </a:r>
            <a:r>
              <a:rPr lang="en-US" sz="2000" b="1" dirty="0" smtClean="0"/>
              <a:t>lycolipid</a:t>
            </a:r>
            <a:endParaRPr lang="en-US" sz="2000" b="1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2960233" y="3787499"/>
            <a:ext cx="389739" cy="1"/>
          </a:xfrm>
          <a:prstGeom prst="straightConnector1">
            <a:avLst/>
          </a:prstGeom>
          <a:ln w="57150" cmpd="thinThick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6590468" y="3787500"/>
            <a:ext cx="700647" cy="0"/>
          </a:xfrm>
          <a:prstGeom prst="straightConnector1">
            <a:avLst/>
          </a:prstGeom>
          <a:ln w="57150" cmpd="thinThick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272472" y="3557473"/>
            <a:ext cx="17533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Glycoprotein</a:t>
            </a:r>
            <a:endParaRPr lang="en-US" sz="20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408162" y="5760847"/>
            <a:ext cx="22646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Receptor protein</a:t>
            </a:r>
            <a:endParaRPr lang="en-US" sz="2000" b="1" dirty="0"/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2693115" y="5103101"/>
            <a:ext cx="1728658" cy="855412"/>
          </a:xfrm>
          <a:prstGeom prst="straightConnector1">
            <a:avLst/>
          </a:prstGeom>
          <a:ln w="57150" cmpd="thinThick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290459" y="5738153"/>
            <a:ext cx="19643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Channel protein</a:t>
            </a:r>
            <a:endParaRPr lang="en-US" sz="2000" b="1" dirty="0"/>
          </a:p>
        </p:txBody>
      </p:sp>
      <p:cxnSp>
        <p:nvCxnSpPr>
          <p:cNvPr id="23" name="Straight Arrow Connector 22"/>
          <p:cNvCxnSpPr/>
          <p:nvPr/>
        </p:nvCxnSpPr>
        <p:spPr>
          <a:xfrm flipH="1" flipV="1">
            <a:off x="5691617" y="5738153"/>
            <a:ext cx="1483232" cy="220360"/>
          </a:xfrm>
          <a:prstGeom prst="straightConnector1">
            <a:avLst/>
          </a:prstGeom>
          <a:ln w="57150" cmpd="thinThick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Left Brace 31"/>
          <p:cNvSpPr/>
          <p:nvPr/>
        </p:nvSpPr>
        <p:spPr>
          <a:xfrm>
            <a:off x="3073613" y="4380187"/>
            <a:ext cx="155448" cy="914400"/>
          </a:xfrm>
          <a:prstGeom prst="leftBrace">
            <a:avLst/>
          </a:prstGeom>
          <a:ln w="57150" cmpd="thinThick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3238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533" y="481646"/>
            <a:ext cx="8539144" cy="6020591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Moved by </a:t>
            </a:r>
            <a:r>
              <a:rPr lang="en-US" b="1" dirty="0" smtClean="0"/>
              <a:t>carrier proteins </a:t>
            </a:r>
            <a:r>
              <a:rPr lang="en-US" dirty="0" smtClean="0"/>
              <a:t>in the cell membrane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Are highly </a:t>
            </a:r>
            <a:r>
              <a:rPr lang="en-US" b="1" dirty="0" smtClean="0"/>
              <a:t>specific</a:t>
            </a:r>
            <a:r>
              <a:rPr lang="en-US" dirty="0" smtClean="0"/>
              <a:t> – each carrier passes only </a:t>
            </a:r>
            <a:r>
              <a:rPr lang="en-US" b="1" dirty="0" smtClean="0"/>
              <a:t>one</a:t>
            </a:r>
            <a:r>
              <a:rPr lang="en-US" dirty="0" smtClean="0"/>
              <a:t> type of molecule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Allows for the movement of certain molecules that are not normally able to pass through the </a:t>
            </a:r>
            <a:r>
              <a:rPr lang="en-US" b="1" dirty="0" smtClean="0"/>
              <a:t>lipid</a:t>
            </a:r>
            <a:r>
              <a:rPr lang="en-US" dirty="0" smtClean="0"/>
              <a:t> membrane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Ex: </a:t>
            </a:r>
            <a:r>
              <a:rPr lang="en-US" b="1" dirty="0" smtClean="0"/>
              <a:t>Sugars, amino acids</a:t>
            </a:r>
            <a:r>
              <a:rPr lang="en-US" dirty="0" smtClean="0"/>
              <a:t>, etc.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Movement of certain molecules goes </a:t>
            </a:r>
            <a:r>
              <a:rPr lang="en-US" b="1" dirty="0" smtClean="0"/>
              <a:t>with</a:t>
            </a:r>
            <a:r>
              <a:rPr lang="en-US" dirty="0" smtClean="0"/>
              <a:t> the </a:t>
            </a:r>
            <a:r>
              <a:rPr lang="en-US" b="1" dirty="0" smtClean="0"/>
              <a:t>concentration gradient </a:t>
            </a:r>
            <a:r>
              <a:rPr lang="en-US" dirty="0" smtClean="0"/>
              <a:t>(ex. In the same diffusion)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Moves molecules from area of </a:t>
            </a:r>
            <a:r>
              <a:rPr lang="en-US" b="1" dirty="0" smtClean="0"/>
              <a:t>higher</a:t>
            </a:r>
            <a:r>
              <a:rPr lang="en-US" dirty="0" smtClean="0"/>
              <a:t> concentration to area of </a:t>
            </a:r>
            <a:r>
              <a:rPr lang="en-US" b="1" dirty="0" smtClean="0"/>
              <a:t>lower</a:t>
            </a:r>
            <a:r>
              <a:rPr lang="en-US" dirty="0" smtClean="0"/>
              <a:t> concentration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No </a:t>
            </a:r>
            <a:r>
              <a:rPr lang="en-US" b="1" dirty="0" smtClean="0"/>
              <a:t>energy</a:t>
            </a:r>
            <a:r>
              <a:rPr lang="en-US" dirty="0" smtClean="0"/>
              <a:t> is needed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29623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700578"/>
            <a:ext cx="8042276" cy="5243023"/>
          </a:xfrm>
        </p:spPr>
        <p:txBody>
          <a:bodyPr/>
          <a:lstStyle/>
          <a:p>
            <a:pPr marL="457200" indent="-457200">
              <a:buFont typeface="+mj-lt"/>
              <a:buAutoNum type="alphaUcPeriod" startAt="2"/>
            </a:pPr>
            <a:r>
              <a:rPr lang="en-US" dirty="0" smtClean="0"/>
              <a:t>Active Transport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30" y="1412875"/>
            <a:ext cx="8370888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56705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744364"/>
            <a:ext cx="8042276" cy="5199237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Also moved by </a:t>
            </a:r>
            <a:r>
              <a:rPr lang="en-US" b="1" dirty="0" smtClean="0"/>
              <a:t>carrier proteins </a:t>
            </a:r>
            <a:r>
              <a:rPr lang="en-US" dirty="0" smtClean="0"/>
              <a:t>in the cell membrane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Movement of certain molecules goes </a:t>
            </a:r>
            <a:r>
              <a:rPr lang="en-US" b="1" dirty="0" smtClean="0"/>
              <a:t>against</a:t>
            </a:r>
            <a:r>
              <a:rPr lang="en-US" dirty="0" smtClean="0"/>
              <a:t> the concentration gradient (ex. In the </a:t>
            </a:r>
            <a:r>
              <a:rPr lang="en-US" b="1" dirty="0" smtClean="0"/>
              <a:t>opposite</a:t>
            </a:r>
            <a:r>
              <a:rPr lang="en-US" dirty="0" smtClean="0"/>
              <a:t> direction of diffusion)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Moves molecules from area of </a:t>
            </a:r>
            <a:r>
              <a:rPr lang="en-US" b="1" dirty="0" smtClean="0"/>
              <a:t>lower</a:t>
            </a:r>
            <a:r>
              <a:rPr lang="en-US" dirty="0" smtClean="0"/>
              <a:t> concentration to area of </a:t>
            </a:r>
            <a:r>
              <a:rPr lang="en-US" b="1" dirty="0" smtClean="0"/>
              <a:t>higher</a:t>
            </a:r>
            <a:r>
              <a:rPr lang="en-US" dirty="0" smtClean="0"/>
              <a:t> concentration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Requires energy (</a:t>
            </a:r>
            <a:r>
              <a:rPr lang="en-US" b="1" dirty="0" smtClean="0"/>
              <a:t>ATP</a:t>
            </a:r>
            <a:r>
              <a:rPr lang="en-US" dirty="0" smtClean="0"/>
              <a:t>) and carrier proteins in the cell membrane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Important in </a:t>
            </a:r>
            <a:r>
              <a:rPr lang="en-US" b="1" dirty="0" smtClean="0"/>
              <a:t>nerve</a:t>
            </a:r>
            <a:r>
              <a:rPr lang="en-US" dirty="0" smtClean="0"/>
              <a:t> cells and others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98644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766257"/>
            <a:ext cx="5712764" cy="5177344"/>
          </a:xfrm>
        </p:spPr>
        <p:txBody>
          <a:bodyPr/>
          <a:lstStyle/>
          <a:p>
            <a:pPr marL="457200" indent="-457200">
              <a:buFont typeface="+mj-lt"/>
              <a:buAutoNum type="arabicPeriod" startAt="6"/>
            </a:pPr>
            <a:r>
              <a:rPr lang="en-US" dirty="0" smtClean="0"/>
              <a:t>Active Transport is vitally important to organisms</a:t>
            </a:r>
          </a:p>
          <a:p>
            <a:pPr marL="793750" lvl="1" indent="-457200">
              <a:buFont typeface="+mj-lt"/>
              <a:buAutoNum type="alphaUcPeriod"/>
            </a:pPr>
            <a:r>
              <a:rPr lang="en-US" b="1" dirty="0" smtClean="0"/>
              <a:t>Iodine</a:t>
            </a:r>
            <a:r>
              <a:rPr lang="en-US" dirty="0" smtClean="0"/>
              <a:t> &amp; </a:t>
            </a:r>
            <a:r>
              <a:rPr lang="en-US" b="1" dirty="0" smtClean="0"/>
              <a:t>Thyroid</a:t>
            </a:r>
            <a:r>
              <a:rPr lang="en-US" dirty="0" smtClean="0"/>
              <a:t> Gland</a:t>
            </a:r>
          </a:p>
          <a:p>
            <a:pPr marL="1133475" lvl="2" indent="-514350">
              <a:buFont typeface="+mj-lt"/>
              <a:buAutoNum type="romanLcPeriod"/>
            </a:pPr>
            <a:r>
              <a:rPr lang="en-US" dirty="0" smtClean="0"/>
              <a:t>[I</a:t>
            </a:r>
            <a:r>
              <a:rPr lang="en-US" baseline="30000" dirty="0" smtClean="0"/>
              <a:t>+</a:t>
            </a:r>
            <a:r>
              <a:rPr lang="en-US" dirty="0" smtClean="0"/>
              <a:t>] is </a:t>
            </a:r>
            <a:r>
              <a:rPr lang="en-US" b="1" dirty="0" smtClean="0"/>
              <a:t>low</a:t>
            </a:r>
            <a:r>
              <a:rPr lang="en-US" dirty="0" smtClean="0"/>
              <a:t> in blood, </a:t>
            </a:r>
            <a:r>
              <a:rPr lang="en-US" b="1" dirty="0" smtClean="0"/>
              <a:t>high</a:t>
            </a:r>
            <a:r>
              <a:rPr lang="en-US" dirty="0" smtClean="0"/>
              <a:t> in Thyroid Gland</a:t>
            </a:r>
          </a:p>
          <a:p>
            <a:pPr marL="1133475" lvl="2" indent="-514350">
              <a:buFont typeface="+mj-lt"/>
              <a:buAutoNum type="romanLcPeriod"/>
            </a:pPr>
            <a:r>
              <a:rPr lang="en-US" b="1" dirty="0" smtClean="0"/>
              <a:t>Active</a:t>
            </a:r>
            <a:r>
              <a:rPr lang="en-US" dirty="0" smtClean="0"/>
              <a:t> </a:t>
            </a:r>
            <a:r>
              <a:rPr lang="en-US" b="1" dirty="0" smtClean="0"/>
              <a:t>transport</a:t>
            </a:r>
            <a:r>
              <a:rPr lang="en-US" dirty="0" smtClean="0"/>
              <a:t> moves I</a:t>
            </a:r>
            <a:r>
              <a:rPr lang="en-US" baseline="30000" dirty="0" smtClean="0"/>
              <a:t>+</a:t>
            </a:r>
            <a:r>
              <a:rPr lang="en-US" dirty="0" smtClean="0"/>
              <a:t> from blood to thyroid</a:t>
            </a:r>
          </a:p>
          <a:p>
            <a:pPr marL="619125" lvl="2" indent="0">
              <a:buNone/>
            </a:pPr>
            <a:endParaRPr lang="en-US" dirty="0"/>
          </a:p>
          <a:p>
            <a:pPr marL="619125" lvl="2" indent="0">
              <a:buNone/>
            </a:pPr>
            <a:r>
              <a:rPr lang="en-US" dirty="0" smtClean="0"/>
              <a:t>(They thyroid produces hormones involved in metabolism)</a:t>
            </a:r>
          </a:p>
          <a:p>
            <a:pPr marL="619125" lvl="2" indent="0">
              <a:buNone/>
            </a:pPr>
            <a:endParaRPr lang="en-US" dirty="0" smtClean="0"/>
          </a:p>
          <a:p>
            <a:pPr marL="793750" lvl="1" indent="-457200">
              <a:buFont typeface="+mj-lt"/>
              <a:buAutoNum type="alphaUcPeriod"/>
            </a:pPr>
            <a:r>
              <a:rPr lang="en-US" b="1" dirty="0" smtClean="0"/>
              <a:t>Na</a:t>
            </a:r>
            <a:r>
              <a:rPr lang="en-US" b="1" baseline="30000" dirty="0" smtClean="0"/>
              <a:t>+</a:t>
            </a:r>
            <a:r>
              <a:rPr lang="en-US" b="1" dirty="0" smtClean="0"/>
              <a:t> </a:t>
            </a:r>
            <a:r>
              <a:rPr lang="en-US" dirty="0" smtClean="0"/>
              <a:t>is actively transported out of urine by kidney tubule cells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2039" y="344488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94724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00201"/>
            <a:ext cx="6063088" cy="4343400"/>
          </a:xfrm>
        </p:spPr>
        <p:txBody>
          <a:bodyPr/>
          <a:lstStyle/>
          <a:p>
            <a:pPr marL="457200" indent="-457200">
              <a:buFont typeface="+mj-lt"/>
              <a:buAutoNum type="alphaLcPeriod" startAt="3"/>
            </a:pPr>
            <a:r>
              <a:rPr lang="en-US" b="1" dirty="0" smtClean="0"/>
              <a:t>Sodium/potassium </a:t>
            </a:r>
            <a:r>
              <a:rPr lang="en-US" dirty="0" smtClean="0"/>
              <a:t>pump </a:t>
            </a:r>
            <a:r>
              <a:rPr lang="en-US" b="1" dirty="0" smtClean="0"/>
              <a:t>in nerve/muscle</a:t>
            </a:r>
            <a:r>
              <a:rPr lang="en-US" dirty="0" smtClean="0"/>
              <a:t> cells</a:t>
            </a:r>
          </a:p>
          <a:p>
            <a:pPr marL="850900" lvl="1" indent="-514350">
              <a:buFont typeface="+mj-lt"/>
              <a:buAutoNum type="romanLcPeriod"/>
            </a:pPr>
            <a:r>
              <a:rPr lang="en-US" dirty="0" smtClean="0"/>
              <a:t>Moves Na</a:t>
            </a:r>
            <a:r>
              <a:rPr lang="en-US" baseline="30000" dirty="0" smtClean="0"/>
              <a:t>+</a:t>
            </a:r>
            <a:r>
              <a:rPr lang="en-US" dirty="0" smtClean="0"/>
              <a:t> from inside to outside of cell and K</a:t>
            </a:r>
            <a:r>
              <a:rPr lang="en-US" baseline="30000" dirty="0" smtClean="0"/>
              <a:t>+</a:t>
            </a:r>
            <a:r>
              <a:rPr lang="en-US" dirty="0" smtClean="0"/>
              <a:t> from outside to inside </a:t>
            </a:r>
          </a:p>
          <a:p>
            <a:pPr marL="457200" indent="-457200">
              <a:buFont typeface="+mj-lt"/>
              <a:buAutoNum type="alphaLcPeriod" startAt="3"/>
            </a:pPr>
            <a:r>
              <a:rPr lang="en-US" b="1" dirty="0" smtClean="0"/>
              <a:t>Cystic fibrosis</a:t>
            </a:r>
          </a:p>
          <a:p>
            <a:pPr marL="850900" lvl="1" indent="-514350">
              <a:buFont typeface="+mj-lt"/>
              <a:buAutoNum type="romanLcPeriod"/>
            </a:pPr>
            <a:r>
              <a:rPr lang="en-US" dirty="0" smtClean="0"/>
              <a:t>Genetic disease</a:t>
            </a:r>
          </a:p>
          <a:p>
            <a:pPr marL="850900" lvl="1" indent="-514350">
              <a:buFont typeface="+mj-lt"/>
              <a:buAutoNum type="romanLcPeriod"/>
            </a:pPr>
            <a:r>
              <a:rPr lang="en-US" dirty="0" smtClean="0"/>
              <a:t>Usually fatal</a:t>
            </a:r>
          </a:p>
          <a:p>
            <a:pPr marL="850900" lvl="1" indent="-514350">
              <a:buFont typeface="+mj-lt"/>
              <a:buAutoNum type="romanLcPeriod"/>
            </a:pPr>
            <a:r>
              <a:rPr lang="en-US" dirty="0" smtClean="0"/>
              <a:t>Caused by blockage of </a:t>
            </a:r>
            <a:r>
              <a:rPr lang="en-US" b="1" dirty="0" err="1" smtClean="0"/>
              <a:t>Cl</a:t>
            </a:r>
            <a:r>
              <a:rPr lang="en-US" b="1" baseline="30000" dirty="0" smtClean="0"/>
              <a:t>-</a:t>
            </a:r>
            <a:r>
              <a:rPr lang="en-US" b="1" dirty="0" smtClean="0"/>
              <a:t> </a:t>
            </a:r>
            <a:r>
              <a:rPr lang="en-US" dirty="0" smtClean="0"/>
              <a:t>transport channels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493713"/>
            <a:ext cx="230505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9088" y="3716338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984134" y="6301942"/>
            <a:ext cx="1298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5"/>
              </a:rPr>
              <a:t>Animation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84651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430" y="107576"/>
            <a:ext cx="8451562" cy="1336956"/>
          </a:xfrm>
        </p:spPr>
        <p:txBody>
          <a:bodyPr/>
          <a:lstStyle/>
          <a:p>
            <a:r>
              <a:rPr lang="en-US" dirty="0" smtClean="0"/>
              <a:t>V. Endocytosis and Exocytosis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lphaUcPeriod"/>
            </a:pPr>
            <a:r>
              <a:rPr lang="en-US" dirty="0" smtClean="0"/>
              <a:t>Another way to get molecules, especially </a:t>
            </a:r>
            <a:r>
              <a:rPr lang="en-US" b="1" dirty="0" smtClean="0"/>
              <a:t>large</a:t>
            </a:r>
            <a:r>
              <a:rPr lang="en-US" dirty="0" smtClean="0"/>
              <a:t> particles </a:t>
            </a:r>
            <a:r>
              <a:rPr lang="en-US" b="1" dirty="0" smtClean="0"/>
              <a:t>in</a:t>
            </a:r>
            <a:r>
              <a:rPr lang="en-US" dirty="0" smtClean="0"/>
              <a:t> and out of </a:t>
            </a:r>
            <a:r>
              <a:rPr lang="en-US" b="1" dirty="0" smtClean="0"/>
              <a:t>cell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 smtClean="0"/>
              <a:t>Uses </a:t>
            </a:r>
            <a:r>
              <a:rPr lang="en-US" b="1" dirty="0" smtClean="0"/>
              <a:t>energy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9152211" y="678684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2547938"/>
            <a:ext cx="2657475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38553" y="5188654"/>
            <a:ext cx="1298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4"/>
              </a:rPr>
              <a:t>Animation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138553" y="5596162"/>
            <a:ext cx="1298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5"/>
              </a:rPr>
              <a:t>Animation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94266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lphaUcPeriod" startAt="3"/>
            </a:pPr>
            <a:r>
              <a:rPr lang="en-US" b="1" dirty="0" smtClean="0"/>
              <a:t>Endocytosis</a:t>
            </a:r>
            <a:r>
              <a:rPr lang="en-US" dirty="0" smtClean="0"/>
              <a:t>: (“</a:t>
            </a:r>
            <a:r>
              <a:rPr lang="en-US" b="1" dirty="0" smtClean="0"/>
              <a:t>Endo</a:t>
            </a:r>
            <a:r>
              <a:rPr lang="en-US" dirty="0" smtClean="0"/>
              <a:t>” means “</a:t>
            </a:r>
            <a:r>
              <a:rPr lang="en-US" b="1" dirty="0" smtClean="0"/>
              <a:t>in</a:t>
            </a:r>
            <a:r>
              <a:rPr lang="en-US" dirty="0" smtClean="0"/>
              <a:t>”)</a:t>
            </a:r>
          </a:p>
          <a:p>
            <a:pPr marL="793750" lvl="1" indent="-457200">
              <a:buFont typeface="+mj-lt"/>
              <a:buAutoNum type="arabicPeriod"/>
            </a:pPr>
            <a:r>
              <a:rPr lang="en-US" dirty="0" smtClean="0"/>
              <a:t>The taking </a:t>
            </a:r>
            <a:r>
              <a:rPr lang="en-US" b="1" dirty="0" smtClean="0"/>
              <a:t>in</a:t>
            </a:r>
            <a:r>
              <a:rPr lang="en-US" dirty="0" smtClean="0"/>
              <a:t> of molecules or particles by </a:t>
            </a:r>
            <a:r>
              <a:rPr lang="en-US" b="1" dirty="0" smtClean="0"/>
              <a:t>invagination</a:t>
            </a:r>
            <a:r>
              <a:rPr lang="en-US" dirty="0" smtClean="0"/>
              <a:t> of the cell membrane forming a </a:t>
            </a:r>
            <a:r>
              <a:rPr lang="en-US" b="1" dirty="0" smtClean="0"/>
              <a:t>vesicle</a:t>
            </a:r>
          </a:p>
          <a:p>
            <a:pPr marL="793750" lvl="1" indent="-457200">
              <a:buFont typeface="+mj-lt"/>
              <a:buAutoNum type="arabicPeriod"/>
            </a:pPr>
            <a:endParaRPr lang="en-US" b="1" dirty="0"/>
          </a:p>
          <a:p>
            <a:pPr marL="793750" lvl="1" indent="-457200">
              <a:buFont typeface="+mj-lt"/>
              <a:buAutoNum type="arabicPeriod"/>
            </a:pPr>
            <a:endParaRPr lang="en-US" b="1" dirty="0" smtClean="0"/>
          </a:p>
          <a:p>
            <a:pPr marL="793750" lvl="1" indent="-457200">
              <a:buFont typeface="+mj-lt"/>
              <a:buAutoNum type="arabicPeriod"/>
            </a:pPr>
            <a:r>
              <a:rPr lang="en-US" b="1" dirty="0" smtClean="0"/>
              <a:t>Phagocytosis</a:t>
            </a:r>
          </a:p>
          <a:p>
            <a:pPr marL="1076325" lvl="2" indent="-457200">
              <a:buFont typeface="+mj-lt"/>
              <a:buAutoNum type="alphaLcPeriod"/>
            </a:pPr>
            <a:r>
              <a:rPr lang="en-US" b="1" dirty="0" smtClean="0"/>
              <a:t>Large</a:t>
            </a:r>
            <a:r>
              <a:rPr lang="en-US" dirty="0" smtClean="0"/>
              <a:t> particles</a:t>
            </a:r>
          </a:p>
          <a:p>
            <a:pPr marL="1076325" lvl="2" indent="-457200">
              <a:buFont typeface="+mj-lt"/>
              <a:buAutoNum type="alphaLcPeriod"/>
            </a:pPr>
            <a:r>
              <a:rPr lang="en-US" dirty="0" smtClean="0"/>
              <a:t>Visible with </a:t>
            </a:r>
            <a:r>
              <a:rPr lang="en-US" b="1" dirty="0" smtClean="0"/>
              <a:t>light microscope</a:t>
            </a:r>
          </a:p>
          <a:p>
            <a:pPr marL="1076325" lvl="2" indent="-457200">
              <a:buFont typeface="+mj-lt"/>
              <a:buAutoNum type="alphaLcPeriod"/>
            </a:pPr>
            <a:r>
              <a:rPr lang="en-US" dirty="0" smtClean="0"/>
              <a:t>Ex. </a:t>
            </a:r>
            <a:r>
              <a:rPr lang="en-US" b="1" dirty="0" smtClean="0"/>
              <a:t>White blood cells, amoeba</a:t>
            </a:r>
            <a:endParaRPr lang="en-US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5523" y="3164781"/>
            <a:ext cx="4219575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454520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018" r="-7018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860135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3"/>
            </a:pPr>
            <a:r>
              <a:rPr lang="en-US" b="1" dirty="0" smtClean="0"/>
              <a:t>Pinocytosis</a:t>
            </a:r>
            <a:r>
              <a:rPr lang="en-US" dirty="0" smtClean="0"/>
              <a:t> (“</a:t>
            </a:r>
            <a:r>
              <a:rPr lang="en-US" b="1" dirty="0" smtClean="0"/>
              <a:t>Cell</a:t>
            </a:r>
            <a:r>
              <a:rPr lang="en-US" dirty="0" smtClean="0"/>
              <a:t> </a:t>
            </a:r>
            <a:r>
              <a:rPr lang="en-US" b="1" dirty="0" smtClean="0"/>
              <a:t>drinking</a:t>
            </a:r>
            <a:r>
              <a:rPr lang="en-US" dirty="0" smtClean="0"/>
              <a:t>”)</a:t>
            </a:r>
          </a:p>
          <a:p>
            <a:pPr marL="793750" lvl="1" indent="-457200">
              <a:buFont typeface="+mj-lt"/>
              <a:buAutoNum type="alphaLcPeriod"/>
            </a:pPr>
            <a:r>
              <a:rPr lang="en-US" b="1" dirty="0" smtClean="0"/>
              <a:t>Smaller</a:t>
            </a:r>
            <a:r>
              <a:rPr lang="en-US" dirty="0" smtClean="0"/>
              <a:t> particles</a:t>
            </a:r>
          </a:p>
          <a:p>
            <a:pPr marL="793750" lvl="1" indent="-457200">
              <a:buFont typeface="+mj-lt"/>
              <a:buAutoNum type="alphaLcPeriod"/>
            </a:pPr>
            <a:r>
              <a:rPr lang="en-US" dirty="0" smtClean="0"/>
              <a:t>Visible with an </a:t>
            </a:r>
            <a:r>
              <a:rPr lang="en-US" b="1" dirty="0" smtClean="0"/>
              <a:t>electron</a:t>
            </a:r>
            <a:r>
              <a:rPr lang="en-US" dirty="0" smtClean="0"/>
              <a:t> </a:t>
            </a:r>
            <a:r>
              <a:rPr lang="en-US" b="1" dirty="0" smtClean="0"/>
              <a:t>microscope</a:t>
            </a:r>
          </a:p>
          <a:p>
            <a:pPr marL="793750" lvl="1" indent="-457200">
              <a:buFont typeface="+mj-lt"/>
              <a:buAutoNum type="alphaLcPeriod"/>
            </a:pPr>
            <a:r>
              <a:rPr lang="en-US" dirty="0" smtClean="0"/>
              <a:t>Ex. </a:t>
            </a:r>
            <a:r>
              <a:rPr lang="en-US" b="1" dirty="0" smtClean="0"/>
              <a:t>Intestine cells</a:t>
            </a:r>
            <a:endParaRPr lang="en-US" b="1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9309" y="3670660"/>
            <a:ext cx="4413250" cy="112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343543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766257"/>
            <a:ext cx="8042276" cy="5604622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lphaUcPeriod" startAt="4"/>
            </a:pPr>
            <a:r>
              <a:rPr lang="en-US" b="1" dirty="0" smtClean="0"/>
              <a:t>Exocytosis</a:t>
            </a:r>
            <a:r>
              <a:rPr lang="en-US" dirty="0" smtClean="0"/>
              <a:t>: (“</a:t>
            </a:r>
            <a:r>
              <a:rPr lang="en-US" b="1" dirty="0" err="1" smtClean="0"/>
              <a:t>Exo</a:t>
            </a:r>
            <a:r>
              <a:rPr lang="en-US" dirty="0" smtClean="0"/>
              <a:t>” means “</a:t>
            </a:r>
            <a:r>
              <a:rPr lang="en-US" b="1" dirty="0" smtClean="0"/>
              <a:t>out</a:t>
            </a:r>
            <a:r>
              <a:rPr lang="en-US" dirty="0" smtClean="0"/>
              <a:t>”)</a:t>
            </a:r>
          </a:p>
          <a:p>
            <a:pPr marL="457200" indent="-457200">
              <a:buFont typeface="+mj-lt"/>
              <a:buAutoNum type="alphaUcPeriod" startAt="4"/>
            </a:pPr>
            <a:endParaRPr lang="en-US" dirty="0"/>
          </a:p>
          <a:p>
            <a:pPr marL="457200" indent="-457200">
              <a:buFont typeface="+mj-lt"/>
              <a:buAutoNum type="alphaUcPeriod" startAt="4"/>
            </a:pPr>
            <a:endParaRPr lang="en-US" dirty="0" smtClean="0"/>
          </a:p>
          <a:p>
            <a:pPr marL="793750" lvl="1" indent="-457200">
              <a:buFont typeface="+mj-lt"/>
              <a:buAutoNum type="arabicPeriod"/>
            </a:pPr>
            <a:r>
              <a:rPr lang="en-US" b="1" dirty="0" smtClean="0"/>
              <a:t>Reverse</a:t>
            </a:r>
            <a:r>
              <a:rPr lang="en-US" dirty="0" smtClean="0"/>
              <a:t> of </a:t>
            </a:r>
            <a:r>
              <a:rPr lang="en-US" b="1" dirty="0" smtClean="0"/>
              <a:t>endocytosis</a:t>
            </a:r>
          </a:p>
          <a:p>
            <a:pPr marL="793750" lvl="1" indent="-457200">
              <a:buFont typeface="+mj-lt"/>
              <a:buAutoNum type="arabicPeriod"/>
            </a:pPr>
            <a:r>
              <a:rPr lang="en-US" b="1" dirty="0" smtClean="0"/>
              <a:t>Vacuole/vesicle </a:t>
            </a:r>
            <a:r>
              <a:rPr lang="en-US" dirty="0" smtClean="0"/>
              <a:t>within cell fuses with </a:t>
            </a:r>
            <a:r>
              <a:rPr lang="en-US" b="1" dirty="0" smtClean="0"/>
              <a:t>cell</a:t>
            </a:r>
            <a:r>
              <a:rPr lang="en-US" dirty="0" smtClean="0"/>
              <a:t> </a:t>
            </a:r>
            <a:r>
              <a:rPr lang="en-US" b="1" dirty="0" smtClean="0"/>
              <a:t>membrane</a:t>
            </a:r>
            <a:r>
              <a:rPr lang="en-US" dirty="0" smtClean="0"/>
              <a:t> and the vacuole contents are deposited on the </a:t>
            </a:r>
            <a:r>
              <a:rPr lang="en-US" b="1" dirty="0" smtClean="0"/>
              <a:t>outside</a:t>
            </a:r>
          </a:p>
          <a:p>
            <a:pPr marL="793750" lvl="1" indent="-457200">
              <a:buFont typeface="+mj-lt"/>
              <a:buAutoNum type="arabicPeriod"/>
            </a:pPr>
            <a:r>
              <a:rPr lang="en-US" dirty="0" smtClean="0"/>
              <a:t>Important in </a:t>
            </a:r>
            <a:r>
              <a:rPr lang="en-US" b="1" dirty="0" smtClean="0"/>
              <a:t>secretion</a:t>
            </a:r>
            <a:r>
              <a:rPr lang="en-US" dirty="0" smtClean="0"/>
              <a:t> and </a:t>
            </a:r>
            <a:r>
              <a:rPr lang="en-US" b="1" dirty="0" smtClean="0"/>
              <a:t>excretion</a:t>
            </a:r>
            <a:r>
              <a:rPr lang="en-US" dirty="0" smtClean="0"/>
              <a:t> in cells</a:t>
            </a:r>
          </a:p>
          <a:p>
            <a:pPr marL="793750" lvl="1" indent="-457200">
              <a:buFont typeface="+mj-lt"/>
              <a:buAutoNum type="arabicPeriod"/>
            </a:pPr>
            <a:r>
              <a:rPr lang="en-US" dirty="0" smtClean="0"/>
              <a:t>Ex. Waste from </a:t>
            </a:r>
            <a:r>
              <a:rPr lang="en-US" b="1" dirty="0" smtClean="0"/>
              <a:t>Amoeba</a:t>
            </a:r>
            <a:r>
              <a:rPr lang="en-US" dirty="0" smtClean="0"/>
              <a:t>, cell products from </a:t>
            </a:r>
            <a:r>
              <a:rPr lang="en-US" b="1" dirty="0" smtClean="0"/>
              <a:t>Golgi</a:t>
            </a:r>
            <a:r>
              <a:rPr lang="en-US" dirty="0" smtClean="0"/>
              <a:t> </a:t>
            </a:r>
            <a:r>
              <a:rPr lang="en-US" b="1" dirty="0" smtClean="0"/>
              <a:t>Apparatus</a:t>
            </a:r>
            <a:endParaRPr lang="en-US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4563" y="1341438"/>
            <a:ext cx="4832350" cy="99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93802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897615"/>
            <a:ext cx="8042276" cy="5045986"/>
          </a:xfrm>
        </p:spPr>
        <p:txBody>
          <a:bodyPr/>
          <a:lstStyle/>
          <a:p>
            <a:pPr marL="457200" indent="-457200">
              <a:buFont typeface="+mj-lt"/>
              <a:buAutoNum type="alphaUcPeriod" startAt="2"/>
            </a:pPr>
            <a:r>
              <a:rPr lang="en-US" dirty="0" smtClean="0"/>
              <a:t>Composed of </a:t>
            </a:r>
            <a:r>
              <a:rPr lang="en-US" b="1" dirty="0" smtClean="0"/>
              <a:t>double</a:t>
            </a:r>
            <a:r>
              <a:rPr lang="en-US" dirty="0" smtClean="0"/>
              <a:t> layer of </a:t>
            </a:r>
            <a:r>
              <a:rPr lang="en-US" b="1" dirty="0" smtClean="0"/>
              <a:t>phospholipid</a:t>
            </a:r>
            <a:r>
              <a:rPr lang="en-US" dirty="0" smtClean="0"/>
              <a:t> (has a fluid consistency)</a:t>
            </a:r>
          </a:p>
          <a:p>
            <a:pPr marL="793750" lvl="1" indent="-457200">
              <a:buFont typeface="+mj-lt"/>
              <a:buAutoNum type="arabicPeriod"/>
            </a:pPr>
            <a:r>
              <a:rPr lang="en-US" b="1" dirty="0" smtClean="0"/>
              <a:t>Hydrophilic</a:t>
            </a:r>
            <a:r>
              <a:rPr lang="en-US" dirty="0" smtClean="0"/>
              <a:t> polar </a:t>
            </a:r>
            <a:r>
              <a:rPr lang="en-US" b="1" dirty="0" smtClean="0"/>
              <a:t>heads</a:t>
            </a:r>
            <a:r>
              <a:rPr lang="en-US" dirty="0" smtClean="0"/>
              <a:t> face the </a:t>
            </a:r>
            <a:r>
              <a:rPr lang="en-US" b="1" dirty="0" smtClean="0"/>
              <a:t>intracellular</a:t>
            </a:r>
            <a:r>
              <a:rPr lang="en-US" dirty="0" smtClean="0"/>
              <a:t> and </a:t>
            </a:r>
            <a:r>
              <a:rPr lang="en-US" b="1" dirty="0" smtClean="0"/>
              <a:t>extracellular</a:t>
            </a:r>
            <a:r>
              <a:rPr lang="en-US" dirty="0" smtClean="0"/>
              <a:t> fluid and the </a:t>
            </a:r>
            <a:r>
              <a:rPr lang="en-US" b="1" dirty="0" smtClean="0"/>
              <a:t>hydrophobic</a:t>
            </a:r>
            <a:r>
              <a:rPr lang="en-US" dirty="0" smtClean="0"/>
              <a:t> nonpolar </a:t>
            </a:r>
            <a:r>
              <a:rPr lang="en-US" b="1" dirty="0" smtClean="0"/>
              <a:t>tails</a:t>
            </a:r>
            <a:r>
              <a:rPr lang="en-US" dirty="0" smtClean="0"/>
              <a:t> face each other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49275" y="6186213"/>
            <a:ext cx="1298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3"/>
              </a:rPr>
              <a:t>Animation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84" r="54548"/>
          <a:stretch/>
        </p:blipFill>
        <p:spPr bwMode="auto">
          <a:xfrm>
            <a:off x="1383220" y="3588735"/>
            <a:ext cx="2063494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451" y="2720766"/>
            <a:ext cx="3623064" cy="3465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520053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548" r="-5548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27614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474" y="150131"/>
            <a:ext cx="5537604" cy="3676025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lphaUcPeriod" startAt="3"/>
            </a:pPr>
            <a:r>
              <a:rPr lang="en-US" sz="2400" dirty="0" smtClean="0"/>
              <a:t>Protein molecules are </a:t>
            </a:r>
            <a:r>
              <a:rPr lang="en-US" sz="2400" b="1" dirty="0" smtClean="0"/>
              <a:t>wholly</a:t>
            </a:r>
            <a:r>
              <a:rPr lang="en-US" sz="2400" dirty="0" smtClean="0"/>
              <a:t>     or </a:t>
            </a:r>
            <a:r>
              <a:rPr lang="en-US" sz="2400" b="1" dirty="0" smtClean="0"/>
              <a:t>partly</a:t>
            </a:r>
            <a:r>
              <a:rPr lang="en-US" sz="2400" dirty="0" smtClean="0"/>
              <a:t> embedded throughout    the double layer (form a     </a:t>
            </a:r>
            <a:r>
              <a:rPr lang="en-US" sz="2400" b="1" dirty="0" smtClean="0"/>
              <a:t>mosaic</a:t>
            </a:r>
            <a:r>
              <a:rPr lang="en-US" sz="2400" dirty="0" smtClean="0"/>
              <a:t> pattern)</a:t>
            </a:r>
          </a:p>
          <a:p>
            <a:pPr marL="793750" lvl="1" indent="-457200">
              <a:buFont typeface="+mj-lt"/>
              <a:buAutoNum type="arabicPeriod"/>
            </a:pPr>
            <a:r>
              <a:rPr lang="en-US" sz="2200" dirty="0" smtClean="0"/>
              <a:t>Proteins float free in the the </a:t>
            </a:r>
            <a:r>
              <a:rPr lang="en-US" sz="2200" b="1" dirty="0" err="1" smtClean="0"/>
              <a:t>bilipid</a:t>
            </a:r>
            <a:r>
              <a:rPr lang="en-US" sz="2200" dirty="0" smtClean="0"/>
              <a:t> layer</a:t>
            </a:r>
          </a:p>
          <a:p>
            <a:pPr marL="793750" lvl="1" indent="-457200">
              <a:buFont typeface="+mj-lt"/>
              <a:buAutoNum type="arabicPeriod"/>
            </a:pPr>
            <a:r>
              <a:rPr lang="en-US" sz="2200" dirty="0" smtClean="0"/>
              <a:t>Some proteins are held in place by </a:t>
            </a:r>
            <a:r>
              <a:rPr lang="en-US" sz="2200" b="1" dirty="0" smtClean="0"/>
              <a:t>cytoskeleton</a:t>
            </a:r>
            <a:r>
              <a:rPr lang="en-US" sz="2200" dirty="0" smtClean="0"/>
              <a:t> filaments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7579" y="3254930"/>
            <a:ext cx="8799995" cy="3603070"/>
          </a:xfrm>
        </p:spPr>
        <p:txBody>
          <a:bodyPr>
            <a:normAutofit/>
          </a:bodyPr>
          <a:lstStyle/>
          <a:p>
            <a:pPr marL="793750" lvl="1" indent="-457200">
              <a:buFont typeface="+mj-lt"/>
              <a:buAutoNum type="arabicPeriod" startAt="3"/>
            </a:pPr>
            <a:r>
              <a:rPr lang="en-US" sz="2200" dirty="0"/>
              <a:t>Divided structurally into </a:t>
            </a:r>
            <a:r>
              <a:rPr lang="en-US" sz="2200" b="1" dirty="0"/>
              <a:t>two </a:t>
            </a:r>
            <a:r>
              <a:rPr lang="en-US" sz="2200" dirty="0"/>
              <a:t>types</a:t>
            </a:r>
          </a:p>
          <a:p>
            <a:pPr marL="1076325" lvl="2" indent="-457200">
              <a:buFont typeface="+mj-lt"/>
              <a:buAutoNum type="alphaLcPeriod"/>
            </a:pPr>
            <a:r>
              <a:rPr lang="en-US" sz="2000" b="1" dirty="0"/>
              <a:t>Integral </a:t>
            </a:r>
            <a:r>
              <a:rPr lang="en-US" sz="2000" dirty="0"/>
              <a:t>membrane proteins</a:t>
            </a:r>
          </a:p>
          <a:p>
            <a:pPr marL="1371600" lvl="3" indent="-457200">
              <a:buFont typeface="+mj-lt"/>
              <a:buAutoNum type="romanLcPeriod"/>
            </a:pPr>
            <a:r>
              <a:rPr lang="en-US" b="1" dirty="0"/>
              <a:t>Span</a:t>
            </a:r>
            <a:r>
              <a:rPr lang="en-US" dirty="0"/>
              <a:t> the lipid bilayer</a:t>
            </a:r>
          </a:p>
          <a:p>
            <a:pPr marL="1371600" lvl="3" indent="-457200">
              <a:buFont typeface="+mj-lt"/>
              <a:buAutoNum type="romanLcPeriod"/>
            </a:pPr>
            <a:r>
              <a:rPr lang="en-US" dirty="0"/>
              <a:t>Proteins are </a:t>
            </a:r>
            <a:r>
              <a:rPr lang="en-US" b="1" dirty="0"/>
              <a:t>hydrophilic</a:t>
            </a:r>
            <a:r>
              <a:rPr lang="en-US" dirty="0"/>
              <a:t> where they interact with the </a:t>
            </a:r>
            <a:r>
              <a:rPr lang="en-US" b="1" dirty="0"/>
              <a:t>hydrophilic</a:t>
            </a:r>
            <a:r>
              <a:rPr lang="en-US" dirty="0"/>
              <a:t> portion of the membrane</a:t>
            </a:r>
          </a:p>
          <a:p>
            <a:pPr marL="1371600" lvl="3" indent="-457200">
              <a:buFont typeface="+mj-lt"/>
              <a:buAutoNum type="romanLcPeriod"/>
            </a:pPr>
            <a:r>
              <a:rPr lang="en-US" dirty="0"/>
              <a:t>Proteins are </a:t>
            </a:r>
            <a:r>
              <a:rPr lang="en-US" b="1" dirty="0"/>
              <a:t>hydrophobic</a:t>
            </a:r>
            <a:r>
              <a:rPr lang="en-US" dirty="0"/>
              <a:t> where they interact with the </a:t>
            </a:r>
            <a:r>
              <a:rPr lang="en-US" b="1" dirty="0"/>
              <a:t>hydrophobic</a:t>
            </a:r>
            <a:r>
              <a:rPr lang="en-US" dirty="0"/>
              <a:t> portion of the membrane</a:t>
            </a:r>
          </a:p>
          <a:p>
            <a:pPr marL="1076325" lvl="2" indent="-457200">
              <a:buFont typeface="+mj-lt"/>
              <a:buAutoNum type="alphaLcPeriod"/>
            </a:pPr>
            <a:r>
              <a:rPr lang="en-US" sz="2000" b="1" dirty="0"/>
              <a:t>Peripheral</a:t>
            </a:r>
            <a:r>
              <a:rPr lang="en-US" sz="2000" dirty="0"/>
              <a:t> membrane proteins</a:t>
            </a:r>
          </a:p>
          <a:p>
            <a:pPr marL="1371600" lvl="3" indent="-457200">
              <a:buFont typeface="+mj-lt"/>
              <a:buAutoNum type="romanLcPeriod"/>
            </a:pPr>
            <a:r>
              <a:rPr lang="en-US" dirty="0"/>
              <a:t>Attached to the </a:t>
            </a:r>
            <a:r>
              <a:rPr lang="en-US" b="1" dirty="0"/>
              <a:t>outside</a:t>
            </a:r>
            <a:r>
              <a:rPr lang="en-US" dirty="0"/>
              <a:t> of the </a:t>
            </a:r>
            <a:r>
              <a:rPr lang="en-US" dirty="0" smtClean="0"/>
              <a:t>membrane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436849" y="499161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2" descr="http://t0.gstatic.com/images?q=tbn:ANd9GcSYz6h4lC4vfLQXFCDX8BGbjF4IJPEeUlZG0Ut5YMzRARUd49UT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981" y="43786"/>
            <a:ext cx="3879834" cy="2582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91219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656792"/>
            <a:ext cx="8042276" cy="5286809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4"/>
            </a:pPr>
            <a:r>
              <a:rPr lang="en-US" sz="2200" dirty="0" smtClean="0"/>
              <a:t>The different proteins in the cell membrane vary in structure and function</a:t>
            </a:r>
          </a:p>
          <a:p>
            <a:pPr marL="793750" lvl="1" indent="-457200">
              <a:buFont typeface="+mj-lt"/>
              <a:buAutoNum type="alphaLcPeriod"/>
            </a:pPr>
            <a:r>
              <a:rPr lang="en-US" sz="2000" b="1" dirty="0" smtClean="0"/>
              <a:t>Channel </a:t>
            </a:r>
            <a:r>
              <a:rPr lang="en-US" sz="2000" dirty="0" smtClean="0"/>
              <a:t>protein – allows particular molecules or ions to cross the plasma membrane</a:t>
            </a:r>
          </a:p>
          <a:p>
            <a:pPr marL="336550" lvl="1" indent="0">
              <a:buNone/>
            </a:pPr>
            <a:endParaRPr lang="en-US" sz="2000" b="1" dirty="0" smtClean="0"/>
          </a:p>
          <a:p>
            <a:pPr marL="336550" lvl="1" indent="0">
              <a:buNone/>
            </a:pPr>
            <a:r>
              <a:rPr lang="en-US" sz="2000" dirty="0" smtClean="0"/>
              <a:t>Example: </a:t>
            </a:r>
            <a:r>
              <a:rPr lang="en-US" sz="2000" b="1" dirty="0" smtClean="0"/>
              <a:t>Chlorine ions</a:t>
            </a:r>
            <a:endParaRPr lang="en-US" sz="2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620" y="3327745"/>
            <a:ext cx="6302202" cy="2734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34414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lphaLcPeriod" startAt="2"/>
            </a:pPr>
            <a:r>
              <a:rPr lang="en-US" b="1" dirty="0" smtClean="0"/>
              <a:t>Carrier </a:t>
            </a:r>
            <a:r>
              <a:rPr lang="en-US" dirty="0" smtClean="0"/>
              <a:t>proteins – Selectively interacts with specific molecules or ions so that if can cross the plasma membrane</a:t>
            </a:r>
            <a:endParaRPr lang="en-US" b="1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Example: </a:t>
            </a:r>
            <a:r>
              <a:rPr lang="en-US" b="1" dirty="0" smtClean="0"/>
              <a:t>Sodium ions</a:t>
            </a:r>
            <a:endParaRPr lang="en-US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151" y="3639142"/>
            <a:ext cx="7038975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21336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481647"/>
            <a:ext cx="8042276" cy="5461954"/>
          </a:xfrm>
        </p:spPr>
        <p:txBody>
          <a:bodyPr/>
          <a:lstStyle/>
          <a:p>
            <a:pPr marL="457200" indent="-457200">
              <a:buFont typeface="+mj-lt"/>
              <a:buAutoNum type="alphaLcPeriod" startAt="3"/>
            </a:pPr>
            <a:r>
              <a:rPr lang="en-US" b="1" dirty="0" smtClean="0"/>
              <a:t>Cell Recognition </a:t>
            </a:r>
            <a:r>
              <a:rPr lang="en-US" dirty="0" smtClean="0"/>
              <a:t>Proteins – recognizes a certain substance and starts a response</a:t>
            </a:r>
          </a:p>
          <a:p>
            <a:pPr marL="336550" lvl="1" indent="0">
              <a:buNone/>
            </a:pPr>
            <a:r>
              <a:rPr lang="en-US" dirty="0" smtClean="0"/>
              <a:t> Example: </a:t>
            </a:r>
            <a:r>
              <a:rPr lang="en-US" b="1" dirty="0" smtClean="0"/>
              <a:t>immunity recognition</a:t>
            </a:r>
            <a:endParaRPr lang="en-US" dirty="0"/>
          </a:p>
          <a:p>
            <a:pPr marL="457200" indent="-457200">
              <a:buFont typeface="+mj-lt"/>
              <a:buAutoNum type="alphaLcPeriod" startAt="3"/>
            </a:pPr>
            <a:r>
              <a:rPr lang="en-US" b="1" dirty="0" smtClean="0"/>
              <a:t>Receptor </a:t>
            </a:r>
            <a:r>
              <a:rPr lang="en-US" dirty="0" smtClean="0"/>
              <a:t>Proteins – has a specific shape that certain molecules can bind to it and may start a response</a:t>
            </a:r>
            <a:endParaRPr lang="en-US" b="1" dirty="0" smtClean="0"/>
          </a:p>
          <a:p>
            <a:pPr marL="336550" lvl="1" indent="0">
              <a:buNone/>
            </a:pPr>
            <a:r>
              <a:rPr lang="en-US" b="1" dirty="0" smtClean="0"/>
              <a:t>  </a:t>
            </a:r>
            <a:r>
              <a:rPr lang="en-US" dirty="0" smtClean="0"/>
              <a:t>Example:</a:t>
            </a:r>
            <a:r>
              <a:rPr lang="en-US" b="1" dirty="0" smtClean="0"/>
              <a:t> human growth hormone binding receptors</a:t>
            </a:r>
            <a:endParaRPr lang="en-US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3848" y="3559073"/>
            <a:ext cx="3675063" cy="321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49675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lphaLcPeriod" startAt="5"/>
            </a:pPr>
            <a:r>
              <a:rPr lang="en-US" b="1" dirty="0" smtClean="0"/>
              <a:t>Enzymatic </a:t>
            </a:r>
            <a:r>
              <a:rPr lang="en-US" dirty="0" smtClean="0"/>
              <a:t>proteins – Catalyzes specific reactions</a:t>
            </a:r>
          </a:p>
          <a:p>
            <a:pPr marL="0" indent="0">
              <a:buNone/>
            </a:pPr>
            <a:r>
              <a:rPr lang="en-US" b="1" dirty="0" smtClean="0"/>
              <a:t>     </a:t>
            </a:r>
            <a:r>
              <a:rPr lang="en-US" dirty="0" smtClean="0"/>
              <a:t>Example: </a:t>
            </a:r>
            <a:r>
              <a:rPr lang="en-US" b="1" dirty="0" smtClean="0"/>
              <a:t>making ATP</a:t>
            </a:r>
            <a:endParaRPr lang="en-US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284" y="3250824"/>
            <a:ext cx="5877361" cy="2298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47693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1521</TotalTime>
  <Words>1827</Words>
  <Application>Microsoft Macintosh PowerPoint</Application>
  <PresentationFormat>On-screen Show (4:3)</PresentationFormat>
  <Paragraphs>211</Paragraphs>
  <Slides>40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Breeze</vt:lpstr>
      <vt:lpstr>Movement across the Cell Membrane</vt:lpstr>
      <vt:lpstr>Cell Membrane</vt:lpstr>
      <vt:lpstr>II. Fluid Mosaic Model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I. Movement Across a Cell Membrane</vt:lpstr>
      <vt:lpstr>PowerPoint Presentation</vt:lpstr>
      <vt:lpstr>II. Diffusion </vt:lpstr>
      <vt:lpstr>PowerPoint Presentation</vt:lpstr>
      <vt:lpstr>PowerPoint Presentation</vt:lpstr>
      <vt:lpstr>III. Osmosis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IV. Transport by Carriers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V. Endocytosis and Exocytosis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Delta School Distirict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Movement across the Cell Membrane</dc:title>
  <dc:creator>SD37</dc:creator>
  <cp:lastModifiedBy>SD37</cp:lastModifiedBy>
  <cp:revision>25</cp:revision>
  <dcterms:created xsi:type="dcterms:W3CDTF">2018-10-30T18:55:18Z</dcterms:created>
  <dcterms:modified xsi:type="dcterms:W3CDTF">2018-10-31T22:02:58Z</dcterms:modified>
</cp:coreProperties>
</file>