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E100D-B5E4-BD4A-9FDC-E44743135585}" type="datetimeFigureOut">
              <a:rPr lang="en-US" smtClean="0"/>
              <a:t>2018-10-12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D63FC-7865-5E4A-9B3A-45ABB8AE4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9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D63FC-7865-5E4A-9B3A-45ABB8AE4E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6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D63FC-7865-5E4A-9B3A-45ABB8AE4ED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0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D63FC-7865-5E4A-9B3A-45ABB8AE4ED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0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 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D63FC-7865-5E4A-9B3A-45ABB8AE4ED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4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October 12,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October 12,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October 12,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October 12,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October 12,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October 12,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October 12, 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October 12, 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October 12, 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October 12,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October 12,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October 12,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manasinc.com/webcontent/animations/content/organelles.html" TargetMode="External"/><Relationship Id="rId3" Type="http://schemas.openxmlformats.org/officeDocument/2006/relationships/hyperlink" Target="http://www.ted.com/talks/drew_berry_animations_of_unseeable_biology?language=e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sumanasinc.com/webcontent/animations/content/vesiclebudding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how-we-think-complex-cells-evolved-adam-jacobson" TargetMode="External"/><Relationship Id="rId4" Type="http://schemas.openxmlformats.org/officeDocument/2006/relationships/hyperlink" Target="https://ed.ted.com/lessons/cell-vs-virus-a-battle-for-health-shannon-stiles" TargetMode="External"/><Relationship Id="rId5" Type="http://schemas.openxmlformats.org/officeDocument/2006/relationships/hyperlink" Target="http://ed.ted.com/lessons/the-operating-system-of-life-george-zaidan-and-charles-morton" TargetMode="External"/><Relationship Id="rId6" Type="http://schemas.openxmlformats.org/officeDocument/2006/relationships/hyperlink" Target="http://ed.ted.com/lessons/how-do-cancer-cells-behave-differently-from-healthy-ones-george-zaida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.ted.com/lessons/the-wacky-history-of-cell-theor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rS2uROUjK4&amp;feature=relate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cells/scale/" TargetMode="External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plaza.ufl.edu/alallen/pgl/modules/rio/stingarees/module/why.htm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.ted.com/lessons/visualizing-hidden-worlds-inside-your-body-dee-brege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structure &amp; Function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68693" y="70564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Red blood cells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9"/>
          <a:stretch/>
        </p:blipFill>
        <p:spPr bwMode="auto">
          <a:xfrm>
            <a:off x="4377957" y="3505200"/>
            <a:ext cx="4602208" cy="321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9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Cell Membrane: the </a:t>
            </a:r>
            <a:r>
              <a:rPr lang="en-US" b="1" u="sng" dirty="0" smtClean="0"/>
              <a:t>thin</a:t>
            </a:r>
            <a:r>
              <a:rPr lang="en-US" dirty="0" smtClean="0"/>
              <a:t> layer which separates the cell </a:t>
            </a:r>
            <a:r>
              <a:rPr lang="en-US" b="1" u="sng" dirty="0" smtClean="0"/>
              <a:t>contents</a:t>
            </a:r>
            <a:r>
              <a:rPr lang="en-US" dirty="0" smtClean="0"/>
              <a:t> from it’s </a:t>
            </a:r>
            <a:r>
              <a:rPr lang="en-US" b="1" u="sng" dirty="0" smtClean="0"/>
              <a:t>environment</a:t>
            </a:r>
            <a:r>
              <a:rPr lang="en-US" dirty="0" smtClean="0"/>
              <a:t>. Plant cells also have </a:t>
            </a:r>
            <a:r>
              <a:rPr lang="en-US" b="1" u="sng" dirty="0" smtClean="0"/>
              <a:t>cell wall </a:t>
            </a:r>
            <a:r>
              <a:rPr lang="en-US" dirty="0" smtClean="0"/>
              <a:t>surrounding the cell membrane.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Nucleus: specialized structure within the cell which contains </a:t>
            </a:r>
            <a:r>
              <a:rPr lang="en-US" b="1" u="sng" dirty="0" smtClean="0"/>
              <a:t>DNA</a:t>
            </a:r>
            <a:r>
              <a:rPr lang="en-US" dirty="0" smtClean="0"/>
              <a:t> and </a:t>
            </a:r>
            <a:r>
              <a:rPr lang="en-US" b="1" u="sng" dirty="0" smtClean="0"/>
              <a:t>controls</a:t>
            </a:r>
            <a:r>
              <a:rPr lang="en-US" dirty="0" smtClean="0"/>
              <a:t> cell </a:t>
            </a:r>
            <a:r>
              <a:rPr lang="en-US" b="1" u="sng" dirty="0" smtClean="0"/>
              <a:t>functions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b="1" u="sng" dirty="0" smtClean="0"/>
              <a:t>reproduction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Organelles: </a:t>
            </a:r>
            <a:r>
              <a:rPr lang="en-US" b="1" u="sng" dirty="0" smtClean="0"/>
              <a:t>small bodies </a:t>
            </a:r>
            <a:r>
              <a:rPr lang="en-US" dirty="0" smtClean="0"/>
              <a:t>with specific structures and functions within the cell.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Cytoplasm: the </a:t>
            </a:r>
            <a:r>
              <a:rPr lang="en-US" b="1" u="sng" dirty="0" smtClean="0"/>
              <a:t>liquid</a:t>
            </a:r>
            <a:r>
              <a:rPr lang="en-US" dirty="0" smtClean="0"/>
              <a:t> substance between the nucleus and the cell membrane, in which the organelles are located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8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VI. Cell Structures and their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Endosymbiont Theory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Molecular Happenings in cells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6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VI. Cell Structures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Nucleus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u="sng" dirty="0" smtClean="0"/>
              <a:t>Large, centrally </a:t>
            </a:r>
            <a:r>
              <a:rPr lang="en-US" dirty="0" smtClean="0"/>
              <a:t>located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Surrounded by a </a:t>
            </a:r>
            <a:r>
              <a:rPr lang="en-US" b="1" u="sng" dirty="0" smtClean="0"/>
              <a:t>double</a:t>
            </a:r>
            <a:r>
              <a:rPr lang="en-US" dirty="0" smtClean="0"/>
              <a:t> layer membrane with </a:t>
            </a:r>
            <a:r>
              <a:rPr lang="en-US" b="1" u="sng" dirty="0" smtClean="0"/>
              <a:t>pores</a:t>
            </a:r>
            <a:r>
              <a:rPr lang="en-US" dirty="0" smtClean="0"/>
              <a:t> for selective intake and release of molecules – a </a:t>
            </a:r>
            <a:r>
              <a:rPr lang="en-US" b="1" u="sng" dirty="0" smtClean="0"/>
              <a:t>nuclear envelope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Contains: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b="1" u="sng" dirty="0" smtClean="0"/>
              <a:t>Nucleoplasm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b="1" u="sng" dirty="0" smtClean="0"/>
              <a:t>Chromosomes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dirty="0" smtClean="0"/>
              <a:t>Contains DNA and organizer proteins (</a:t>
            </a:r>
            <a:r>
              <a:rPr lang="en-US" b="1" u="sng" dirty="0" smtClean="0"/>
              <a:t>histones</a:t>
            </a:r>
            <a:r>
              <a:rPr lang="en-US" dirty="0" smtClean="0"/>
              <a:t>) densely coiled together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dirty="0" smtClean="0"/>
              <a:t>Only </a:t>
            </a:r>
            <a:r>
              <a:rPr lang="en-US" b="1" u="sng" dirty="0" smtClean="0"/>
              <a:t>visible</a:t>
            </a:r>
            <a:r>
              <a:rPr lang="en-US" dirty="0" smtClean="0"/>
              <a:t> near the time of cell division, when condensed for “</a:t>
            </a:r>
            <a:r>
              <a:rPr lang="en-US" b="1" u="sng" dirty="0" smtClean="0"/>
              <a:t>transport</a:t>
            </a:r>
            <a:r>
              <a:rPr lang="en-US" dirty="0" smtClean="0"/>
              <a:t>”, otherwise it is called </a:t>
            </a:r>
            <a:r>
              <a:rPr lang="en-US" b="1" u="sng" dirty="0" smtClean="0"/>
              <a:t>chromatin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dirty="0" smtClean="0"/>
              <a:t>Contains all the </a:t>
            </a:r>
            <a:r>
              <a:rPr lang="en-US" b="1" u="sng" dirty="0" smtClean="0"/>
              <a:t>genetic code </a:t>
            </a:r>
            <a:r>
              <a:rPr lang="en-US" dirty="0" smtClean="0"/>
              <a:t>for the organism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99" y="4990454"/>
            <a:ext cx="1856408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5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lvl="1" indent="-457200">
              <a:buFont typeface="+mj-lt"/>
              <a:buAutoNum type="alphaLcPeriod" startAt="3"/>
            </a:pPr>
            <a:r>
              <a:rPr lang="en-US" b="1" u="sng" dirty="0" smtClean="0"/>
              <a:t>Nucleolus</a:t>
            </a:r>
          </a:p>
          <a:p>
            <a:pPr marL="1062990" lvl="2" indent="-514350">
              <a:buFont typeface="+mj-lt"/>
              <a:buAutoNum type="romanLcPeriod"/>
            </a:pPr>
            <a:r>
              <a:rPr lang="en-US" b="1" u="sng" dirty="0" smtClean="0"/>
              <a:t>Dark-</a:t>
            </a:r>
            <a:r>
              <a:rPr lang="en-US" b="1" u="sng" dirty="0" smtClean="0"/>
              <a:t>stained </a:t>
            </a:r>
            <a:r>
              <a:rPr lang="en-US" dirty="0" smtClean="0"/>
              <a:t>areas in the nucleus (usually spherical)</a:t>
            </a:r>
          </a:p>
          <a:p>
            <a:pPr marL="1062990" lvl="2" indent="-514350">
              <a:buFont typeface="+mj-lt"/>
              <a:buAutoNum type="romanLcPeriod"/>
            </a:pPr>
            <a:r>
              <a:rPr lang="en-US" dirty="0" smtClean="0"/>
              <a:t>Contain genetic material for making a form of </a:t>
            </a:r>
            <a:r>
              <a:rPr lang="en-US" b="1" u="sng" dirty="0" smtClean="0"/>
              <a:t>RNA</a:t>
            </a:r>
            <a:r>
              <a:rPr lang="en-US" dirty="0" smtClean="0"/>
              <a:t> called </a:t>
            </a:r>
            <a:r>
              <a:rPr lang="en-US" b="1" u="sng" dirty="0" smtClean="0"/>
              <a:t>ribosomal RNA (</a:t>
            </a:r>
            <a:r>
              <a:rPr lang="en-US" b="1" u="sng" dirty="0" err="1" smtClean="0"/>
              <a:t>rRNA</a:t>
            </a:r>
            <a:r>
              <a:rPr lang="en-US" b="1" u="sng" dirty="0" smtClean="0"/>
              <a:t>)</a:t>
            </a:r>
          </a:p>
          <a:p>
            <a:pPr marL="1062990" lvl="2" indent="-514350">
              <a:buFont typeface="+mj-lt"/>
              <a:buAutoNum type="romanLcPeriod"/>
            </a:pPr>
            <a:r>
              <a:rPr lang="en-US" dirty="0" err="1" smtClean="0"/>
              <a:t>rRNA</a:t>
            </a:r>
            <a:r>
              <a:rPr lang="en-US" dirty="0" smtClean="0"/>
              <a:t> travels to the </a:t>
            </a:r>
            <a:r>
              <a:rPr lang="en-US" b="1" u="sng" dirty="0" smtClean="0"/>
              <a:t>cytoplasm</a:t>
            </a:r>
            <a:r>
              <a:rPr lang="en-US" dirty="0" smtClean="0"/>
              <a:t>, where it forms the </a:t>
            </a:r>
            <a:r>
              <a:rPr lang="en-US" b="1" u="sng" dirty="0" smtClean="0"/>
              <a:t>subunits</a:t>
            </a:r>
            <a:r>
              <a:rPr lang="en-US" dirty="0" smtClean="0"/>
              <a:t> of the </a:t>
            </a:r>
            <a:r>
              <a:rPr lang="en-US" b="1" u="sng" dirty="0" smtClean="0"/>
              <a:t>ribosomes</a:t>
            </a:r>
          </a:p>
          <a:p>
            <a:pPr marL="788670" lvl="1" indent="-514350">
              <a:buFont typeface="+mj-lt"/>
              <a:buAutoNum type="alphaLcPeriod" startAt="3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Function: </a:t>
            </a:r>
            <a:r>
              <a:rPr lang="en-US" b="1" u="sng" dirty="0" smtClean="0"/>
              <a:t>Transcription</a:t>
            </a:r>
            <a:r>
              <a:rPr lang="en-US" dirty="0" smtClean="0"/>
              <a:t> (read) and </a:t>
            </a:r>
            <a:r>
              <a:rPr lang="en-US" b="1" u="sng" dirty="0" smtClean="0"/>
              <a:t>replication</a:t>
            </a:r>
            <a:r>
              <a:rPr lang="en-US" dirty="0" smtClean="0"/>
              <a:t> (duplicating) of the genetic code occurs here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97" y="4670477"/>
            <a:ext cx="2228757" cy="221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67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Small dense-staining </a:t>
            </a:r>
            <a:r>
              <a:rPr lang="en-US" b="1" u="sng" dirty="0" smtClean="0"/>
              <a:t>granules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Composed of </a:t>
            </a:r>
            <a:r>
              <a:rPr lang="en-US" b="1" u="sng" dirty="0" err="1" smtClean="0"/>
              <a:t>rRNA</a:t>
            </a:r>
            <a:r>
              <a:rPr lang="en-US" dirty="0" smtClean="0"/>
              <a:t> and some </a:t>
            </a:r>
            <a:r>
              <a:rPr lang="en-US" b="1" u="sng" dirty="0" smtClean="0"/>
              <a:t>proteins</a:t>
            </a:r>
            <a:r>
              <a:rPr lang="en-US" dirty="0" smtClean="0"/>
              <a:t> that are joined prior to migration to the 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Found on surface of </a:t>
            </a:r>
            <a:r>
              <a:rPr lang="en-US" b="1" u="sng" dirty="0" smtClean="0"/>
              <a:t>ER</a:t>
            </a:r>
            <a:r>
              <a:rPr lang="en-US" dirty="0" smtClean="0"/>
              <a:t> (for producing proteins to be exported out of the cell)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Also found free-floating in cytoplasm in small groups called </a:t>
            </a:r>
            <a:r>
              <a:rPr lang="en-US" b="1" u="sng" dirty="0" smtClean="0"/>
              <a:t>poly(</a:t>
            </a:r>
            <a:r>
              <a:rPr lang="en-US" b="1" u="sng" dirty="0" err="1" smtClean="0"/>
              <a:t>ribo</a:t>
            </a:r>
            <a:r>
              <a:rPr lang="en-US" b="1" u="sng" dirty="0" smtClean="0"/>
              <a:t>)</a:t>
            </a:r>
            <a:r>
              <a:rPr lang="en-US" b="1" u="sng" dirty="0" err="1" smtClean="0"/>
              <a:t>somes</a:t>
            </a:r>
            <a:endParaRPr lang="en-US" b="1" u="sng" dirty="0" smtClean="0"/>
          </a:p>
          <a:p>
            <a:pPr marL="731520" lvl="1" indent="-457200">
              <a:buFont typeface="+mj-lt"/>
              <a:buAutoNum type="alphaLcPeriod"/>
            </a:pPr>
            <a:r>
              <a:rPr lang="en-US" dirty="0" err="1" smtClean="0"/>
              <a:t>Polysomes</a:t>
            </a:r>
            <a:r>
              <a:rPr lang="en-US" dirty="0" smtClean="0"/>
              <a:t> produce </a:t>
            </a:r>
            <a:r>
              <a:rPr lang="en-US" b="1" u="sng" dirty="0" smtClean="0"/>
              <a:t>proteins</a:t>
            </a:r>
            <a:r>
              <a:rPr lang="en-US" dirty="0" smtClean="0"/>
              <a:t> to be used </a:t>
            </a:r>
            <a:r>
              <a:rPr lang="en-US" b="1" u="sng" dirty="0" smtClean="0"/>
              <a:t>inside</a:t>
            </a:r>
            <a:r>
              <a:rPr lang="en-US" dirty="0" smtClean="0"/>
              <a:t> the cell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Function: Involved in </a:t>
            </a:r>
            <a:r>
              <a:rPr lang="en-US" b="1" u="sng" dirty="0" smtClean="0"/>
              <a:t>protein synthesis </a:t>
            </a:r>
            <a:r>
              <a:rPr lang="en-US" dirty="0" smtClean="0"/>
              <a:t>(ensure correct amino acids and make peptide bonds)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6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Animation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ER (Endoplasmic Reticulum)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Series of </a:t>
            </a:r>
            <a:r>
              <a:rPr lang="en-US" b="1" u="sng" dirty="0" smtClean="0"/>
              <a:t>tubular canals </a:t>
            </a:r>
            <a:r>
              <a:rPr lang="en-US" dirty="0" smtClean="0"/>
              <a:t>connected to places with nuclear membrane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Covered with ribosomes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Ribosomes</a:t>
            </a:r>
            <a:r>
              <a:rPr lang="en-US" dirty="0" smtClean="0"/>
              <a:t> produce proteins to be exported </a:t>
            </a:r>
            <a:r>
              <a:rPr lang="en-US" b="1" u="sng" dirty="0" smtClean="0"/>
              <a:t>out</a:t>
            </a:r>
            <a:r>
              <a:rPr lang="en-US" dirty="0" smtClean="0"/>
              <a:t> of cell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Proteins move inside the </a:t>
            </a:r>
            <a:r>
              <a:rPr lang="en-US" b="1" u="sng" dirty="0" smtClean="0"/>
              <a:t>lumen</a:t>
            </a:r>
            <a:r>
              <a:rPr lang="en-US" dirty="0" smtClean="0"/>
              <a:t> of the ER then on to the </a:t>
            </a:r>
            <a:r>
              <a:rPr lang="en-US" b="1" u="sng" dirty="0" smtClean="0"/>
              <a:t>Golgi apparatus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Function: </a:t>
            </a:r>
            <a:r>
              <a:rPr lang="en-US" b="1" u="sng" dirty="0" smtClean="0"/>
              <a:t>Produce/modifies </a:t>
            </a:r>
            <a:r>
              <a:rPr lang="en-US" dirty="0" smtClean="0"/>
              <a:t>proteins to be exported by the cell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4330"/>
              </p:ext>
            </p:extLst>
          </p:nvPr>
        </p:nvGraphicFramePr>
        <p:xfrm>
          <a:off x="5734472" y="4427169"/>
          <a:ext cx="2952328" cy="2242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icture" r:id="rId3" imgW="2734056" imgH="2075688" progId="Word.Picture.8">
                  <p:embed/>
                </p:oleObj>
              </mc:Choice>
              <mc:Fallback>
                <p:oleObj name="Picture" r:id="rId3" imgW="2734056" imgH="20756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472" y="4427169"/>
                        <a:ext cx="2952328" cy="2242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05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19711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Similar in structure to rough ER except </a:t>
            </a:r>
            <a:r>
              <a:rPr lang="en-US" b="1" u="sng" dirty="0" smtClean="0"/>
              <a:t>no ribosomes </a:t>
            </a:r>
            <a:r>
              <a:rPr lang="en-US" dirty="0" smtClean="0"/>
              <a:t>on surface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Associated with </a:t>
            </a:r>
            <a:r>
              <a:rPr lang="en-US" b="1" u="sng" dirty="0" smtClean="0"/>
              <a:t>lipid</a:t>
            </a:r>
            <a:r>
              <a:rPr lang="en-US" dirty="0" smtClean="0"/>
              <a:t> and </a:t>
            </a:r>
            <a:r>
              <a:rPr lang="en-US" b="1" u="sng" dirty="0" smtClean="0"/>
              <a:t>steroid</a:t>
            </a:r>
            <a:r>
              <a:rPr lang="en-US" dirty="0" smtClean="0"/>
              <a:t> production [abundant in organs that produce steroid hormones (ovaries, testes, adrenal cortex)]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10" y="1484784"/>
            <a:ext cx="38158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20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Non-living, and much </a:t>
            </a:r>
            <a:r>
              <a:rPr lang="en-US" b="1" u="sng" dirty="0" smtClean="0"/>
              <a:t>larger</a:t>
            </a:r>
            <a:r>
              <a:rPr lang="en-US" dirty="0" smtClean="0"/>
              <a:t> in </a:t>
            </a:r>
            <a:r>
              <a:rPr lang="en-US" b="1" u="sng" dirty="0" smtClean="0"/>
              <a:t>plant</a:t>
            </a:r>
            <a:r>
              <a:rPr lang="en-US" dirty="0" smtClean="0"/>
              <a:t> cells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Membrane-covered sack usually filled with </a:t>
            </a:r>
            <a:r>
              <a:rPr lang="en-US" b="1" u="sng" dirty="0" smtClean="0"/>
              <a:t>water</a:t>
            </a:r>
            <a:r>
              <a:rPr lang="en-US" dirty="0" smtClean="0"/>
              <a:t> and </a:t>
            </a:r>
            <a:r>
              <a:rPr lang="en-US" b="1" u="sng" dirty="0" smtClean="0"/>
              <a:t>waste</a:t>
            </a:r>
            <a:r>
              <a:rPr lang="en-US" dirty="0" smtClean="0"/>
              <a:t> chemicals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Small vacuoles are called </a:t>
            </a:r>
            <a:r>
              <a:rPr lang="en-US" b="1" u="sng" dirty="0" smtClean="0"/>
              <a:t>vesicles</a:t>
            </a:r>
            <a:endParaRPr lang="en-US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55" y="4733925"/>
            <a:ext cx="40481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10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Function in plant cells: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Have </a:t>
            </a:r>
            <a:r>
              <a:rPr lang="en-US" b="1" u="sng" dirty="0" smtClean="0"/>
              <a:t>one</a:t>
            </a:r>
            <a:r>
              <a:rPr lang="en-US" dirty="0" smtClean="0"/>
              <a:t> large central vacuole that may occupy </a:t>
            </a:r>
            <a:r>
              <a:rPr lang="en-US" b="1" u="sng" dirty="0" smtClean="0"/>
              <a:t>90% </a:t>
            </a:r>
            <a:r>
              <a:rPr lang="en-US" dirty="0" smtClean="0"/>
              <a:t>of the cell volume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Give </a:t>
            </a:r>
            <a:r>
              <a:rPr lang="en-US" b="1" u="sng" dirty="0" smtClean="0"/>
              <a:t>rigidity</a:t>
            </a:r>
            <a:r>
              <a:rPr lang="en-US" dirty="0" smtClean="0"/>
              <a:t> to the cell “</a:t>
            </a:r>
            <a:r>
              <a:rPr lang="en-US" b="1" u="sng" dirty="0" smtClean="0"/>
              <a:t>pressurized</a:t>
            </a:r>
            <a:r>
              <a:rPr lang="en-US" dirty="0" smtClean="0"/>
              <a:t>”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Make the cytoplasm into a thin layer against the cell membrane to allow for better </a:t>
            </a:r>
            <a:r>
              <a:rPr lang="en-US" b="1" u="sng" dirty="0" smtClean="0"/>
              <a:t>gas exchange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Storage of </a:t>
            </a:r>
            <a:r>
              <a:rPr lang="en-US" b="1" u="sng" dirty="0" smtClean="0"/>
              <a:t>waste</a:t>
            </a:r>
            <a:r>
              <a:rPr lang="en-US" dirty="0" smtClean="0"/>
              <a:t> products of metabolism</a:t>
            </a:r>
            <a:endParaRPr lang="en-US" dirty="0"/>
          </a:p>
        </p:txBody>
      </p:sp>
      <p:pic>
        <p:nvPicPr>
          <p:cNvPr id="5" name="Picture 2" descr="http://t0.gstatic.com/images?q=tbn:ANd9GcQ7jHT0cmMhmlNHETjqrjOfPpG0hL_Pu_2kIJhO2pM_mLh5Eo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80" y="4151917"/>
            <a:ext cx="32662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4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Wacky History of Cell Theory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How We Think Complex Cells Evolved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Cell vs. Virus: A Battle for Health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The Operating System of Life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6"/>
              </a:rPr>
              <a:t>How do Cancer Cells Behave Differently from Healthy Ones?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4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Function in animal cells: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Digestion</a:t>
            </a:r>
            <a:r>
              <a:rPr lang="en-US" dirty="0" smtClean="0"/>
              <a:t> of food (ex. Food vacuoles in Amoeba)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Elimination of excess </a:t>
            </a:r>
            <a:r>
              <a:rPr lang="en-US" b="1" u="sng" dirty="0" smtClean="0"/>
              <a:t>water</a:t>
            </a:r>
            <a:r>
              <a:rPr lang="en-US" dirty="0" smtClean="0"/>
              <a:t> (ex. Contractile vacuole in Paramecium)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73" y="2990223"/>
            <a:ext cx="4084713" cy="369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34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small </a:t>
            </a:r>
            <a:r>
              <a:rPr lang="en-US" b="1" u="sng" dirty="0" smtClean="0"/>
              <a:t>vacuole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Often used to move certain compounds require separation from the cytoplasm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ex. “bleb” off the Golgi, or are formed by </a:t>
            </a:r>
            <a:r>
              <a:rPr lang="en-US" dirty="0" err="1" smtClean="0"/>
              <a:t>infoldings</a:t>
            </a:r>
            <a:r>
              <a:rPr lang="en-US" dirty="0" smtClean="0"/>
              <a:t> of 	cell membrane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52492" y="6703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http://www.sciencecontrol.com/wp-content/uploads/2011/04/Vesicle-Fun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69" y="3789520"/>
            <a:ext cx="4624259" cy="29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3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Body (Golgi Apparatus)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Looks like a series of flattened </a:t>
            </a:r>
            <a:r>
              <a:rPr lang="en-US" b="1" u="sng" dirty="0" smtClean="0"/>
              <a:t>pancakes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Materials which are produced elsewhere in the cell (esp. </a:t>
            </a:r>
            <a:r>
              <a:rPr lang="en-US" b="1" u="sng" dirty="0" smtClean="0"/>
              <a:t>ER</a:t>
            </a:r>
            <a:r>
              <a:rPr lang="en-US" dirty="0" smtClean="0"/>
              <a:t>) are temporarily </a:t>
            </a:r>
            <a:r>
              <a:rPr lang="en-US" b="1" u="sng" dirty="0" smtClean="0"/>
              <a:t>stored</a:t>
            </a:r>
            <a:r>
              <a:rPr lang="en-US" dirty="0" smtClean="0"/>
              <a:t> here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Materials are packaged into </a:t>
            </a:r>
            <a:r>
              <a:rPr lang="en-US" b="1" u="sng" dirty="0" smtClean="0"/>
              <a:t>vesicles</a:t>
            </a:r>
            <a:r>
              <a:rPr lang="en-US" dirty="0" smtClean="0"/>
              <a:t> which pinch off from the edges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These vesicles are </a:t>
            </a:r>
            <a:r>
              <a:rPr lang="en-US" b="1" u="sng" dirty="0" smtClean="0"/>
              <a:t>distributed</a:t>
            </a:r>
            <a:r>
              <a:rPr lang="en-US" dirty="0" smtClean="0"/>
              <a:t> within the cell or are </a:t>
            </a:r>
            <a:r>
              <a:rPr lang="en-US" b="1" u="sng" dirty="0" smtClean="0"/>
              <a:t>shipped</a:t>
            </a:r>
            <a:r>
              <a:rPr lang="en-US" dirty="0" smtClean="0"/>
              <a:t> to the cell membrane for excretion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643" y="4554991"/>
            <a:ext cx="203835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4554991"/>
            <a:ext cx="21939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09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Membrane-covered vesicles of </a:t>
            </a:r>
            <a:r>
              <a:rPr lang="en-US" b="1" u="sng" dirty="0" smtClean="0"/>
              <a:t>hydrolytic</a:t>
            </a:r>
            <a:r>
              <a:rPr lang="en-US" dirty="0" smtClean="0"/>
              <a:t> enzymes which move throughout the cell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Produced by the </a:t>
            </a:r>
            <a:r>
              <a:rPr lang="en-US" b="1" u="sng" dirty="0" smtClean="0"/>
              <a:t>Golgi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Functions: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Attach to food vacuoles and </a:t>
            </a:r>
            <a:r>
              <a:rPr lang="en-US" b="1" u="sng" dirty="0" smtClean="0"/>
              <a:t>digest</a:t>
            </a:r>
            <a:r>
              <a:rPr lang="en-US" dirty="0" smtClean="0"/>
              <a:t> contents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Destroy</a:t>
            </a:r>
            <a:r>
              <a:rPr lang="en-US" dirty="0" smtClean="0"/>
              <a:t> old or malfunctioning cell parts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Destroy</a:t>
            </a:r>
            <a:r>
              <a:rPr lang="en-US" dirty="0" smtClean="0"/>
              <a:t> the cell itself if the cell becomes damaged or malfunctions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8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Double</a:t>
            </a:r>
            <a:r>
              <a:rPr lang="en-US" dirty="0" smtClean="0"/>
              <a:t> </a:t>
            </a:r>
            <a:r>
              <a:rPr lang="en-US" dirty="0" err="1" smtClean="0"/>
              <a:t>membraned</a:t>
            </a:r>
            <a:r>
              <a:rPr lang="en-US" dirty="0" smtClean="0"/>
              <a:t> structure where the inner membrane is highly </a:t>
            </a:r>
            <a:r>
              <a:rPr lang="en-US" dirty="0" err="1" smtClean="0"/>
              <a:t>infolded</a:t>
            </a:r>
            <a:r>
              <a:rPr lang="en-US" dirty="0" smtClean="0"/>
              <a:t> into </a:t>
            </a:r>
            <a:r>
              <a:rPr lang="en-US" b="1" u="sng" dirty="0" smtClean="0"/>
              <a:t>cristae</a:t>
            </a:r>
            <a:r>
              <a:rPr lang="en-US" dirty="0" smtClean="0"/>
              <a:t> to increase inner surface area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Cristae</a:t>
            </a:r>
            <a:r>
              <a:rPr lang="en-US" dirty="0" smtClean="0"/>
              <a:t>: where enzymes are arranged in order to carry out certain reactions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6" y="1573614"/>
            <a:ext cx="800858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0783" y="1407726"/>
            <a:ext cx="151104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cristae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5068" y="1910921"/>
            <a:ext cx="125970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matrix</a:t>
            </a:r>
            <a:endParaRPr lang="en-C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4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Found in both </a:t>
            </a:r>
            <a:r>
              <a:rPr lang="en-US" b="1" u="sng" dirty="0" smtClean="0"/>
              <a:t>plant</a:t>
            </a:r>
            <a:r>
              <a:rPr lang="en-US" dirty="0" smtClean="0"/>
              <a:t> and </a:t>
            </a:r>
            <a:r>
              <a:rPr lang="en-US" b="1" u="sng" dirty="0" smtClean="0"/>
              <a:t>animal</a:t>
            </a:r>
            <a:r>
              <a:rPr lang="en-US" dirty="0" smtClean="0"/>
              <a:t> cells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Have own </a:t>
            </a:r>
            <a:r>
              <a:rPr lang="en-US" b="1" u="sng" dirty="0" smtClean="0"/>
              <a:t>DNA</a:t>
            </a:r>
            <a:r>
              <a:rPr lang="en-US" dirty="0" smtClean="0"/>
              <a:t> (</a:t>
            </a:r>
            <a:r>
              <a:rPr lang="en-US" dirty="0" err="1" smtClean="0"/>
              <a:t>endosymbiont</a:t>
            </a:r>
            <a:r>
              <a:rPr lang="en-US" dirty="0" smtClean="0"/>
              <a:t> hypothesis)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Function: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Convert </a:t>
            </a:r>
            <a:r>
              <a:rPr lang="en-US" b="1" u="sng" dirty="0" smtClean="0"/>
              <a:t>food</a:t>
            </a:r>
            <a:r>
              <a:rPr lang="en-US" dirty="0" smtClean="0"/>
              <a:t> energy to a form of energy which can be used by the cell (this energy is in the form of </a:t>
            </a:r>
            <a:r>
              <a:rPr lang="en-US" b="1" u="sng" dirty="0" smtClean="0"/>
              <a:t>ATP: adenosine triphosphate</a:t>
            </a:r>
            <a:r>
              <a:rPr lang="en-US" dirty="0" smtClean="0"/>
              <a:t>)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Process: Cellular respiration</a:t>
            </a:r>
          </a:p>
          <a:p>
            <a:pPr marL="548640" lvl="2" indent="0">
              <a:buNone/>
            </a:pPr>
            <a:r>
              <a:rPr lang="en-US" b="1" u="sng" dirty="0" smtClean="0"/>
              <a:t>Glucose + O</a:t>
            </a:r>
            <a:r>
              <a:rPr lang="en-US" b="1" u="sng" baseline="-25000" dirty="0" smtClean="0"/>
              <a:t>2</a:t>
            </a:r>
            <a:r>
              <a:rPr lang="en-US" b="1" u="sng" dirty="0" smtClean="0"/>
              <a:t> </a:t>
            </a:r>
            <a:r>
              <a:rPr lang="en-US" b="1" u="sng" dirty="0" smtClean="0">
                <a:sym typeface="Wingdings"/>
              </a:rPr>
              <a:t> CO</a:t>
            </a:r>
            <a:r>
              <a:rPr lang="en-US" b="1" u="sng" baseline="-25000" dirty="0" smtClean="0">
                <a:sym typeface="Wingdings"/>
              </a:rPr>
              <a:t>2</a:t>
            </a:r>
            <a:r>
              <a:rPr lang="en-US" b="1" u="sng" dirty="0" smtClean="0">
                <a:sym typeface="Wingdings"/>
              </a:rPr>
              <a:t> + H</a:t>
            </a:r>
            <a:r>
              <a:rPr lang="en-US" b="1" u="sng" baseline="-25000" dirty="0" smtClean="0">
                <a:sym typeface="Wingdings"/>
              </a:rPr>
              <a:t>2</a:t>
            </a:r>
            <a:r>
              <a:rPr lang="en-US" b="1" u="sng" dirty="0" smtClean="0">
                <a:sym typeface="Wingdings"/>
              </a:rPr>
              <a:t>O + ATP energy</a:t>
            </a:r>
            <a:endParaRPr lang="en-US" b="1" u="sng" dirty="0" smtClean="0"/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The more </a:t>
            </a:r>
            <a:r>
              <a:rPr lang="en-US" b="1" u="sng" dirty="0" smtClean="0"/>
              <a:t>active</a:t>
            </a:r>
            <a:r>
              <a:rPr lang="en-US" dirty="0" smtClean="0"/>
              <a:t> a cell, the more mitochondria it will have (ex. Muscle &amp; Sperm cells)</a:t>
            </a:r>
          </a:p>
          <a:p>
            <a:pPr marL="731520" lvl="1" indent="-457200">
              <a:buFont typeface="+mj-lt"/>
              <a:buAutoNum type="alphaLcPeriod"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>
                <a:hlinkClick r:id="rId2"/>
              </a:rPr>
              <a:t>Clip: powering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3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Plastids (chloroplast)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Found only in </a:t>
            </a:r>
            <a:r>
              <a:rPr lang="en-US" b="1" u="sng" dirty="0" smtClean="0"/>
              <a:t>plant</a:t>
            </a:r>
            <a:r>
              <a:rPr lang="en-US" dirty="0" smtClean="0"/>
              <a:t> cells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3</a:t>
            </a:r>
            <a:r>
              <a:rPr lang="en-US" dirty="0" smtClean="0"/>
              <a:t> types of plastids: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Chloroplasts</a:t>
            </a:r>
            <a:r>
              <a:rPr lang="en-US" dirty="0" smtClean="0"/>
              <a:t> – more common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Structure</a:t>
            </a:r>
          </a:p>
          <a:p>
            <a:pPr marL="1005840" lvl="2" indent="-457200">
              <a:buFont typeface="+mj-lt"/>
              <a:buAutoNum type="romanUcPeriod"/>
            </a:pPr>
            <a:r>
              <a:rPr lang="en-US" dirty="0" smtClean="0"/>
              <a:t>Have “coin-like” membrane sacks (</a:t>
            </a:r>
            <a:r>
              <a:rPr lang="en-US" b="1" u="sng" dirty="0" smtClean="0"/>
              <a:t>thylakoids</a:t>
            </a:r>
            <a:r>
              <a:rPr lang="en-US" dirty="0" smtClean="0"/>
              <a:t>) arranged in “stacks” called </a:t>
            </a:r>
            <a:r>
              <a:rPr lang="en-US" b="1" u="sng" dirty="0" smtClean="0"/>
              <a:t>grana</a:t>
            </a:r>
            <a:r>
              <a:rPr lang="en-US" dirty="0" smtClean="0"/>
              <a:t> that are joined together by </a:t>
            </a:r>
            <a:r>
              <a:rPr lang="en-US" b="1" u="sng" dirty="0" err="1" smtClean="0"/>
              <a:t>lameliae</a:t>
            </a:r>
            <a:r>
              <a:rPr lang="en-US" dirty="0" smtClean="0"/>
              <a:t> (membranes between sacks)</a:t>
            </a:r>
          </a:p>
          <a:p>
            <a:pPr marL="1005840" lvl="2" indent="-457200">
              <a:buFont typeface="+mj-lt"/>
              <a:buAutoNum type="romanUcPeriod"/>
            </a:pPr>
            <a:r>
              <a:rPr lang="en-US" dirty="0" smtClean="0"/>
              <a:t>The inner portion of the chloroplast is called the </a:t>
            </a:r>
            <a:r>
              <a:rPr lang="en-US" b="1" u="sng" dirty="0" smtClean="0"/>
              <a:t>stoma</a:t>
            </a:r>
            <a:endParaRPr lang="en-US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83" y="4598264"/>
            <a:ext cx="40005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12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Contain </a:t>
            </a:r>
            <a:r>
              <a:rPr lang="en-US" b="1" u="sng" dirty="0" smtClean="0"/>
              <a:t>chlorophyll</a:t>
            </a:r>
            <a:r>
              <a:rPr lang="en-US" dirty="0" smtClean="0"/>
              <a:t> (in grana)</a:t>
            </a:r>
          </a:p>
          <a:p>
            <a:pPr marL="788670" lvl="1" indent="-514350">
              <a:buFont typeface="+mj-lt"/>
              <a:buAutoNum type="romanLcPeriod"/>
            </a:pPr>
            <a:r>
              <a:rPr lang="en-US" dirty="0" smtClean="0"/>
              <a:t>Site of photosynthesis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b="1" u="sng" dirty="0" smtClean="0"/>
              <a:t>H</a:t>
            </a:r>
            <a:r>
              <a:rPr lang="en-US" b="1" u="sng" baseline="-25000" dirty="0" smtClean="0"/>
              <a:t>2</a:t>
            </a:r>
            <a:r>
              <a:rPr lang="en-US" b="1" u="sng" dirty="0" smtClean="0"/>
              <a:t>O + CO</a:t>
            </a:r>
            <a:r>
              <a:rPr lang="en-US" b="1" u="sng" baseline="-25000" dirty="0" smtClean="0"/>
              <a:t>2</a:t>
            </a:r>
            <a:r>
              <a:rPr lang="en-US" b="1" u="sng" dirty="0" smtClean="0"/>
              <a:t> </a:t>
            </a:r>
            <a:r>
              <a:rPr lang="en-US" b="1" u="sng" dirty="0" smtClean="0">
                <a:sym typeface="Wingdings"/>
              </a:rPr>
              <a:t> sugar + O</a:t>
            </a:r>
            <a:r>
              <a:rPr lang="en-US" b="1" u="sng" baseline="-25000" dirty="0" smtClean="0">
                <a:sym typeface="Wingdings"/>
              </a:rPr>
              <a:t>2</a:t>
            </a:r>
            <a:endParaRPr lang="en-US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22053"/>
            <a:ext cx="483365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7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6894" cy="4876800"/>
          </a:xfrm>
        </p:spPr>
        <p:txBody>
          <a:bodyPr/>
          <a:lstStyle/>
          <a:p>
            <a:pPr lvl="1" indent="-457200">
              <a:buFont typeface="+mj-lt"/>
              <a:buAutoNum type="alphaLcPeriod" startAt="4"/>
            </a:pPr>
            <a:r>
              <a:rPr lang="en-US" dirty="0" err="1" smtClean="0"/>
              <a:t>Chromoplasts</a:t>
            </a:r>
            <a:endParaRPr lang="en-US" dirty="0" smtClean="0"/>
          </a:p>
          <a:p>
            <a:pPr lvl="2" indent="-457200">
              <a:buFont typeface="+mj-lt"/>
              <a:buAutoNum type="romanUcPeriod"/>
            </a:pPr>
            <a:r>
              <a:rPr lang="en-US" sz="2000" dirty="0"/>
              <a:t>Stores </a:t>
            </a:r>
            <a:r>
              <a:rPr lang="en-US" sz="2000" b="1" u="sng" dirty="0"/>
              <a:t>pigment</a:t>
            </a:r>
            <a:r>
              <a:rPr lang="en-US" sz="2000" dirty="0"/>
              <a:t> other than </a:t>
            </a:r>
            <a:r>
              <a:rPr lang="en-US" sz="2000" b="1" u="sng" dirty="0" err="1"/>
              <a:t>chorophyll</a:t>
            </a:r>
            <a:r>
              <a:rPr lang="en-US" sz="2000" dirty="0"/>
              <a:t> (ex. Carotene, </a:t>
            </a:r>
            <a:r>
              <a:rPr lang="en-US" sz="2000" dirty="0" err="1"/>
              <a:t>xanthophylls</a:t>
            </a:r>
            <a:r>
              <a:rPr lang="en-US" sz="2000" dirty="0"/>
              <a:t> that make carrots, peaches, autumn leaves, etc. yellow and orange)</a:t>
            </a:r>
          </a:p>
          <a:p>
            <a:pPr lvl="2" indent="-457200">
              <a:buFont typeface="+mj-lt"/>
              <a:buAutoNum type="romanUcPeriod"/>
            </a:pPr>
            <a:endParaRPr lang="en-US" dirty="0" smtClean="0"/>
          </a:p>
          <a:p>
            <a:pPr lvl="1" indent="-457200">
              <a:buFont typeface="+mj-lt"/>
              <a:buAutoNum type="alphaLcPeriod" startAt="4"/>
            </a:pPr>
            <a:r>
              <a:rPr lang="en-US" dirty="0" smtClean="0"/>
              <a:t>Leucoplast</a:t>
            </a:r>
            <a:endParaRPr lang="en-US" dirty="0"/>
          </a:p>
          <a:p>
            <a:pPr marL="788670" lvl="1" indent="-514350">
              <a:buFont typeface="+mj-lt"/>
              <a:buAutoNum type="romanUcPeriod"/>
            </a:pPr>
            <a:r>
              <a:rPr lang="en-US" dirty="0" smtClean="0"/>
              <a:t>Stores </a:t>
            </a:r>
            <a:r>
              <a:rPr lang="en-US" b="1" u="sng" dirty="0" smtClean="0"/>
              <a:t>starch</a:t>
            </a:r>
            <a:r>
              <a:rPr lang="en-US" dirty="0" smtClean="0"/>
              <a:t> (ex. In potatoes)</a:t>
            </a:r>
            <a:endParaRPr lang="en-US" dirty="0"/>
          </a:p>
        </p:txBody>
      </p:sp>
      <p:pic>
        <p:nvPicPr>
          <p:cNvPr id="5" name="Picture 2" descr="http://t2.gstatic.com/images?q=tbn:ANd9GcRt_kWUSABeOgB_W950nkX2ksFU76ez4uP50Y9mdjH9SjB_qAgp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310850"/>
            <a:ext cx="2952328" cy="28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0864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70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Microfilaments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Thin solid </a:t>
            </a:r>
            <a:r>
              <a:rPr lang="en-US" dirty="0" smtClean="0"/>
              <a:t>fibers of protein – similar to proteins in muscle fiber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Provide skeletal framework for the cell (</a:t>
            </a:r>
            <a:r>
              <a:rPr lang="en-US" b="1" u="sng" dirty="0" smtClean="0"/>
              <a:t>cytoskeleton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3882752" cy="280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14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Discovery of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Our knowledge of cells is built on work done with microscopes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u="sng" dirty="0" smtClean="0"/>
              <a:t>English</a:t>
            </a:r>
            <a:r>
              <a:rPr lang="en-US" dirty="0" smtClean="0"/>
              <a:t> scientist </a:t>
            </a:r>
            <a:r>
              <a:rPr lang="en-US" b="1" u="sng" dirty="0" smtClean="0"/>
              <a:t>Robert Hooke</a:t>
            </a:r>
            <a:r>
              <a:rPr lang="en-US" dirty="0" smtClean="0"/>
              <a:t> in 1665 first described cells from his observations of cork slices. Hooke first used the work “</a:t>
            </a:r>
            <a:r>
              <a:rPr lang="en-US" b="1" u="sng" dirty="0" smtClean="0"/>
              <a:t>cell</a:t>
            </a:r>
            <a:r>
              <a:rPr lang="en-US" dirty="0" smtClean="0"/>
              <a:t>”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94" y="4604792"/>
            <a:ext cx="217698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ork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54" y="3540224"/>
            <a:ext cx="320374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73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Microtubules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Larger than </a:t>
            </a:r>
            <a:r>
              <a:rPr lang="en-US" b="1" u="sng" dirty="0" smtClean="0"/>
              <a:t>microfilaments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Proteins called </a:t>
            </a:r>
            <a:r>
              <a:rPr lang="en-US" b="1" u="sng" dirty="0" smtClean="0"/>
              <a:t>tubulin</a:t>
            </a:r>
            <a:r>
              <a:rPr lang="en-US" dirty="0" smtClean="0"/>
              <a:t> are coiled in a cylindrical fashion (think slinky) around a central </a:t>
            </a:r>
            <a:r>
              <a:rPr lang="en-US" b="1" u="sng" dirty="0" smtClean="0"/>
              <a:t>lumen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Found in </a:t>
            </a:r>
            <a:r>
              <a:rPr lang="en-US" b="1" u="sng" dirty="0" smtClean="0"/>
              <a:t>cilia, flagella </a:t>
            </a:r>
            <a:r>
              <a:rPr lang="en-US" dirty="0" smtClean="0"/>
              <a:t>and </a:t>
            </a:r>
            <a:r>
              <a:rPr lang="en-US" b="1" u="sng" dirty="0" smtClean="0"/>
              <a:t>centrioles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Provide skeletal framework for the cell (</a:t>
            </a:r>
            <a:r>
              <a:rPr lang="en-US" b="1" u="sng" dirty="0" smtClean="0"/>
              <a:t>cytoskeleton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89" y="4416825"/>
            <a:ext cx="308541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78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Cilia and Flagella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Hair-like projections of the cell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Cilia</a:t>
            </a:r>
            <a:r>
              <a:rPr lang="en-US" dirty="0" smtClean="0"/>
              <a:t> – short and many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Flagella</a:t>
            </a:r>
            <a:r>
              <a:rPr lang="en-US" dirty="0" smtClean="0"/>
              <a:t> – long and few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Composed of protein </a:t>
            </a:r>
            <a:r>
              <a:rPr lang="en-US" dirty="0" err="1" smtClean="0"/>
              <a:t>fibres</a:t>
            </a:r>
            <a:r>
              <a:rPr lang="en-US" dirty="0" smtClean="0"/>
              <a:t> that are able to contract and cause the cilia or flagella to beat or wave back and forth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cell </a:t>
            </a:r>
            <a:r>
              <a:rPr lang="en-US" b="1" u="sng" dirty="0" smtClean="0"/>
              <a:t>locomotion</a:t>
            </a:r>
            <a:r>
              <a:rPr lang="en-US" dirty="0" smtClean="0"/>
              <a:t>, or generating </a:t>
            </a:r>
            <a:r>
              <a:rPr lang="en-US" b="1" u="sng" dirty="0" smtClean="0"/>
              <a:t>current</a:t>
            </a:r>
            <a:endParaRPr lang="en-US" b="1" u="sng" dirty="0"/>
          </a:p>
        </p:txBody>
      </p:sp>
      <p:pic>
        <p:nvPicPr>
          <p:cNvPr id="4" name="Picture 4" descr="http://t0.gstatic.com/images?q=tbn:ANd9GcTPaFzN2MDczimv23U-Vurw0SNaHC5NueBnXJzGGQx8hBInuH3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25340" cy="201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01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Inside (cross-section):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A “</a:t>
            </a:r>
            <a:r>
              <a:rPr lang="en-US" b="1" u="sng" dirty="0" smtClean="0"/>
              <a:t>9 + 2</a:t>
            </a:r>
            <a:r>
              <a:rPr lang="en-US" dirty="0" smtClean="0"/>
              <a:t>” arrangement of microtubules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Except: in their basal body (anchor in cytoplasm) where the two central tubules are gone (a “</a:t>
            </a:r>
            <a:r>
              <a:rPr lang="en-US" b="1" u="sng" dirty="0" smtClean="0"/>
              <a:t>9 + 0</a:t>
            </a:r>
            <a:r>
              <a:rPr lang="en-US" dirty="0" smtClean="0"/>
              <a:t>” pattern)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10" y="3440204"/>
            <a:ext cx="347881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10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75347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Are short cylinders with a “</a:t>
            </a:r>
            <a:r>
              <a:rPr lang="en-US" b="1" u="sng" dirty="0" smtClean="0"/>
              <a:t>9+0</a:t>
            </a:r>
            <a:r>
              <a:rPr lang="en-US" dirty="0" smtClean="0"/>
              <a:t>” pattern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Produce the basal bodies of </a:t>
            </a:r>
            <a:r>
              <a:rPr lang="en-US" b="1" u="sng" dirty="0" smtClean="0"/>
              <a:t>cilia</a:t>
            </a:r>
            <a:r>
              <a:rPr lang="en-US" dirty="0" smtClean="0"/>
              <a:t> and </a:t>
            </a:r>
            <a:r>
              <a:rPr lang="en-US" b="1" u="sng" dirty="0" smtClean="0"/>
              <a:t>flagella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Probably involved in some way with the formation of </a:t>
            </a:r>
            <a:r>
              <a:rPr lang="en-US" b="1" u="sng" dirty="0" smtClean="0"/>
              <a:t>spindle </a:t>
            </a:r>
            <a:r>
              <a:rPr lang="en-US" b="1" u="sng" dirty="0" err="1" smtClean="0"/>
              <a:t>fibres</a:t>
            </a:r>
            <a:r>
              <a:rPr lang="en-US" b="1" u="sng" dirty="0" smtClean="0"/>
              <a:t> </a:t>
            </a:r>
            <a:r>
              <a:rPr lang="en-US" dirty="0" smtClean="0"/>
              <a:t>in the </a:t>
            </a:r>
            <a:r>
              <a:rPr lang="en-US" b="1" u="sng" dirty="0" smtClean="0"/>
              <a:t>mitotic</a:t>
            </a:r>
            <a:r>
              <a:rPr lang="en-US" dirty="0" smtClean="0"/>
              <a:t>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Usually </a:t>
            </a:r>
            <a:r>
              <a:rPr lang="en-US" b="1" u="sng" dirty="0" smtClean="0"/>
              <a:t>2</a:t>
            </a:r>
            <a:r>
              <a:rPr lang="en-US" dirty="0" smtClean="0"/>
              <a:t> centrioles lie on either side of the nucleus (during times of nuclear division)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Found in all </a:t>
            </a:r>
            <a:r>
              <a:rPr lang="en-US" b="1" u="sng" dirty="0" smtClean="0"/>
              <a:t>animal</a:t>
            </a:r>
            <a:r>
              <a:rPr lang="en-US" dirty="0" smtClean="0"/>
              <a:t> cells</a:t>
            </a:r>
            <a:endParaRPr lang="en-US" dirty="0"/>
          </a:p>
        </p:txBody>
      </p:sp>
      <p:pic>
        <p:nvPicPr>
          <p:cNvPr id="4" name="Picture 2" descr="http://t0.gstatic.com/images?q=tbn:ANd9GcT9yzg41r2WSLj7Oodk7KX02f8PVFPBMk4XeVH0vb2mJL2ukvu3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68" y="836712"/>
            <a:ext cx="272096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76" y="3111969"/>
            <a:ext cx="2889796" cy="298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5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cell membrane functions in </a:t>
            </a:r>
            <a:r>
              <a:rPr lang="en-US" b="1" u="sng" dirty="0" smtClean="0"/>
              <a:t>transport</a:t>
            </a:r>
            <a:r>
              <a:rPr lang="en-US" dirty="0" smtClean="0"/>
              <a:t> of materials in and out of cell, </a:t>
            </a:r>
            <a:r>
              <a:rPr lang="en-US" b="1" u="sng" dirty="0" smtClean="0"/>
              <a:t>recognition, communication</a:t>
            </a:r>
            <a:r>
              <a:rPr lang="en-US" dirty="0" smtClean="0"/>
              <a:t> and </a:t>
            </a:r>
            <a:r>
              <a:rPr lang="en-US" b="1" u="sng" dirty="0" smtClean="0"/>
              <a:t>homeostasis</a:t>
            </a:r>
            <a:endParaRPr lang="en-US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82852"/>
            <a:ext cx="5306310" cy="279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98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The Fluid Mosaic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600"/>
            <a:ext cx="8353195" cy="4876800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Cells are surrounded by a thin membrane of </a:t>
            </a:r>
            <a:r>
              <a:rPr lang="en-US" b="1" u="sng" dirty="0" smtClean="0"/>
              <a:t>lipid</a:t>
            </a:r>
            <a:r>
              <a:rPr lang="en-US" dirty="0" smtClean="0"/>
              <a:t> and </a:t>
            </a:r>
            <a:r>
              <a:rPr lang="en-US" b="1" u="sng" dirty="0" smtClean="0"/>
              <a:t>protein</a:t>
            </a:r>
            <a:r>
              <a:rPr lang="en-US" dirty="0" smtClean="0"/>
              <a:t>, about 100 angstroms (100 x 10</a:t>
            </a:r>
            <a:r>
              <a:rPr lang="en-US" baseline="30000" dirty="0" smtClean="0"/>
              <a:t>-10</a:t>
            </a:r>
            <a:r>
              <a:rPr lang="en-US" dirty="0" smtClean="0"/>
              <a:t> m) thick.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The cell membrane is a remarkable structure that has properties of a </a:t>
            </a:r>
            <a:r>
              <a:rPr lang="en-US" b="1" u="sng" dirty="0" smtClean="0"/>
              <a:t>solid</a:t>
            </a:r>
            <a:r>
              <a:rPr lang="en-US" dirty="0" smtClean="0"/>
              <a:t> and a </a:t>
            </a:r>
            <a:r>
              <a:rPr lang="en-US" b="1" u="sng" dirty="0" smtClean="0"/>
              <a:t>liquid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It forms a “fluid sea” in which </a:t>
            </a:r>
            <a:r>
              <a:rPr lang="en-US" b="1" u="sng" dirty="0" smtClean="0"/>
              <a:t>proteins</a:t>
            </a:r>
            <a:r>
              <a:rPr lang="en-US" dirty="0" smtClean="0"/>
              <a:t> and other molecules like other </a:t>
            </a:r>
            <a:r>
              <a:rPr lang="en-US" b="1" u="sng" dirty="0" smtClean="0"/>
              <a:t>lipids</a:t>
            </a:r>
            <a:r>
              <a:rPr lang="en-US" dirty="0" smtClean="0"/>
              <a:t> or </a:t>
            </a:r>
            <a:r>
              <a:rPr lang="en-US" b="1" u="sng" dirty="0" smtClean="0"/>
              <a:t>carbohydrates</a:t>
            </a:r>
            <a:r>
              <a:rPr lang="en-US" dirty="0" smtClean="0"/>
              <a:t> are suspended (like icebergs) or anchored at various points on its surface.</a:t>
            </a:r>
          </a:p>
        </p:txBody>
      </p:sp>
      <p:pic>
        <p:nvPicPr>
          <p:cNvPr id="4" name="Picture 4" descr="GB1-o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82" y="4335770"/>
            <a:ext cx="3222584" cy="24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4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1951" cy="4876800"/>
          </a:xfrm>
        </p:spPr>
        <p:txBody>
          <a:bodyPr/>
          <a:lstStyle/>
          <a:p>
            <a:pPr marL="457200" indent="-457200">
              <a:buFont typeface="+mj-lt"/>
              <a:buAutoNum type="alphaLcPeriod" startAt="4"/>
            </a:pPr>
            <a:r>
              <a:rPr lang="en-US" dirty="0" smtClean="0"/>
              <a:t>The “sea” or “fluid” part is composed of side by side phospholipids arranged in a bilayer (called a </a:t>
            </a:r>
            <a:r>
              <a:rPr lang="en-US" b="1" u="sng" dirty="0" smtClean="0"/>
              <a:t>lipid bilayer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lphaLcPeriod" startAt="4"/>
            </a:pPr>
            <a:r>
              <a:rPr lang="en-US" dirty="0" smtClean="0"/>
              <a:t>The solid part (the “mosaic”) is the variety of </a:t>
            </a:r>
            <a:r>
              <a:rPr lang="en-US" b="1" u="sng" dirty="0" smtClean="0"/>
              <a:t>proteins</a:t>
            </a:r>
            <a:r>
              <a:rPr lang="en-US" dirty="0" smtClean="0"/>
              <a:t> etc. </a:t>
            </a:r>
            <a:r>
              <a:rPr lang="en-US" dirty="0" err="1" smtClean="0"/>
              <a:t>embeded</a:t>
            </a:r>
            <a:r>
              <a:rPr lang="en-US" dirty="0" smtClean="0"/>
              <a:t> in the bilayer.</a:t>
            </a:r>
          </a:p>
          <a:p>
            <a:pPr marL="457200" indent="-457200">
              <a:buFont typeface="+mj-lt"/>
              <a:buAutoNum type="alphaLcPeriod" startAt="4"/>
            </a:pPr>
            <a:r>
              <a:rPr lang="en-US" dirty="0" smtClean="0"/>
              <a:t>Each phospholipid has a </a:t>
            </a:r>
            <a:r>
              <a:rPr lang="en-US" b="1" u="sng" dirty="0" smtClean="0"/>
              <a:t>hydrophobic</a:t>
            </a:r>
            <a:r>
              <a:rPr lang="en-US" dirty="0" smtClean="0"/>
              <a:t> tail and a </a:t>
            </a:r>
            <a:r>
              <a:rPr lang="en-US" b="1" u="sng" dirty="0" err="1" smtClean="0"/>
              <a:t>hydrophylic</a:t>
            </a:r>
            <a:r>
              <a:rPr lang="en-US" dirty="0" smtClean="0"/>
              <a:t> head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b="1722"/>
          <a:stretch>
            <a:fillRect/>
          </a:stretch>
        </p:blipFill>
        <p:spPr bwMode="auto">
          <a:xfrm>
            <a:off x="5783459" y="1902734"/>
            <a:ext cx="3200400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69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53731" cy="48768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The membrane has consistency of light </a:t>
            </a:r>
            <a:r>
              <a:rPr lang="en-US" b="1" u="sng" dirty="0" smtClean="0"/>
              <a:t>machine oil.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The membrane is </a:t>
            </a:r>
            <a:r>
              <a:rPr lang="en-US" b="1" u="sng" dirty="0" smtClean="0"/>
              <a:t>selectively permeable </a:t>
            </a:r>
            <a:r>
              <a:rPr lang="en-US" dirty="0" smtClean="0"/>
              <a:t>(will let some substances in but not others of the same size)</a:t>
            </a:r>
            <a:endParaRPr lang="en-US" dirty="0"/>
          </a:p>
        </p:txBody>
      </p:sp>
      <p:pic>
        <p:nvPicPr>
          <p:cNvPr id="4" name="Picture 4" descr="http://apbrwww5.apsu.edu/thompsonj/Anatomy%20&amp;%20Physiology/2010/2010%20Exam%20Reviews/Exam%201%20Review/osmotic_pres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31" y="2092339"/>
            <a:ext cx="389572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5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73413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Only in </a:t>
            </a:r>
            <a:r>
              <a:rPr lang="en-US" b="1" u="sng" dirty="0" smtClean="0"/>
              <a:t>plant</a:t>
            </a:r>
            <a:r>
              <a:rPr lang="en-US" dirty="0" smtClean="0"/>
              <a:t> cells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Made of </a:t>
            </a:r>
            <a:r>
              <a:rPr lang="en-US" b="1" u="sng" dirty="0" smtClean="0"/>
              <a:t>cellulose</a:t>
            </a:r>
            <a:r>
              <a:rPr lang="en-US" dirty="0" smtClean="0"/>
              <a:t> (sugars linked with a strong bond)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Very rigid (but porous) and difficult for animals to digest (think “wood”)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Small molecules have </a:t>
            </a:r>
            <a:r>
              <a:rPr lang="en-US" b="1" u="sng" dirty="0" smtClean="0"/>
              <a:t>little</a:t>
            </a:r>
            <a:r>
              <a:rPr lang="en-US" dirty="0" smtClean="0"/>
              <a:t> difficulty penetrating the cell wall, while larger molecules may not be able to pass through. (The cell wall is said to be </a:t>
            </a:r>
            <a:r>
              <a:rPr lang="en-US" b="1" u="sng" dirty="0" smtClean="0"/>
              <a:t>semi-permeable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12" y="1008414"/>
            <a:ext cx="3356505" cy="27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www.desmids.nl/info/sheddingoftheprimarycellwall/images/Pleurotaeniumehrenbergii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26" y="4067899"/>
            <a:ext cx="3044487" cy="22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3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VII. Plant Cell vs. Animal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1092" cy="487680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Plant cells have: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 cell </a:t>
            </a:r>
            <a:r>
              <a:rPr lang="en-US" b="1" u="sng" dirty="0" smtClean="0"/>
              <a:t>wall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u="sng" dirty="0" smtClean="0"/>
              <a:t>Plastids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b="1" u="sng" dirty="0" smtClean="0"/>
              <a:t>large</a:t>
            </a:r>
            <a:r>
              <a:rPr lang="en-US" dirty="0" smtClean="0"/>
              <a:t> central vacuole…animal cells do not!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Animal cells have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u="sng" dirty="0" smtClean="0"/>
              <a:t>Centrioles</a:t>
            </a:r>
            <a:r>
              <a:rPr lang="en-US" dirty="0" smtClean="0"/>
              <a:t>…plant cells do not!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85" y="2065920"/>
            <a:ext cx="3805229" cy="264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52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00" y="1600200"/>
            <a:ext cx="5699069" cy="48768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 </a:t>
            </a:r>
            <a:r>
              <a:rPr lang="en-US" b="1" u="sng" dirty="0" smtClean="0"/>
              <a:t>Dutch</a:t>
            </a:r>
            <a:r>
              <a:rPr lang="en-US" dirty="0" smtClean="0"/>
              <a:t> amateur scientist </a:t>
            </a:r>
            <a:r>
              <a:rPr lang="en-US" dirty="0" err="1" smtClean="0"/>
              <a:t>Antonie</a:t>
            </a:r>
            <a:r>
              <a:rPr lang="en-US" dirty="0" smtClean="0"/>
              <a:t> van </a:t>
            </a:r>
            <a:r>
              <a:rPr lang="en-US" b="1" u="sng" dirty="0" smtClean="0"/>
              <a:t>Leeuwenhoek</a:t>
            </a:r>
            <a:r>
              <a:rPr lang="en-US" dirty="0" smtClean="0"/>
              <a:t> discovered microscopic </a:t>
            </a:r>
            <a:r>
              <a:rPr lang="en-US" b="1" u="sng" dirty="0" smtClean="0"/>
              <a:t>animals</a:t>
            </a:r>
            <a:r>
              <a:rPr lang="en-US" dirty="0" smtClean="0"/>
              <a:t> in water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 </a:t>
            </a:r>
            <a:r>
              <a:rPr lang="en-US" b="1" u="sng" dirty="0" smtClean="0"/>
              <a:t>German</a:t>
            </a:r>
            <a:r>
              <a:rPr lang="en-US" dirty="0" smtClean="0"/>
              <a:t> scientists </a:t>
            </a:r>
            <a:r>
              <a:rPr lang="en-US" b="1" u="sng" dirty="0" err="1" smtClean="0"/>
              <a:t>Schleiden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u="sng" dirty="0" smtClean="0"/>
              <a:t>Schwann</a:t>
            </a:r>
            <a:r>
              <a:rPr lang="en-US" dirty="0" smtClean="0"/>
              <a:t> in 1830’s were first to say that “</a:t>
            </a:r>
            <a:r>
              <a:rPr lang="en-US" b="1" u="sng" dirty="0" smtClean="0"/>
              <a:t>all organisms are made of one or more cells.</a:t>
            </a:r>
            <a:r>
              <a:rPr lang="en-US" dirty="0" smtClean="0"/>
              <a:t>”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 </a:t>
            </a:r>
            <a:r>
              <a:rPr lang="en-US" b="1" u="sng" dirty="0" smtClean="0"/>
              <a:t>German</a:t>
            </a:r>
            <a:r>
              <a:rPr lang="en-US" dirty="0" smtClean="0"/>
              <a:t> biologist </a:t>
            </a:r>
            <a:r>
              <a:rPr lang="en-US" b="1" u="sng" dirty="0" smtClean="0"/>
              <a:t>Virchow</a:t>
            </a:r>
            <a:r>
              <a:rPr lang="en-US" dirty="0" smtClean="0"/>
              <a:t> in 1858 stated that all cells come from the “</a:t>
            </a:r>
            <a:r>
              <a:rPr lang="en-US" b="1" u="sng" dirty="0" smtClean="0"/>
              <a:t>division of pre-existing cells.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2" descr="http://4.bp.blogspot.com/_FeaU01D-3wI/SZvfGJ5COTI/AAAAAAAAAU8/FceGZ7fza3M/s400/Leeuwenhoek+bacteria+1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139271"/>
            <a:ext cx="34480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9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VIII. Prokaryotes vs.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848330" cy="487680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Two classes of cells exist: the </a:t>
            </a:r>
            <a:r>
              <a:rPr lang="en-US" b="1" u="sng" dirty="0" smtClean="0"/>
              <a:t>prokaryotes</a:t>
            </a:r>
            <a:r>
              <a:rPr lang="en-US" dirty="0" smtClean="0"/>
              <a:t> and the </a:t>
            </a:r>
            <a:r>
              <a:rPr lang="en-US" b="1" u="sng" dirty="0" smtClean="0"/>
              <a:t>eukaryotes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The prokaryotes include the </a:t>
            </a:r>
            <a:r>
              <a:rPr lang="en-US" b="1" u="sng" dirty="0" smtClean="0"/>
              <a:t>bacteria</a:t>
            </a:r>
            <a:r>
              <a:rPr lang="en-US" dirty="0" smtClean="0"/>
              <a:t> and the blue-green algae (the </a:t>
            </a:r>
            <a:r>
              <a:rPr lang="en-US" b="1" u="sng" dirty="0" err="1" smtClean="0"/>
              <a:t>Monera</a:t>
            </a:r>
            <a:r>
              <a:rPr lang="en-US" dirty="0" smtClean="0"/>
              <a:t> kingdom)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These are all single-celled organisms that lack both a true </a:t>
            </a:r>
            <a:r>
              <a:rPr lang="en-US" b="1" u="sng" dirty="0" smtClean="0"/>
              <a:t>nucleus</a:t>
            </a:r>
            <a:r>
              <a:rPr lang="en-US" dirty="0" smtClean="0"/>
              <a:t> and other </a:t>
            </a:r>
            <a:r>
              <a:rPr lang="en-US" b="1" u="sng" dirty="0" smtClean="0"/>
              <a:t>membrane-bound</a:t>
            </a:r>
            <a:r>
              <a:rPr lang="en-US" dirty="0" smtClean="0"/>
              <a:t> cellular substructures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Prokaryotic DNA is usually </a:t>
            </a:r>
            <a:r>
              <a:rPr lang="en-US" b="1" u="sng" dirty="0" smtClean="0"/>
              <a:t>circular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2" descr="http://t2.gstatic.com/images?q=tbn:ANd9GcSU49nXSZ9qXWXW0GD5KX-HQOS13Yjt52YH7ESDAQ0dpnr2K9Lp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53" y="1647041"/>
            <a:ext cx="3672408" cy="49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0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85622" cy="4876800"/>
          </a:xfrm>
        </p:spPr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The Eukaryotes include </a:t>
            </a:r>
            <a:r>
              <a:rPr lang="en-US" b="1" u="sng" dirty="0" smtClean="0"/>
              <a:t>plants, animals, protozoa </a:t>
            </a:r>
            <a:r>
              <a:rPr lang="en-US" dirty="0" smtClean="0"/>
              <a:t>and </a:t>
            </a:r>
            <a:r>
              <a:rPr lang="en-US" b="1" u="sng" dirty="0" smtClean="0"/>
              <a:t>fungi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These cells contain nuclei and other </a:t>
            </a:r>
            <a:r>
              <a:rPr lang="en-US" b="1" u="sng" dirty="0" smtClean="0"/>
              <a:t>membrane-bound </a:t>
            </a:r>
            <a:r>
              <a:rPr lang="en-US" dirty="0" smtClean="0"/>
              <a:t>organelles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The genetic material is organized into </a:t>
            </a:r>
            <a:r>
              <a:rPr lang="en-US" b="1" u="sng" dirty="0" smtClean="0"/>
              <a:t>chromosomes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39951" y="59477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265381"/>
              </p:ext>
            </p:extLst>
          </p:nvPr>
        </p:nvGraphicFramePr>
        <p:xfrm>
          <a:off x="4742822" y="1704511"/>
          <a:ext cx="4240408" cy="388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5455"/>
                <a:gridCol w="1118774"/>
                <a:gridCol w="862750"/>
                <a:gridCol w="993429"/>
              </a:tblGrid>
              <a:tr h="216024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Eukaryotic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Structure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Prokaryotic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Animal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Plant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Cell</a:t>
                      </a:r>
                      <a:endParaRPr lang="en-CA" sz="900" dirty="0">
                        <a:effectLst/>
                      </a:endParaRPr>
                    </a:p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Membrane</a:t>
                      </a:r>
                      <a:endParaRPr lang="en-CA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Cell Wall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Nucleus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Mitochondria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Chloroplasts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ER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Ribosomes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YES,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small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YES, 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large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YES,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large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Vacuoles</a:t>
                      </a:r>
                      <a:endParaRPr lang="en-CA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YES,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small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Lysosomes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YES, 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usually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NO,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usually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Cytoskeleton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Centrioles</a:t>
                      </a:r>
                      <a:endParaRPr lang="en-CA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51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Surface Area to Volume Ratio &amp; Cell size</a:t>
            </a:r>
            <a:br>
              <a:rPr lang="en-US" dirty="0" smtClean="0"/>
            </a:br>
            <a:r>
              <a:rPr lang="en-US" sz="3100" dirty="0" smtClean="0"/>
              <a:t>Why aren’t cells bigger?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Cell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dirty="0" smtClean="0"/>
              <a:t>Contains many structures and are highly organized</a:t>
            </a:r>
          </a:p>
          <a:p>
            <a:pPr marL="731520" lvl="1" indent="-457200">
              <a:buFont typeface="+mj-lt"/>
              <a:buAutoNum type="alphaUcPeriod"/>
            </a:pPr>
            <a:endParaRPr lang="en-US" dirty="0" smtClean="0"/>
          </a:p>
          <a:p>
            <a:pPr marL="731520" lvl="1" indent="-457200">
              <a:buFont typeface="+mj-lt"/>
              <a:buAutoNum type="alphaUcPeriod"/>
            </a:pPr>
            <a:r>
              <a:rPr lang="en-US" dirty="0" smtClean="0"/>
              <a:t>May be thousands of each </a:t>
            </a:r>
            <a:r>
              <a:rPr lang="en-US" b="1" u="sng" dirty="0" smtClean="0"/>
              <a:t>organelles</a:t>
            </a:r>
            <a:r>
              <a:rPr lang="en-US" dirty="0" smtClean="0"/>
              <a:t> in any given cell</a:t>
            </a:r>
          </a:p>
          <a:p>
            <a:pPr marL="731520" lvl="1" indent="-457200">
              <a:buFont typeface="+mj-lt"/>
              <a:buAutoNum type="alphaUcPeriod"/>
            </a:pPr>
            <a:endParaRPr lang="en-US" dirty="0" smtClean="0"/>
          </a:p>
          <a:p>
            <a:pPr marL="731520" lvl="1" indent="-457200">
              <a:buFont typeface="+mj-lt"/>
              <a:buAutoNum type="alphaUcPeriod"/>
            </a:pPr>
            <a:r>
              <a:rPr lang="en-US" dirty="0" smtClean="0"/>
              <a:t>Smallest cell: a </a:t>
            </a:r>
            <a:r>
              <a:rPr lang="en-US" b="1" u="sng" dirty="0" err="1" smtClean="0"/>
              <a:t>pleuro-pnemonia</a:t>
            </a:r>
            <a:r>
              <a:rPr lang="en-US" b="1" u="sng" dirty="0" smtClean="0"/>
              <a:t> </a:t>
            </a:r>
            <a:r>
              <a:rPr lang="en-US" dirty="0" smtClean="0"/>
              <a:t>like organism with a diameter of about 0.1 </a:t>
            </a:r>
            <a:r>
              <a:rPr lang="en-US" b="1" dirty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m</a:t>
            </a:r>
          </a:p>
          <a:p>
            <a:pPr marL="731520" lvl="1" indent="-457200">
              <a:buFont typeface="+mj-lt"/>
              <a:buAutoNum type="alphaUcPeriod"/>
            </a:pPr>
            <a:endParaRPr lang="en-US" dirty="0" smtClean="0">
              <a:sym typeface="Symbol"/>
            </a:endParaRPr>
          </a:p>
          <a:p>
            <a:pPr marL="731520" lvl="1" indent="-457200">
              <a:buFont typeface="+mj-lt"/>
              <a:buAutoNum type="alphaUcPeriod"/>
            </a:pPr>
            <a:r>
              <a:rPr lang="en-US" dirty="0" smtClean="0">
                <a:sym typeface="Symbol"/>
              </a:rPr>
              <a:t>Largest cell: an </a:t>
            </a:r>
            <a:r>
              <a:rPr lang="en-US" b="1" u="sng" dirty="0" smtClean="0">
                <a:sym typeface="Symbol"/>
              </a:rPr>
              <a:t>ostrich</a:t>
            </a:r>
            <a:r>
              <a:rPr lang="en-US" dirty="0" smtClean="0">
                <a:sym typeface="Symbol"/>
              </a:rPr>
              <a:t> egg</a:t>
            </a:r>
          </a:p>
          <a:p>
            <a:pPr marL="731520" lvl="1" indent="-457200">
              <a:buFont typeface="+mj-lt"/>
              <a:buAutoNum type="alphaUcPeriod"/>
            </a:pPr>
            <a:endParaRPr lang="en-US" dirty="0" smtClean="0">
              <a:sym typeface="Symbol"/>
            </a:endParaRPr>
          </a:p>
          <a:p>
            <a:pPr marL="731520" lvl="1" indent="-457200">
              <a:buFont typeface="+mj-lt"/>
              <a:buAutoNum type="alphaUcPeriod"/>
            </a:pPr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en-US" sz="1600" dirty="0" smtClean="0">
                <a:sym typeface="Symbol"/>
                <a:hlinkClick r:id="rId3"/>
              </a:rPr>
              <a:t>Cell Size Animation</a:t>
            </a:r>
            <a:endParaRPr lang="en-US" sz="1600" dirty="0" smtClean="0">
              <a:sym typeface="Symbo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16760"/>
            <a:ext cx="28840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7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II. Ratio of Cell Surface Area to Cell Volume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Animation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As the size of a cell </a:t>
            </a:r>
            <a:r>
              <a:rPr lang="en-US" b="1" u="sng" dirty="0" smtClean="0"/>
              <a:t>increases</a:t>
            </a:r>
            <a:r>
              <a:rPr lang="en-US" dirty="0" smtClean="0"/>
              <a:t>, its surface to volume ratio </a:t>
            </a:r>
            <a:r>
              <a:rPr lang="en-US" b="1" u="sng" dirty="0" smtClean="0"/>
              <a:t>decreases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 cell measures 1 </a:t>
            </a:r>
            <a:r>
              <a:rPr lang="en-US" dirty="0" smtClean="0">
                <a:solidFill>
                  <a:srgbClr val="FF0000"/>
                </a:solidFill>
              </a:rPr>
              <a:t>mm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. Its surface to volume ratio is 6:1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Surface area (for a square): area of one face x 6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ex. SA = 1 mm x 1 mm x 6 = 6 mm</a:t>
            </a:r>
            <a:r>
              <a:rPr lang="en-US" baseline="30000" dirty="0"/>
              <a:t>2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Volume: length x width x height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ex. V = </a:t>
            </a:r>
            <a:r>
              <a:rPr lang="en-US" dirty="0" smtClean="0"/>
              <a:t>1mm  </a:t>
            </a:r>
            <a:r>
              <a:rPr lang="en-US" dirty="0" smtClean="0"/>
              <a:t>x </a:t>
            </a:r>
            <a:r>
              <a:rPr lang="en-US" dirty="0" smtClean="0"/>
              <a:t>1 mm </a:t>
            </a:r>
            <a:r>
              <a:rPr lang="en-US" dirty="0" smtClean="0"/>
              <a:t>x 1 </a:t>
            </a:r>
            <a:r>
              <a:rPr lang="en-US" dirty="0" smtClean="0"/>
              <a:t>mm </a:t>
            </a:r>
            <a:r>
              <a:rPr lang="en-US" dirty="0" smtClean="0"/>
              <a:t>= </a:t>
            </a:r>
            <a:r>
              <a:rPr lang="en-US" dirty="0" smtClean="0"/>
              <a:t>1 mm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517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If you double the size of the cell is 2 mm across, its surface to volume ratio decreases to 24:8 or 3:1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SA = 2 mm x 2 mm x 6 = 24 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V = 2 mm x 2 mm x 2 mm = 8 mm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When the size doubled, the SA:V ratio decreased by half!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6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401"/>
            <a:ext cx="8229600" cy="59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732746"/>
              </p:ext>
            </p:extLst>
          </p:nvPr>
        </p:nvGraphicFramePr>
        <p:xfrm>
          <a:off x="770973" y="1067493"/>
          <a:ext cx="7283192" cy="2540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67251"/>
                <a:gridCol w="2274345"/>
                <a:gridCol w="1820798"/>
                <a:gridCol w="1820798"/>
              </a:tblGrid>
              <a:tr h="4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Cell Size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Surface area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Volume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SA:V Ratio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 X 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en-CA" sz="14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n-CA" sz="14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</a:rPr>
                        <a:t>6:1</a:t>
                      </a:r>
                      <a:endParaRPr lang="en-CA" sz="14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 X 2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24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8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3:1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 X 4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</a:rPr>
                        <a:t>96</a:t>
                      </a:r>
                      <a:endParaRPr lang="en-CA" sz="14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</a:rPr>
                        <a:t>64</a:t>
                      </a:r>
                      <a:endParaRPr lang="en-CA" sz="14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</a:rPr>
                        <a:t>1.5:1</a:t>
                      </a:r>
                      <a:endParaRPr lang="en-CA" sz="14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 X 8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384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512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0.75:1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68807"/>
            <a:ext cx="7444855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23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3750"/>
            <a:ext cx="8229600" cy="56732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Volume of Sphere = 	Surface Area of Sphere =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b="1" baseline="30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965384"/>
              </p:ext>
            </p:extLst>
          </p:nvPr>
        </p:nvGraphicFramePr>
        <p:xfrm>
          <a:off x="808749" y="1473781"/>
          <a:ext cx="7019924" cy="1873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827"/>
                <a:gridCol w="1144387"/>
                <a:gridCol w="1155178"/>
                <a:gridCol w="1777196"/>
                <a:gridCol w="16883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Sphere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Radius (cm)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Volume (cm</a:t>
                      </a:r>
                      <a:r>
                        <a:rPr lang="en-US" sz="2400" baseline="30000">
                          <a:effectLst/>
                        </a:rPr>
                        <a:t>3</a:t>
                      </a:r>
                      <a:r>
                        <a:rPr lang="en-US" sz="2400">
                          <a:effectLst/>
                        </a:rPr>
                        <a:t>)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Surface Area (cm</a:t>
                      </a:r>
                      <a:r>
                        <a:rPr lang="en-US" sz="2400" baseline="30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</a:rPr>
                        <a:t>)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SA:V Ratio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4.1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12.6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3:1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33.5</a:t>
                      </a:r>
                      <a:endParaRPr lang="en-CA" sz="14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50.3</a:t>
                      </a:r>
                      <a:endParaRPr lang="en-CA" sz="14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1.5:1</a:t>
                      </a:r>
                      <a:endParaRPr lang="en-CA" sz="14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113.1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113.1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1:1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09" y="4475652"/>
            <a:ext cx="1008112" cy="96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03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Limitations of Cell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When cells get too large, they must </a:t>
            </a:r>
            <a:r>
              <a:rPr lang="en-US" b="1" u="sng" dirty="0" smtClean="0"/>
              <a:t>divide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Cells cannot get too large because of the way that a cell’s </a:t>
            </a:r>
            <a:r>
              <a:rPr lang="en-US" b="1" u="sng" dirty="0" smtClean="0"/>
              <a:t>volume</a:t>
            </a:r>
            <a:r>
              <a:rPr lang="en-US" dirty="0" smtClean="0"/>
              <a:t> changes with respect to its cell </a:t>
            </a:r>
            <a:r>
              <a:rPr lang="en-US" b="1" u="sng" dirty="0" smtClean="0"/>
              <a:t>surface area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As the cell increases in volume the surface area must also increase in order for the cell to take </a:t>
            </a:r>
            <a:r>
              <a:rPr lang="en-US" b="1" u="sng" dirty="0" smtClean="0"/>
              <a:t>in</a:t>
            </a:r>
            <a:r>
              <a:rPr lang="en-US" dirty="0" smtClean="0"/>
              <a:t> or </a:t>
            </a:r>
            <a:r>
              <a:rPr lang="en-US" b="1" u="sng" dirty="0" smtClean="0"/>
              <a:t>get</a:t>
            </a:r>
            <a:r>
              <a:rPr lang="en-US" dirty="0" smtClean="0"/>
              <a:t> rid of materials (nutrients </a:t>
            </a:r>
            <a:r>
              <a:rPr lang="en-US" b="1" u="sng" dirty="0" smtClean="0"/>
              <a:t>in</a:t>
            </a:r>
            <a:r>
              <a:rPr lang="en-US" dirty="0" smtClean="0"/>
              <a:t>: waste </a:t>
            </a:r>
            <a:r>
              <a:rPr lang="en-US" b="1" u="sng" dirty="0" smtClean="0"/>
              <a:t>out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192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4"/>
            </a:pPr>
            <a:r>
              <a:rPr lang="en-US" b="1" u="sng" dirty="0"/>
              <a:t>Diffusion</a:t>
            </a:r>
            <a:r>
              <a:rPr lang="en-US" dirty="0"/>
              <a:t> is </a:t>
            </a:r>
            <a:r>
              <a:rPr lang="en-US" b="1" u="sng" dirty="0"/>
              <a:t>not</a:t>
            </a:r>
            <a:r>
              <a:rPr lang="en-US" dirty="0"/>
              <a:t> a highly rapid or efficient means of distributing materials over long cellular distances, so no portion of even the largest active cells is more than </a:t>
            </a:r>
            <a:r>
              <a:rPr lang="en-US" b="1" u="sng" dirty="0"/>
              <a:t>1 mm </a:t>
            </a:r>
            <a:r>
              <a:rPr lang="en-US" dirty="0"/>
              <a:t>from the cell </a:t>
            </a:r>
            <a:r>
              <a:rPr lang="en-US" dirty="0" smtClean="0"/>
              <a:t>membrane</a:t>
            </a:r>
          </a:p>
          <a:p>
            <a:pPr marL="457200" indent="-457200">
              <a:buFont typeface="+mj-lt"/>
              <a:buAutoNum type="alphaUcPeriod" startAt="4"/>
            </a:pPr>
            <a:r>
              <a:rPr lang="en-US" dirty="0" smtClean="0"/>
              <a:t>If the surface area is small relative to volume, the cell may build up </a:t>
            </a:r>
            <a:r>
              <a:rPr lang="en-US" b="1" u="sng" dirty="0" smtClean="0"/>
              <a:t>waste</a:t>
            </a:r>
            <a:r>
              <a:rPr lang="en-US" dirty="0" smtClean="0"/>
              <a:t> to such an extent that the cell may </a:t>
            </a:r>
            <a:r>
              <a:rPr lang="en-US" b="1" u="sng" dirty="0" smtClean="0"/>
              <a:t>die</a:t>
            </a: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7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Solving the Limits of SA to V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Cells can divide by </a:t>
            </a:r>
            <a:r>
              <a:rPr lang="en-US" b="1" u="sng" dirty="0" smtClean="0"/>
              <a:t>mitosis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u="sng" dirty="0" smtClean="0"/>
              <a:t>Slow</a:t>
            </a:r>
            <a:r>
              <a:rPr lang="en-US" dirty="0" smtClean="0"/>
              <a:t> down </a:t>
            </a:r>
            <a:r>
              <a:rPr lang="en-US" b="1" u="sng" dirty="0" smtClean="0"/>
              <a:t>metabolism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If a cell metabolizes (carries on its </a:t>
            </a:r>
            <a:r>
              <a:rPr lang="en-US" b="1" u="sng" dirty="0" smtClean="0"/>
              <a:t>cellular activities</a:t>
            </a:r>
            <a:r>
              <a:rPr lang="en-US" dirty="0" smtClean="0"/>
              <a:t>) at a slow rate it will produce </a:t>
            </a:r>
            <a:r>
              <a:rPr lang="en-US" b="1" u="sng" dirty="0" smtClean="0"/>
              <a:t>wastes</a:t>
            </a:r>
            <a:r>
              <a:rPr lang="en-US" dirty="0" smtClean="0"/>
              <a:t> at a slow rate and need </a:t>
            </a:r>
            <a:r>
              <a:rPr lang="en-US" b="1" u="sng" dirty="0" smtClean="0"/>
              <a:t>fewer</a:t>
            </a:r>
            <a:r>
              <a:rPr lang="en-US" dirty="0" smtClean="0"/>
              <a:t> nutrients than a cell that metabolizes at a fast rate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 slowly metabolizing cell could then be </a:t>
            </a:r>
            <a:r>
              <a:rPr lang="en-US" b="1" u="sng" dirty="0" smtClean="0"/>
              <a:t>larger</a:t>
            </a:r>
            <a:r>
              <a:rPr lang="en-US" dirty="0" smtClean="0"/>
              <a:t> than a quickly metabolizing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7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All living organisms are made up of </a:t>
            </a:r>
            <a:r>
              <a:rPr lang="en-US" b="1" u="sng" dirty="0" smtClean="0"/>
              <a:t>one</a:t>
            </a:r>
            <a:r>
              <a:rPr lang="en-US" dirty="0" smtClean="0"/>
              <a:t> or </a:t>
            </a:r>
            <a:r>
              <a:rPr lang="en-US" b="1" u="sng" dirty="0" smtClean="0"/>
              <a:t>more cells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The </a:t>
            </a:r>
            <a:r>
              <a:rPr lang="en-US" b="1" u="sng" dirty="0" smtClean="0"/>
              <a:t>cell</a:t>
            </a:r>
            <a:r>
              <a:rPr lang="en-US" dirty="0" smtClean="0"/>
              <a:t> is the basic unit of life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All cells come from the division of </a:t>
            </a:r>
            <a:r>
              <a:rPr lang="en-US" b="1" u="sng" dirty="0" smtClean="0"/>
              <a:t>pre-existing</a:t>
            </a:r>
            <a:r>
              <a:rPr lang="en-US" dirty="0" smtClean="0"/>
              <a:t> cells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26" y="4204373"/>
            <a:ext cx="3924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Cell </a:t>
            </a:r>
            <a:r>
              <a:rPr lang="en-US" b="1" u="sng" dirty="0" smtClean="0"/>
              <a:t>Shape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Shape of the cell can affect the surface area of the cell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u="sng" dirty="0" smtClean="0"/>
              <a:t>Spherical</a:t>
            </a:r>
            <a:r>
              <a:rPr lang="en-US" dirty="0" smtClean="0"/>
              <a:t> cell has the </a:t>
            </a:r>
            <a:r>
              <a:rPr lang="en-US" b="1" u="sng" dirty="0" smtClean="0"/>
              <a:t>smallest</a:t>
            </a:r>
            <a:r>
              <a:rPr lang="en-US" dirty="0" smtClean="0"/>
              <a:t> surface area to volume ratio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u="sng" dirty="0" smtClean="0"/>
              <a:t>Long</a:t>
            </a:r>
            <a:r>
              <a:rPr lang="en-US" dirty="0" smtClean="0"/>
              <a:t> or </a:t>
            </a:r>
            <a:r>
              <a:rPr lang="en-US" b="1" u="sng" dirty="0" smtClean="0"/>
              <a:t>thin</a:t>
            </a:r>
            <a:r>
              <a:rPr lang="en-US" dirty="0" smtClean="0"/>
              <a:t> or </a:t>
            </a:r>
            <a:r>
              <a:rPr lang="en-US" b="1" u="sng" dirty="0" smtClean="0"/>
              <a:t>flat</a:t>
            </a:r>
            <a:r>
              <a:rPr lang="en-US" dirty="0" smtClean="0"/>
              <a:t> cell has a much higher surface area to volume ratio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Get ling and thing round and fat. Ex. </a:t>
            </a:r>
            <a:r>
              <a:rPr lang="en-US" b="1" u="sng" dirty="0" smtClean="0"/>
              <a:t>Nerve</a:t>
            </a:r>
            <a:r>
              <a:rPr lang="en-US" dirty="0" smtClean="0"/>
              <a:t> cells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3915636"/>
            <a:ext cx="3948181" cy="256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43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lvl="1" indent="-457200">
              <a:buFont typeface="+mj-lt"/>
              <a:buAutoNum type="arabicPeriod" startAt="4"/>
            </a:pPr>
            <a:r>
              <a:rPr lang="en-US" dirty="0" smtClean="0"/>
              <a:t>Folds in the cell membrane:</a:t>
            </a:r>
          </a:p>
          <a:p>
            <a:pPr marL="548640" lvl="2" indent="0">
              <a:buNone/>
            </a:pPr>
            <a:r>
              <a:rPr lang="en-US" dirty="0"/>
              <a:t>	</a:t>
            </a:r>
            <a:r>
              <a:rPr lang="en-US" dirty="0" smtClean="0"/>
              <a:t>ex. </a:t>
            </a:r>
            <a:r>
              <a:rPr lang="en-US" b="1" u="sng" dirty="0" smtClean="0"/>
              <a:t>Microvilli</a:t>
            </a:r>
            <a:r>
              <a:rPr lang="en-US" dirty="0" smtClean="0"/>
              <a:t> of intestinal epithelial cells</a:t>
            </a:r>
          </a:p>
          <a:p>
            <a:pPr marL="1005840" lvl="2" indent="-457200">
              <a:buFont typeface="+mj-lt"/>
              <a:buAutoNum type="arabicPeriod" startAt="4"/>
            </a:pPr>
            <a:endParaRPr lang="en-US" dirty="0" smtClean="0"/>
          </a:p>
          <a:p>
            <a:pPr marL="1005840" lvl="2" indent="-457200">
              <a:buFont typeface="+mj-lt"/>
              <a:buAutoNum type="arabicPeriod" startAt="4"/>
            </a:pPr>
            <a:endParaRPr lang="en-US" dirty="0"/>
          </a:p>
          <a:p>
            <a:pPr marL="1005840" lvl="2" indent="-457200">
              <a:buFont typeface="+mj-lt"/>
              <a:buAutoNum type="arabicPeriod" startAt="4"/>
            </a:pPr>
            <a:endParaRPr lang="en-US" dirty="0" smtClean="0"/>
          </a:p>
          <a:p>
            <a:pPr marL="1005840" lvl="2" indent="-457200">
              <a:buFont typeface="+mj-lt"/>
              <a:buAutoNum type="arabicPeriod" startAt="4"/>
            </a:pPr>
            <a:endParaRPr lang="en-US" dirty="0"/>
          </a:p>
          <a:p>
            <a:pPr marL="1005840" lvl="2" indent="-457200">
              <a:buFont typeface="+mj-lt"/>
              <a:buAutoNum type="arabicPeriod" startAt="4"/>
            </a:pPr>
            <a:endParaRPr lang="en-US" dirty="0"/>
          </a:p>
          <a:p>
            <a:pPr marL="731520" lvl="1" indent="-457200">
              <a:buFont typeface="+mj-lt"/>
              <a:buAutoNum type="arabicPeriod" startAt="4"/>
            </a:pPr>
            <a:r>
              <a:rPr lang="en-US" dirty="0" smtClean="0"/>
              <a:t>Which cell has the most surface area if all 4 cells have the same volume?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24000"/>
            <a:ext cx="1713731" cy="20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7780"/>
            <a:ext cx="6214613" cy="139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44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Living things exist at a </a:t>
            </a:r>
            <a:r>
              <a:rPr lang="en-US" b="1" u="sng" dirty="0" smtClean="0"/>
              <a:t>cellular</a:t>
            </a:r>
            <a:r>
              <a:rPr lang="en-US" dirty="0" smtClean="0"/>
              <a:t> or </a:t>
            </a:r>
            <a:r>
              <a:rPr lang="en-US" b="1" u="sng" dirty="0" smtClean="0"/>
              <a:t>multi-cellular</a:t>
            </a:r>
            <a:r>
              <a:rPr lang="en-US" dirty="0" smtClean="0"/>
              <a:t> level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Life occurs only in cells…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Molecules or materials outside of cells are </a:t>
            </a:r>
            <a:r>
              <a:rPr lang="en-US" b="1" u="sng" dirty="0" smtClean="0"/>
              <a:t>not</a:t>
            </a:r>
            <a:r>
              <a:rPr lang="en-US" dirty="0" smtClean="0"/>
              <a:t> considered </a:t>
            </a:r>
            <a:r>
              <a:rPr lang="en-US" b="1" u="sng" dirty="0" smtClean="0"/>
              <a:t>living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Once they are </a:t>
            </a:r>
            <a:r>
              <a:rPr lang="en-US" b="1" u="sng" dirty="0" smtClean="0"/>
              <a:t>taken in</a:t>
            </a:r>
            <a:r>
              <a:rPr lang="en-US" dirty="0" smtClean="0"/>
              <a:t> and become incorporated into </a:t>
            </a:r>
            <a:r>
              <a:rPr lang="en-US" b="1" u="sng" dirty="0" smtClean="0"/>
              <a:t>cytoplasm</a:t>
            </a:r>
            <a:r>
              <a:rPr lang="en-US" dirty="0" smtClean="0"/>
              <a:t> or molecules of the cell they are considered </a:t>
            </a:r>
            <a:r>
              <a:rPr lang="en-US" b="1" u="sng" dirty="0" smtClean="0"/>
              <a:t>living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Molecules present carry on </a:t>
            </a:r>
            <a:r>
              <a:rPr lang="en-US" b="1" u="sng" dirty="0" smtClean="0"/>
              <a:t>biochemical</a:t>
            </a:r>
            <a:r>
              <a:rPr lang="en-US" dirty="0" smtClean="0"/>
              <a:t> reactions in an organized manner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Cells carry on all the processes associated with </a:t>
            </a:r>
            <a:r>
              <a:rPr lang="en-US" b="1" u="sng" dirty="0" smtClean="0"/>
              <a:t>life</a:t>
            </a:r>
            <a:r>
              <a:rPr lang="en-US" dirty="0" smtClean="0"/>
              <a:t>, such as </a:t>
            </a:r>
            <a:r>
              <a:rPr lang="en-US" b="1" u="sng" dirty="0" smtClean="0"/>
              <a:t>reproducing</a:t>
            </a:r>
            <a:r>
              <a:rPr lang="en-US" dirty="0" smtClean="0"/>
              <a:t> and </a:t>
            </a:r>
            <a:r>
              <a:rPr lang="en-US" b="1" u="sng" dirty="0" smtClean="0"/>
              <a:t>interacting</a:t>
            </a:r>
            <a:r>
              <a:rPr lang="en-US" dirty="0" smtClean="0"/>
              <a:t> with the environment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033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Cell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Cells come in many shapes and sizes, although most are </a:t>
            </a:r>
            <a:r>
              <a:rPr lang="en-US" b="1" u="sng" dirty="0" smtClean="0"/>
              <a:t>microscopic</a:t>
            </a:r>
            <a:r>
              <a:rPr lang="en-US" dirty="0" smtClean="0"/>
              <a:t>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Most cells are </a:t>
            </a:r>
            <a:r>
              <a:rPr lang="en-US" b="1" u="sng" dirty="0" smtClean="0"/>
              <a:t>small</a:t>
            </a:r>
            <a:r>
              <a:rPr lang="en-US" dirty="0" smtClean="0"/>
              <a:t>, about 0.001 cm in length (1/100 of a mm or 10 </a:t>
            </a:r>
            <a:r>
              <a:rPr lang="en-US" b="1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m)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ym typeface="Symbol"/>
              </a:rPr>
              <a:t>Smallest cells are </a:t>
            </a:r>
            <a:r>
              <a:rPr lang="en-US" b="1" u="sng" dirty="0" smtClean="0">
                <a:sym typeface="Symbol"/>
              </a:rPr>
              <a:t>0.3</a:t>
            </a:r>
            <a:r>
              <a:rPr lang="en-US" dirty="0" smtClean="0">
                <a:sym typeface="Symbol"/>
              </a:rPr>
              <a:t> </a:t>
            </a:r>
            <a:r>
              <a:rPr lang="en-US" b="1" dirty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m in size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ym typeface="Symbol"/>
              </a:rPr>
              <a:t>Some cells are large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>
                <a:sym typeface="Symbol"/>
              </a:rPr>
              <a:t>Giant algal cells may be </a:t>
            </a:r>
            <a:r>
              <a:rPr lang="en-US" b="1" u="sng" dirty="0" smtClean="0">
                <a:sym typeface="Symbol"/>
              </a:rPr>
              <a:t>several</a:t>
            </a:r>
            <a:r>
              <a:rPr lang="en-US" dirty="0" smtClean="0">
                <a:sym typeface="Symbol"/>
              </a:rPr>
              <a:t> centimeters long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>
                <a:sym typeface="Symbol"/>
              </a:rPr>
              <a:t>A chicken’s egg is a </a:t>
            </a:r>
            <a:r>
              <a:rPr lang="en-US" b="1" u="sng" dirty="0" smtClean="0">
                <a:sym typeface="Symbol"/>
              </a:rPr>
              <a:t>single</a:t>
            </a:r>
            <a:r>
              <a:rPr lang="en-US" dirty="0" smtClean="0">
                <a:sym typeface="Symbol"/>
              </a:rPr>
              <a:t> cell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12" y="4460776"/>
            <a:ext cx="278682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28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40,000 red blood cells would fill the letter “</a:t>
            </a:r>
            <a:r>
              <a:rPr lang="en-US" b="1" u="sng" dirty="0" smtClean="0"/>
              <a:t>O</a:t>
            </a:r>
            <a:r>
              <a:rPr lang="en-US" dirty="0" smtClean="0"/>
              <a:t>” on a page of type. You produce about 2.5 million new red blood cells every second!</a:t>
            </a:r>
          </a:p>
          <a:p>
            <a:pPr marL="457200" indent="-457200">
              <a:buFont typeface="+mj-lt"/>
              <a:buAutoNum type="alphaUcPeriod" startAt="2"/>
            </a:pPr>
            <a:endParaRPr lang="en-US" dirty="0" smtClean="0"/>
          </a:p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Each </a:t>
            </a:r>
            <a:r>
              <a:rPr lang="en-US" b="1" u="sng" dirty="0" smtClean="0"/>
              <a:t>square cm </a:t>
            </a:r>
            <a:r>
              <a:rPr lang="en-US" dirty="0" smtClean="0"/>
              <a:t>of your skin contains about 150,000 skin cells</a:t>
            </a:r>
          </a:p>
          <a:p>
            <a:pPr marL="457200" indent="-457200">
              <a:buFont typeface="+mj-lt"/>
              <a:buAutoNum type="alphaUcPeriod" startAt="2"/>
            </a:pPr>
            <a:endParaRPr lang="en-US" dirty="0" smtClean="0"/>
          </a:p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Human beings are composed of about </a:t>
            </a:r>
            <a:r>
              <a:rPr lang="en-US" b="1" u="sng" dirty="0" smtClean="0"/>
              <a:t>50</a:t>
            </a:r>
            <a:r>
              <a:rPr lang="en-US" dirty="0" smtClean="0"/>
              <a:t> to </a:t>
            </a:r>
            <a:r>
              <a:rPr lang="en-US" b="1" u="sng" dirty="0" smtClean="0"/>
              <a:t>100</a:t>
            </a:r>
            <a:r>
              <a:rPr lang="en-US" dirty="0" smtClean="0"/>
              <a:t> trillion cells</a:t>
            </a:r>
          </a:p>
          <a:p>
            <a:pPr marL="457200" indent="-457200">
              <a:buFont typeface="+mj-lt"/>
              <a:buAutoNum type="alphaUcPeriod" startAt="2"/>
            </a:pPr>
            <a:endParaRPr lang="en-US" dirty="0"/>
          </a:p>
          <a:p>
            <a:pPr marL="457200" indent="-457200">
              <a:buFont typeface="+mj-lt"/>
              <a:buAutoNum type="alphaUcPeriod" startAt="2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Ted-Ed Electron Micrograph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3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Eukaryote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The cell’s overall structure can be viewed as: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u="sng" dirty="0" smtClean="0"/>
              <a:t>Cell Membrane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u="sng" dirty="0" smtClean="0"/>
              <a:t>Nucleus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u="sng" dirty="0" smtClean="0"/>
              <a:t>Organelles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u="sng" dirty="0" smtClean="0"/>
              <a:t>Cytoplasm</a:t>
            </a:r>
            <a:endParaRPr lang="en-US" b="1" u="sng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3945980" cy="304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77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3087</TotalTime>
  <Words>2385</Words>
  <Application>Microsoft Macintosh PowerPoint</Application>
  <PresentationFormat>On-screen Show (4:3)</PresentationFormat>
  <Paragraphs>373</Paragraphs>
  <Slides>51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Clarity</vt:lpstr>
      <vt:lpstr>Picture</vt:lpstr>
      <vt:lpstr>Cell structure &amp; Function</vt:lpstr>
      <vt:lpstr>Videos</vt:lpstr>
      <vt:lpstr>I. Discovery of the Cell</vt:lpstr>
      <vt:lpstr>PowerPoint Presentation</vt:lpstr>
      <vt:lpstr>II. Cell Theory</vt:lpstr>
      <vt:lpstr>III. Cells</vt:lpstr>
      <vt:lpstr>IV. Cell Size</vt:lpstr>
      <vt:lpstr>PowerPoint Presentation</vt:lpstr>
      <vt:lpstr>V. Eukaryote Cells</vt:lpstr>
      <vt:lpstr>PowerPoint Presentation</vt:lpstr>
      <vt:lpstr>VI. Cell Structures and their functions</vt:lpstr>
      <vt:lpstr>VI. Cell Structures and Functions</vt:lpstr>
      <vt:lpstr>PowerPoint Presentation</vt:lpstr>
      <vt:lpstr>Ribosomes</vt:lpstr>
      <vt:lpstr>Endoplasmic Reticulum</vt:lpstr>
      <vt:lpstr>Rough ER (Endoplasmic Reticulum)</vt:lpstr>
      <vt:lpstr>Smooth ER</vt:lpstr>
      <vt:lpstr>Vacuoles</vt:lpstr>
      <vt:lpstr>PowerPoint Presentation</vt:lpstr>
      <vt:lpstr>PowerPoint Presentation</vt:lpstr>
      <vt:lpstr>Vesicle</vt:lpstr>
      <vt:lpstr>Golgi Body (Golgi Apparatus)</vt:lpstr>
      <vt:lpstr>Lysosomes</vt:lpstr>
      <vt:lpstr>Mitochondria</vt:lpstr>
      <vt:lpstr>PowerPoint Presentation</vt:lpstr>
      <vt:lpstr>Plastids (chloroplast)</vt:lpstr>
      <vt:lpstr>PowerPoint Presentation</vt:lpstr>
      <vt:lpstr>PowerPoint Presentation</vt:lpstr>
      <vt:lpstr>Microfilaments</vt:lpstr>
      <vt:lpstr>Microtubules</vt:lpstr>
      <vt:lpstr>Cilia and Flagella</vt:lpstr>
      <vt:lpstr>PowerPoint Presentation</vt:lpstr>
      <vt:lpstr>Centrioles</vt:lpstr>
      <vt:lpstr>Cell Membrane</vt:lpstr>
      <vt:lpstr>2. The Fluid Mosaic Model</vt:lpstr>
      <vt:lpstr>PowerPoint Presentation</vt:lpstr>
      <vt:lpstr>PowerPoint Presentation</vt:lpstr>
      <vt:lpstr>Cell Wall</vt:lpstr>
      <vt:lpstr>VII. Plant Cell vs. Animal Cell</vt:lpstr>
      <vt:lpstr>VIII. Prokaryotes vs. Eukaryotes</vt:lpstr>
      <vt:lpstr>PowerPoint Presentation</vt:lpstr>
      <vt:lpstr>Surface Area to Volume Ratio &amp; Cell size Why aren’t cells bigger?</vt:lpstr>
      <vt:lpstr>II. Ratio of Cell Surface Area to Cell Volume</vt:lpstr>
      <vt:lpstr>PowerPoint Presentation</vt:lpstr>
      <vt:lpstr>PowerPoint Presentation</vt:lpstr>
      <vt:lpstr>PowerPoint Presentation</vt:lpstr>
      <vt:lpstr>III. Limitations of Cell Size</vt:lpstr>
      <vt:lpstr>PowerPoint Presentation</vt:lpstr>
      <vt:lpstr>IV. Solving the Limits of SA to V Ratio</vt:lpstr>
      <vt:lpstr>PowerPoint Presentation</vt:lpstr>
      <vt:lpstr>PowerPoint Presentation</vt:lpstr>
    </vt:vector>
  </TitlesOfParts>
  <Company>Delta School Distirict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 &amp; Function</dc:title>
  <dc:creator>SD37</dc:creator>
  <cp:lastModifiedBy>SD37</cp:lastModifiedBy>
  <cp:revision>41</cp:revision>
  <dcterms:created xsi:type="dcterms:W3CDTF">2018-10-10T21:36:20Z</dcterms:created>
  <dcterms:modified xsi:type="dcterms:W3CDTF">2018-10-13T21:11:25Z</dcterms:modified>
</cp:coreProperties>
</file>