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  <p:sldId id="285" r:id="rId31"/>
    <p:sldId id="288" r:id="rId32"/>
    <p:sldId id="286" r:id="rId33"/>
    <p:sldId id="287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2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9D7DE-2EDF-1241-818D-D7D3ACD3E895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9FC09-BCDF-C146-A3FF-05750FDF9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9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=_</a:t>
            </a:r>
            <a:r>
              <a:rPr lang="en-US" dirty="0" err="1" smtClean="0"/>
              <a:t>QYwscALNng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FC09-BCDF-C146-A3FF-05750FDF91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77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ed.ted.com</a:t>
            </a:r>
            <a:r>
              <a:rPr lang="en-US" dirty="0" smtClean="0"/>
              <a:t>/lessons/how-the-food-you-eat-affects-your-gut-</a:t>
            </a:r>
            <a:r>
              <a:rPr lang="en-US" dirty="0" err="1" smtClean="0"/>
              <a:t>shilpa</a:t>
            </a:r>
            <a:r>
              <a:rPr lang="en-US" dirty="0" smtClean="0"/>
              <a:t>-</a:t>
            </a:r>
            <a:r>
              <a:rPr lang="en-US" dirty="0" err="1" smtClean="0"/>
              <a:t>ravella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FC09-BCDF-C146-A3FF-05750FDF91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747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www.bbc.co.uk</a:t>
            </a:r>
            <a:r>
              <a:rPr lang="en-US" dirty="0" smtClean="0"/>
              <a:t>/schools/</a:t>
            </a:r>
            <a:r>
              <a:rPr lang="en-US" dirty="0" err="1" smtClean="0"/>
              <a:t>gcsebitesize</a:t>
            </a:r>
            <a:r>
              <a:rPr lang="en-US" dirty="0" smtClean="0"/>
              <a:t>/science/add_aqa_pre_2011/enzymes/</a:t>
            </a:r>
            <a:r>
              <a:rPr lang="en-US" dirty="0" err="1" smtClean="0"/>
              <a:t>digestionact.shtml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ed.ted.com</a:t>
            </a:r>
            <a:r>
              <a:rPr lang="en-US" dirty="0" smtClean="0"/>
              <a:t>/lessons/how-your-digestive-system-works-</a:t>
            </a:r>
            <a:r>
              <a:rPr lang="en-US" dirty="0" err="1" smtClean="0"/>
              <a:t>emma</a:t>
            </a:r>
            <a:r>
              <a:rPr lang="en-US" dirty="0" smtClean="0"/>
              <a:t>-</a:t>
            </a:r>
            <a:r>
              <a:rPr lang="en-US" dirty="0" err="1" smtClean="0"/>
              <a:t>bryce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FC09-BCDF-C146-A3FF-05750FDF91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0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kitses.com</a:t>
            </a:r>
            <a:r>
              <a:rPr lang="en-US" dirty="0" smtClean="0"/>
              <a:t>/animation/</a:t>
            </a:r>
            <a:r>
              <a:rPr lang="en-US" dirty="0" err="1" smtClean="0"/>
              <a:t>swfs</a:t>
            </a:r>
            <a:r>
              <a:rPr lang="en-US" dirty="0" smtClean="0"/>
              <a:t>/</a:t>
            </a:r>
            <a:r>
              <a:rPr lang="en-US" dirty="0" err="1" smtClean="0"/>
              <a:t>digestion.swf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FC09-BCDF-C146-A3FF-05750FDF91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1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=IGA-</a:t>
            </a:r>
            <a:r>
              <a:rPr lang="en-US" dirty="0" err="1" smtClean="0"/>
              <a:t>qkQsASY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smtClean="0"/>
              <a:t>=3FngAWlM4y8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FC09-BCDF-C146-A3FF-05750FDF91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47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ed.ted.com</a:t>
            </a:r>
            <a:r>
              <a:rPr lang="en-US" dirty="0" smtClean="0"/>
              <a:t>/lessons/what-s-the-value-of-vitamins-</a:t>
            </a:r>
            <a:r>
              <a:rPr lang="en-US" dirty="0" err="1" smtClean="0"/>
              <a:t>ginnie</a:t>
            </a:r>
            <a:r>
              <a:rPr lang="en-US" dirty="0" smtClean="0"/>
              <a:t>-</a:t>
            </a:r>
            <a:r>
              <a:rPr lang="en-US" dirty="0" err="1" smtClean="0"/>
              <a:t>trinh-nguyen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=XEZCsLw7EZ0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FC09-BCDF-C146-A3FF-05750FDF91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34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ed.ted.com</a:t>
            </a:r>
            <a:r>
              <a:rPr lang="en-US" dirty="0" smtClean="0"/>
              <a:t>/lessons/the-surprising-cause-of-stomach-ulcers-</a:t>
            </a:r>
            <a:r>
              <a:rPr lang="en-US" dirty="0" err="1" smtClean="0"/>
              <a:t>rusha</a:t>
            </a:r>
            <a:r>
              <a:rPr lang="en-US" dirty="0" smtClean="0"/>
              <a:t>-</a:t>
            </a:r>
            <a:r>
              <a:rPr lang="en-US" dirty="0" err="1" smtClean="0"/>
              <a:t>modi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FC09-BCDF-C146-A3FF-05750FDF91F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91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ed.ted.com</a:t>
            </a:r>
            <a:r>
              <a:rPr lang="en-US" dirty="0" smtClean="0"/>
              <a:t>/lessons/what-did-dogs-teach-humans-about-diabetes-duncan-c-ferguson#watch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FC09-BCDF-C146-A3FF-05750FDF91F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974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bcs.whfreeman.com</a:t>
            </a:r>
            <a:r>
              <a:rPr lang="en-US" dirty="0" smtClean="0"/>
              <a:t>/</a:t>
            </a:r>
            <a:r>
              <a:rPr lang="en-US" dirty="0" err="1" smtClean="0"/>
              <a:t>webpub</a:t>
            </a:r>
            <a:r>
              <a:rPr lang="en-US" dirty="0" smtClean="0"/>
              <a:t>/</a:t>
            </a:r>
            <a:r>
              <a:rPr lang="en-US" dirty="0" err="1" smtClean="0"/>
              <a:t>Ektron</a:t>
            </a:r>
            <a:r>
              <a:rPr lang="en-US" dirty="0" smtClean="0"/>
              <a:t>/pol1e/Animated%20Tutorials/at3901/at_3901_digest_absorp_fat.html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FC09-BCDF-C146-A3FF-05750FDF91F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87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www.nobelprize.org</a:t>
            </a:r>
            <a:r>
              <a:rPr lang="en-US" dirty="0" smtClean="0"/>
              <a:t>/educational/medicine/</a:t>
            </a:r>
            <a:r>
              <a:rPr lang="en-US" dirty="0" err="1" smtClean="0"/>
              <a:t>pavlov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FC09-BCDF-C146-A3FF-05750FDF91F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59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FC09-BCDF-C146-A3FF-05750FDF91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05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ed.ted.com</a:t>
            </a:r>
            <a:r>
              <a:rPr lang="en-US" dirty="0" smtClean="0"/>
              <a:t>/lessons/how-did-teeth-evolve-peter-s-</a:t>
            </a:r>
            <a:r>
              <a:rPr lang="en-US" dirty="0" err="1" smtClean="0"/>
              <a:t>ungar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FC09-BCDF-C146-A3FF-05750FDF91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95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FC09-BCDF-C146-A3FF-05750FDF91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9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ed.ted.com</a:t>
            </a:r>
            <a:r>
              <a:rPr lang="en-US" dirty="0" smtClean="0"/>
              <a:t>/lessons/what-does-the-liver-do-</a:t>
            </a:r>
            <a:r>
              <a:rPr lang="en-US" dirty="0" err="1" smtClean="0"/>
              <a:t>emma</a:t>
            </a:r>
            <a:r>
              <a:rPr lang="en-US" dirty="0" smtClean="0"/>
              <a:t>-</a:t>
            </a:r>
            <a:r>
              <a:rPr lang="en-US" dirty="0" err="1" smtClean="0"/>
              <a:t>bryce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FC09-BCDF-C146-A3FF-05750FDF91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3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ed.ted.com</a:t>
            </a:r>
            <a:r>
              <a:rPr lang="en-US" dirty="0" smtClean="0"/>
              <a:t>/lessons/what-does-the-pancreas-do-</a:t>
            </a:r>
            <a:r>
              <a:rPr lang="en-US" dirty="0" err="1" smtClean="0"/>
              <a:t>emma</a:t>
            </a:r>
            <a:r>
              <a:rPr lang="en-US" dirty="0" smtClean="0"/>
              <a:t>-</a:t>
            </a:r>
            <a:r>
              <a:rPr lang="en-US" dirty="0" err="1" smtClean="0"/>
              <a:t>bryce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FC09-BCDF-C146-A3FF-05750FDF91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26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ed.ted.com</a:t>
            </a:r>
            <a:r>
              <a:rPr lang="en-US" dirty="0" smtClean="0"/>
              <a:t>/lessons/who-s-at-risk-for-colon-cancer-</a:t>
            </a:r>
            <a:r>
              <a:rPr lang="en-US" dirty="0" err="1" smtClean="0"/>
              <a:t>amit</a:t>
            </a:r>
            <a:r>
              <a:rPr lang="en-US" dirty="0" smtClean="0"/>
              <a:t>-h-</a:t>
            </a:r>
            <a:r>
              <a:rPr lang="en-US" dirty="0" err="1" smtClean="0"/>
              <a:t>sachdev</a:t>
            </a:r>
            <a:r>
              <a:rPr lang="en-US" dirty="0" smtClean="0"/>
              <a:t>-and-frank-g-</a:t>
            </a:r>
            <a:r>
              <a:rPr lang="en-US" dirty="0" err="1" smtClean="0"/>
              <a:t>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FC09-BCDF-C146-A3FF-05750FDF91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78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ed.ted.com</a:t>
            </a:r>
            <a:r>
              <a:rPr lang="en-US" dirty="0" smtClean="0"/>
              <a:t>/lessons/you-are-your-microbes-</a:t>
            </a:r>
            <a:r>
              <a:rPr lang="en-US" dirty="0" err="1" smtClean="0"/>
              <a:t>jessica</a:t>
            </a:r>
            <a:r>
              <a:rPr lang="en-US" dirty="0" smtClean="0"/>
              <a:t>-green-and-</a:t>
            </a:r>
            <a:r>
              <a:rPr lang="en-US" dirty="0" err="1" smtClean="0"/>
              <a:t>karen</a:t>
            </a:r>
            <a:r>
              <a:rPr lang="en-US" dirty="0" smtClean="0"/>
              <a:t>-</a:t>
            </a:r>
            <a:r>
              <a:rPr lang="en-US" dirty="0" err="1" smtClean="0"/>
              <a:t>guillemin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FC09-BCDF-C146-A3FF-05750FDF91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ed.ted.com</a:t>
            </a:r>
            <a:r>
              <a:rPr lang="en-US" dirty="0" smtClean="0"/>
              <a:t>/lessons/why-do-we-pass-gas-</a:t>
            </a:r>
            <a:r>
              <a:rPr lang="en-US" dirty="0" err="1" smtClean="0"/>
              <a:t>purna</a:t>
            </a:r>
            <a:r>
              <a:rPr lang="en-US" dirty="0" smtClean="0"/>
              <a:t>-</a:t>
            </a:r>
            <a:r>
              <a:rPr lang="en-US" dirty="0" err="1" smtClean="0"/>
              <a:t>kashyap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9FC09-BCDF-C146-A3FF-05750FDF91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6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6803-2D33-4542-9589-BB9A4391AFCD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9CA6803-2D33-4542-9589-BB9A4391AFCD}" type="datetimeFigureOut">
              <a:rPr lang="en-US" smtClean="0"/>
              <a:t>2019-02-07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580BD28-69A9-2B4E-A31C-2EC38066F9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QYwscALNng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what-does-the-liver-do-emma-bryce" TargetMode="External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what-does-the-pancreas-do-emma-bryce" TargetMode="External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lessons/who-s-at-risk-for-colon-cancer-amit-h-sachdev-and-frank-g-gress" TargetMode="External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ed.ted.com/lessons/you-are-your-microbes-jessica-green-and-karen-guillemi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why-do-we-pass-gas-purna-kashyap" TargetMode="External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lessons/how-the-food-you-eat-affects-your-gut-shilpa-ravella" TargetMode="External"/><Relationship Id="rId4" Type="http://schemas.openxmlformats.org/officeDocument/2006/relationships/image" Target="../media/image25.gif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gcsebitesize/science/add_aqa_pre_2011/enzymes/digestionact.shtml" TargetMode="External"/><Relationship Id="rId4" Type="http://schemas.openxmlformats.org/officeDocument/2006/relationships/hyperlink" Target="https://ed.ted.com/lessons/how-your-digestive-system-works-emma-bryce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kitses.com/animation/swfs/digestion.swf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GA-qkQsASY" TargetMode="External"/><Relationship Id="rId4" Type="http://schemas.openxmlformats.org/officeDocument/2006/relationships/hyperlink" Target="https://www.youtube.com/watch?v=3FngAWlM4y8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lessons/what-s-the-value-of-vitamins-ginnie-trinh-nguyen" TargetMode="External"/><Relationship Id="rId4" Type="http://schemas.openxmlformats.org/officeDocument/2006/relationships/hyperlink" Target="http://www.youtube.com/watch?v=XEZCsLw7EZ0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lessons/the-surprising-cause-of-stomach-ulcers-rusha-modi" TargetMode="External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ed.ted.com/lessons/what-did-dogs-teach-humans-about-diabetes-duncan-c-ferguson%23watch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bcs.whfreeman.com/webpub/Ektron/pol1e/Animated%20Tutorials/at3901/at_3901_digest_absorp_fat.html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nobelprize.org/educational/medicine/pavlov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d.ted.com/lessons/how-did-teeth-evolve-peter-s-ungar" TargetMode="External"/><Relationship Id="rId4" Type="http://schemas.openxmlformats.org/officeDocument/2006/relationships/image" Target="../media/image4.jpeg"/><Relationship Id="rId5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digestive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Inside the living body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74158" y="594507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3" descr="guts1.jpg"/>
          <p:cNvPicPr>
            <a:picLocks noChangeAspect="1"/>
          </p:cNvPicPr>
          <p:nvPr/>
        </p:nvPicPr>
        <p:blipFill>
          <a:blip r:embed="rId4"/>
          <a:srcRect t="16849" b="16849"/>
          <a:stretch>
            <a:fillRect/>
          </a:stretch>
        </p:blipFill>
        <p:spPr>
          <a:xfrm>
            <a:off x="3804273" y="3528088"/>
            <a:ext cx="4746002" cy="305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42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Pharynx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Area between the </a:t>
            </a:r>
            <a:r>
              <a:rPr lang="en-US" b="1" u="sng" dirty="0" smtClean="0"/>
              <a:t>mouth</a:t>
            </a:r>
            <a:r>
              <a:rPr lang="en-US" dirty="0" smtClean="0"/>
              <a:t> and the </a:t>
            </a:r>
            <a:r>
              <a:rPr lang="en-US" b="1" u="sng" dirty="0" smtClean="0"/>
              <a:t>esophagus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Pharynx is a </a:t>
            </a:r>
            <a:r>
              <a:rPr lang="en-US" b="1" u="sng" dirty="0" smtClean="0"/>
              <a:t>tube</a:t>
            </a:r>
            <a:r>
              <a:rPr lang="en-US" dirty="0" smtClean="0"/>
              <a:t> used for breathing and eating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Epiglottis</a:t>
            </a:r>
            <a:r>
              <a:rPr lang="en-US" dirty="0" smtClean="0"/>
              <a:t> closes off the opening to the glottis (larynx) when food is swallowed to prevent </a:t>
            </a:r>
            <a:r>
              <a:rPr lang="en-US" b="1" u="sng" dirty="0" smtClean="0"/>
              <a:t>choking </a:t>
            </a:r>
            <a:endParaRPr lang="en-US" b="1" u="sng" dirty="0"/>
          </a:p>
        </p:txBody>
      </p:sp>
      <p:pic>
        <p:nvPicPr>
          <p:cNvPr id="4" name="Picture 3" descr="slide_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26316"/>
          <a:stretch/>
        </p:blipFill>
        <p:spPr>
          <a:xfrm>
            <a:off x="1142999" y="3483429"/>
            <a:ext cx="6276175" cy="299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3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F. Esophagus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Muscular tube that pushes the food into the </a:t>
            </a:r>
            <a:r>
              <a:rPr lang="en-US" b="1" u="sng" dirty="0" smtClean="0"/>
              <a:t>stomach</a:t>
            </a:r>
            <a:r>
              <a:rPr lang="en-US" dirty="0" smtClean="0"/>
              <a:t> by </a:t>
            </a:r>
            <a:r>
              <a:rPr lang="en-US" b="1" u="sng" dirty="0" smtClean="0"/>
              <a:t>peristalsis</a:t>
            </a:r>
            <a:endParaRPr lang="en-US" b="1" u="sng" dirty="0"/>
          </a:p>
        </p:txBody>
      </p:sp>
      <p:pic>
        <p:nvPicPr>
          <p:cNvPr id="4" name="Picture 3" descr="esophagu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0192" y="2533317"/>
            <a:ext cx="5546951" cy="426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123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b="1" u="sng" dirty="0" smtClean="0"/>
              <a:t>Five</a:t>
            </a:r>
            <a:r>
              <a:rPr lang="en-US" dirty="0" smtClean="0"/>
              <a:t> layers of tissue (seen along whole digestive tract)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Mucosa</a:t>
            </a:r>
            <a:r>
              <a:rPr lang="en-US" dirty="0" smtClean="0"/>
              <a:t> is the epithelial lining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err="1" smtClean="0"/>
              <a:t>Submucosa</a:t>
            </a:r>
            <a:r>
              <a:rPr lang="en-US" dirty="0" smtClean="0"/>
              <a:t> is the connective tissue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err="1" smtClean="0"/>
              <a:t>Muscularis</a:t>
            </a:r>
            <a:r>
              <a:rPr lang="en-US" dirty="0" smtClean="0"/>
              <a:t> are the 2 layers of muscles</a:t>
            </a:r>
          </a:p>
          <a:p>
            <a:pPr marL="1005840" lvl="2" indent="-457200">
              <a:buFont typeface="+mj-lt"/>
              <a:buAutoNum type="romanLcPeriod"/>
            </a:pPr>
            <a:r>
              <a:rPr lang="en-US" b="1" u="sng" dirty="0" smtClean="0"/>
              <a:t>Circular</a:t>
            </a:r>
          </a:p>
          <a:p>
            <a:pPr marL="1005840" lvl="2" indent="-457200">
              <a:buFont typeface="+mj-lt"/>
              <a:buAutoNum type="romanLcPeriod"/>
            </a:pPr>
            <a:r>
              <a:rPr lang="en-US" b="1" u="sng" dirty="0" smtClean="0"/>
              <a:t>Longitudinal </a:t>
            </a:r>
            <a:endParaRPr lang="en-US" b="1" u="sng" dirty="0"/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Serosa</a:t>
            </a:r>
            <a:r>
              <a:rPr lang="en-US" dirty="0" smtClean="0"/>
              <a:t> outer epithelial layer; secretes a </a:t>
            </a:r>
            <a:r>
              <a:rPr lang="en-US" b="1" u="sng" dirty="0" smtClean="0"/>
              <a:t>fluid</a:t>
            </a:r>
            <a:r>
              <a:rPr lang="en-US" dirty="0" smtClean="0"/>
              <a:t> to keep outer surface of tract moist so the organs </a:t>
            </a:r>
            <a:r>
              <a:rPr lang="en-US" b="1" u="sng" dirty="0" smtClean="0"/>
              <a:t>slide</a:t>
            </a:r>
            <a:r>
              <a:rPr lang="en-US" dirty="0" smtClean="0"/>
              <a:t> when they contact each other</a:t>
            </a:r>
          </a:p>
        </p:txBody>
      </p:sp>
    </p:spTree>
    <p:extLst>
      <p:ext uri="{BB962C8B-B14F-4D97-AF65-F5344CB8AC3E}">
        <p14:creationId xmlns:p14="http://schemas.microsoft.com/office/powerpoint/2010/main" val="758409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 Cardiac Sphincter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Muscle</a:t>
            </a:r>
            <a:r>
              <a:rPr lang="en-US" dirty="0" smtClean="0"/>
              <a:t> that surrounds the </a:t>
            </a:r>
            <a:r>
              <a:rPr lang="en-US" b="1" u="sng" dirty="0" smtClean="0"/>
              <a:t>esophagus</a:t>
            </a:r>
            <a:r>
              <a:rPr lang="en-US" dirty="0" smtClean="0"/>
              <a:t> at its junction with the </a:t>
            </a:r>
            <a:r>
              <a:rPr lang="en-US" b="1" u="sng" dirty="0" smtClean="0"/>
              <a:t>stomach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Opens</a:t>
            </a:r>
            <a:r>
              <a:rPr lang="en-US" dirty="0" smtClean="0"/>
              <a:t> to admit food into the </a:t>
            </a:r>
            <a:r>
              <a:rPr lang="en-US" b="1" u="sng" dirty="0" smtClean="0"/>
              <a:t>stomach </a:t>
            </a:r>
            <a:endParaRPr lang="en-US" b="1" u="sng" dirty="0"/>
          </a:p>
        </p:txBody>
      </p:sp>
      <p:pic>
        <p:nvPicPr>
          <p:cNvPr id="4" name="Picture 3" descr="stomac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035" y="2903537"/>
            <a:ext cx="4340679" cy="383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881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H. Stomach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J-shaped </a:t>
            </a:r>
            <a:r>
              <a:rPr lang="en-US" dirty="0" smtClean="0"/>
              <a:t>pouch or enlargement of the </a:t>
            </a:r>
            <a:r>
              <a:rPr lang="en-US" b="1" u="sng" dirty="0" smtClean="0"/>
              <a:t>gastrointestinal</a:t>
            </a:r>
            <a:r>
              <a:rPr lang="en-US" dirty="0" smtClean="0"/>
              <a:t> tract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Located slightly </a:t>
            </a:r>
            <a:r>
              <a:rPr lang="en-US" b="1" u="sng" dirty="0" smtClean="0"/>
              <a:t>left</a:t>
            </a:r>
            <a:r>
              <a:rPr lang="en-US" dirty="0" smtClean="0"/>
              <a:t> of center in the body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Capacity: about </a:t>
            </a:r>
            <a:r>
              <a:rPr lang="en-US" b="1" u="sng" dirty="0" smtClean="0"/>
              <a:t>1 </a:t>
            </a:r>
            <a:r>
              <a:rPr lang="en-US" b="1" u="sng" dirty="0" err="1" smtClean="0"/>
              <a:t>litre</a:t>
            </a:r>
            <a:endParaRPr lang="en-US" b="1" u="sng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21" y="3627663"/>
            <a:ext cx="4141108" cy="27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72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Inner </a:t>
            </a:r>
            <a:r>
              <a:rPr lang="en-US" b="1" u="sng" dirty="0" smtClean="0"/>
              <a:t>epithelial</a:t>
            </a:r>
            <a:r>
              <a:rPr lang="en-US" dirty="0" smtClean="0"/>
              <a:t> lining contains </a:t>
            </a:r>
            <a:r>
              <a:rPr lang="en-US" b="1" u="sng" dirty="0" smtClean="0"/>
              <a:t>gastric</a:t>
            </a:r>
            <a:r>
              <a:rPr lang="en-US" dirty="0" smtClean="0"/>
              <a:t> glands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Parietal</a:t>
            </a:r>
            <a:r>
              <a:rPr lang="en-US" dirty="0" smtClean="0"/>
              <a:t> cells to produce </a:t>
            </a:r>
            <a:r>
              <a:rPr lang="en-US" b="1" u="sng" dirty="0" err="1" smtClean="0"/>
              <a:t>HCl</a:t>
            </a:r>
            <a:endParaRPr lang="en-US" b="1" u="sng" dirty="0" smtClean="0"/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Chief</a:t>
            </a:r>
            <a:r>
              <a:rPr lang="en-US" dirty="0" smtClean="0"/>
              <a:t> cells produce </a:t>
            </a:r>
            <a:r>
              <a:rPr lang="en-US" b="1" u="sng" dirty="0" smtClean="0"/>
              <a:t>pepsinogen</a:t>
            </a:r>
            <a:r>
              <a:rPr lang="en-US" dirty="0" smtClean="0"/>
              <a:t>, which is activated by </a:t>
            </a:r>
            <a:r>
              <a:rPr lang="en-US" b="1" u="sng" dirty="0" err="1" smtClean="0"/>
              <a:t>HCl</a:t>
            </a:r>
            <a:r>
              <a:rPr lang="en-US" dirty="0" smtClean="0"/>
              <a:t> into enzyme </a:t>
            </a:r>
            <a:r>
              <a:rPr lang="en-US" b="1" u="sng" dirty="0" smtClean="0"/>
              <a:t>pepsin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Epithelial</a:t>
            </a:r>
            <a:r>
              <a:rPr lang="en-US" dirty="0" smtClean="0"/>
              <a:t> cells produce mucus to </a:t>
            </a:r>
            <a:r>
              <a:rPr lang="en-US" b="1" u="sng" dirty="0" smtClean="0"/>
              <a:t>protect</a:t>
            </a:r>
            <a:r>
              <a:rPr lang="en-US" dirty="0" smtClean="0"/>
              <a:t> the stomach lining</a:t>
            </a:r>
            <a:endParaRPr lang="en-US" dirty="0"/>
          </a:p>
        </p:txBody>
      </p:sp>
      <p:pic>
        <p:nvPicPr>
          <p:cNvPr id="4" name="Picture 3" descr="2415_Histology_of_Stomach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570" y="3512351"/>
            <a:ext cx="7128401" cy="33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37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Function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Storage area </a:t>
            </a:r>
            <a:r>
              <a:rPr lang="en-US" dirty="0" smtClean="0"/>
              <a:t>for ingested food (empties in</a:t>
            </a:r>
            <a:r>
              <a:rPr lang="en-US" b="1" u="sng" dirty="0" smtClean="0"/>
              <a:t> 2-6 </a:t>
            </a:r>
            <a:r>
              <a:rPr lang="en-US" dirty="0" err="1" smtClean="0"/>
              <a:t>hrs</a:t>
            </a:r>
            <a:r>
              <a:rPr lang="en-US" dirty="0" smtClean="0"/>
              <a:t>)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Place for </a:t>
            </a:r>
            <a:r>
              <a:rPr lang="en-US" b="1" u="sng" dirty="0" smtClean="0"/>
              <a:t>digestive enzymes </a:t>
            </a:r>
            <a:r>
              <a:rPr lang="en-US" dirty="0" smtClean="0"/>
              <a:t>(pepsin and salivary amylase) to work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Absorption</a:t>
            </a:r>
            <a:r>
              <a:rPr lang="en-US" dirty="0" smtClean="0"/>
              <a:t> of small molecules (ex. </a:t>
            </a:r>
            <a:r>
              <a:rPr lang="en-US" b="1" u="sng" dirty="0" smtClean="0"/>
              <a:t>H</a:t>
            </a:r>
            <a:r>
              <a:rPr lang="en-US" b="1" u="sng" baseline="-25000" dirty="0" smtClean="0"/>
              <a:t>2</a:t>
            </a:r>
            <a:r>
              <a:rPr lang="en-US" b="1" u="sng" dirty="0" smtClean="0"/>
              <a:t>O, ethanol</a:t>
            </a:r>
            <a:r>
              <a:rPr lang="en-US" dirty="0" smtClean="0"/>
              <a:t>)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Regulates</a:t>
            </a:r>
            <a:r>
              <a:rPr lang="en-US" dirty="0" smtClean="0"/>
              <a:t> amount of </a:t>
            </a:r>
            <a:r>
              <a:rPr lang="en-US" b="1" u="sng" dirty="0" smtClean="0"/>
              <a:t>pepsin</a:t>
            </a:r>
            <a:r>
              <a:rPr lang="en-US" dirty="0" smtClean="0"/>
              <a:t> produced:</a:t>
            </a:r>
          </a:p>
          <a:p>
            <a:pPr marL="1005840" lvl="2" indent="-457200">
              <a:buFont typeface="+mj-lt"/>
              <a:buAutoNum type="romanLcPeriod"/>
            </a:pPr>
            <a:r>
              <a:rPr lang="en-US" dirty="0" smtClean="0"/>
              <a:t>Extra protein will stimulate lower stomach to secrete hormone called </a:t>
            </a:r>
            <a:r>
              <a:rPr lang="en-US" b="1" u="sng" dirty="0" smtClean="0"/>
              <a:t>gastrin</a:t>
            </a:r>
            <a:r>
              <a:rPr lang="en-US" dirty="0" smtClean="0"/>
              <a:t> which will stimulate the </a:t>
            </a:r>
            <a:r>
              <a:rPr lang="en-US" b="1" u="sng" dirty="0" smtClean="0"/>
              <a:t>upper stomach</a:t>
            </a:r>
            <a:r>
              <a:rPr lang="en-US" dirty="0" smtClean="0"/>
              <a:t> cells to produce </a:t>
            </a:r>
            <a:r>
              <a:rPr lang="en-US" b="1" u="sng" dirty="0" smtClean="0"/>
              <a:t>more pepsinogen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987740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Pyloric sphincter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Muscle</a:t>
            </a:r>
            <a:r>
              <a:rPr lang="en-US" dirty="0" smtClean="0"/>
              <a:t> that surrounds the </a:t>
            </a:r>
            <a:r>
              <a:rPr lang="en-US" b="1" u="sng" dirty="0" smtClean="0"/>
              <a:t>stomach</a:t>
            </a:r>
            <a:r>
              <a:rPr lang="en-US" dirty="0" smtClean="0"/>
              <a:t> at its junction with the </a:t>
            </a:r>
            <a:r>
              <a:rPr lang="en-US" b="1" u="sng" dirty="0" smtClean="0"/>
              <a:t>small intestine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Opens to admit </a:t>
            </a:r>
            <a:r>
              <a:rPr lang="en-US" b="1" u="sng" dirty="0" err="1" smtClean="0"/>
              <a:t>chyme</a:t>
            </a:r>
            <a:r>
              <a:rPr lang="en-US" dirty="0" smtClean="0"/>
              <a:t> into the </a:t>
            </a:r>
            <a:r>
              <a:rPr lang="en-US" b="1" u="sng" dirty="0" smtClean="0"/>
              <a:t>small intestine </a:t>
            </a:r>
            <a:endParaRPr lang="en-US" b="1" u="sng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8"/>
          <a:stretch/>
        </p:blipFill>
        <p:spPr>
          <a:xfrm>
            <a:off x="1258207" y="3120570"/>
            <a:ext cx="5545364" cy="323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7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J. Small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3</a:t>
            </a:r>
            <a:r>
              <a:rPr lang="en-US" dirty="0" smtClean="0"/>
              <a:t> meters or ~ 10 feet in length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Walls highly convoluted to </a:t>
            </a:r>
            <a:r>
              <a:rPr lang="en-US" b="1" u="sng" dirty="0" smtClean="0"/>
              <a:t>increase S.A.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Interior folds covered with </a:t>
            </a:r>
            <a:r>
              <a:rPr lang="en-US" b="1" u="sng" dirty="0" smtClean="0">
                <a:latin typeface="Arial"/>
                <a:cs typeface="Arial"/>
              </a:rPr>
              <a:t>villi</a:t>
            </a:r>
            <a:r>
              <a:rPr lang="en-US" dirty="0" smtClean="0">
                <a:latin typeface="Arial"/>
                <a:cs typeface="Arial"/>
              </a:rPr>
              <a:t>: tiny fingerlike projections that further </a:t>
            </a:r>
            <a:r>
              <a:rPr lang="en-US" b="1" u="sng" dirty="0" smtClean="0">
                <a:latin typeface="Arial"/>
                <a:cs typeface="Arial"/>
              </a:rPr>
              <a:t>increase S.A.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/>
                <a:cs typeface="Arial"/>
              </a:rPr>
              <a:t>Divided into 3 parts: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>
                <a:latin typeface="Arial"/>
                <a:cs typeface="Arial"/>
              </a:rPr>
              <a:t>Duodenum</a:t>
            </a:r>
            <a:r>
              <a:rPr lang="en-US" dirty="0" smtClean="0">
                <a:latin typeface="Arial"/>
                <a:cs typeface="Arial"/>
              </a:rPr>
              <a:t> (first 25 cm)</a:t>
            </a:r>
          </a:p>
          <a:p>
            <a:pPr marL="1005840" lvl="2" indent="-457200">
              <a:buFont typeface="+mj-lt"/>
              <a:buAutoNum type="romanLcPeriod"/>
            </a:pPr>
            <a:r>
              <a:rPr lang="en-US" dirty="0" smtClean="0">
                <a:latin typeface="Arial"/>
                <a:cs typeface="Arial"/>
              </a:rPr>
              <a:t>Produces digestive enzymes: </a:t>
            </a:r>
            <a:r>
              <a:rPr lang="en-US" b="1" u="sng" dirty="0" smtClean="0">
                <a:latin typeface="Arial"/>
                <a:cs typeface="Arial"/>
              </a:rPr>
              <a:t>lactase, peptidase, maltase, nuclease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>
                <a:latin typeface="Arial"/>
                <a:cs typeface="Arial"/>
              </a:rPr>
              <a:t>Jejunum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>
                <a:latin typeface="Arial"/>
                <a:cs typeface="Arial"/>
              </a:rPr>
              <a:t>Ileum</a:t>
            </a:r>
            <a:endParaRPr lang="en-US" b="1" u="sng" dirty="0">
              <a:latin typeface="Arial"/>
              <a:cs typeface="Arial"/>
            </a:endParaRP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3" r="22973" b="7836"/>
          <a:stretch/>
        </p:blipFill>
        <p:spPr>
          <a:xfrm>
            <a:off x="6972299" y="0"/>
            <a:ext cx="2171701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30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Functions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Completes </a:t>
            </a:r>
            <a:r>
              <a:rPr lang="en-US" b="1" u="sng" dirty="0" smtClean="0"/>
              <a:t>digestion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Absorption</a:t>
            </a:r>
            <a:r>
              <a:rPr lang="en-US" dirty="0" smtClean="0"/>
              <a:t> of nutrients</a:t>
            </a:r>
          </a:p>
          <a:p>
            <a:pPr marL="1005840" lvl="2" indent="-457200">
              <a:buFont typeface="+mj-lt"/>
              <a:buAutoNum type="romanLcPeriod"/>
            </a:pPr>
            <a:r>
              <a:rPr lang="en-US" b="1" u="sng" dirty="0" err="1" smtClean="0"/>
              <a:t>Monosaccharides</a:t>
            </a:r>
            <a:r>
              <a:rPr lang="en-US" b="1" u="sng" dirty="0" smtClean="0"/>
              <a:t>, amino acids, short peptides, fatty acids </a:t>
            </a:r>
            <a:r>
              <a:rPr lang="en-US" dirty="0" smtClean="0"/>
              <a:t>are transported into </a:t>
            </a:r>
            <a:r>
              <a:rPr lang="en-US" b="1" u="sng" dirty="0" smtClean="0"/>
              <a:t>intestinal cells</a:t>
            </a:r>
            <a:r>
              <a:rPr lang="en-US" dirty="0" smtClean="0"/>
              <a:t>, and diffuse into </a:t>
            </a:r>
            <a:r>
              <a:rPr lang="en-US" b="1" u="sng" dirty="0" smtClean="0"/>
              <a:t>bloodstream</a:t>
            </a:r>
          </a:p>
          <a:p>
            <a:pPr marL="1005840" lvl="2" indent="-457200">
              <a:buFont typeface="+mj-lt"/>
              <a:buAutoNum type="romanLcPeriod"/>
            </a:pPr>
            <a:r>
              <a:rPr lang="en-US" b="1" u="sng" dirty="0" smtClean="0"/>
              <a:t>Fats</a:t>
            </a:r>
            <a:r>
              <a:rPr lang="en-US" dirty="0" smtClean="0"/>
              <a:t> diffuse into intestinal cells are deposited in the </a:t>
            </a:r>
            <a:r>
              <a:rPr lang="en-US" b="1" u="sng" dirty="0" smtClean="0"/>
              <a:t>lacteal</a:t>
            </a:r>
            <a:r>
              <a:rPr lang="en-US" dirty="0" smtClean="0"/>
              <a:t> (lymph vessel in the villus)</a:t>
            </a:r>
            <a:endParaRPr lang="en-US" dirty="0"/>
          </a:p>
        </p:txBody>
      </p:sp>
      <p:pic>
        <p:nvPicPr>
          <p:cNvPr id="5" name="Picture 4" descr="38MFtKT4QfGCN51ocpq4_image01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35"/>
          <a:stretch/>
        </p:blipFill>
        <p:spPr>
          <a:xfrm>
            <a:off x="3468692" y="3918857"/>
            <a:ext cx="5675308" cy="293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90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Introduction/Overview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1" u="sng" dirty="0" smtClean="0"/>
              <a:t>Digestion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Breaks down of </a:t>
            </a:r>
            <a:r>
              <a:rPr lang="en-US" b="1" u="sng" dirty="0" smtClean="0"/>
              <a:t>food</a:t>
            </a:r>
            <a:r>
              <a:rPr lang="en-US" dirty="0" smtClean="0"/>
              <a:t> into small soluble </a:t>
            </a:r>
            <a:r>
              <a:rPr lang="en-US" b="1" u="sng" dirty="0" smtClean="0"/>
              <a:t>molecules</a:t>
            </a: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Occurs </a:t>
            </a:r>
            <a:r>
              <a:rPr lang="en-US" b="1" u="sng" dirty="0" smtClean="0"/>
              <a:t>physically</a:t>
            </a:r>
            <a:r>
              <a:rPr lang="en-US" dirty="0" smtClean="0"/>
              <a:t> and </a:t>
            </a:r>
            <a:r>
              <a:rPr lang="en-US" b="1" u="sng" dirty="0" smtClean="0"/>
              <a:t>chemically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b="1" u="sng" dirty="0" smtClean="0"/>
              <a:t>Absorption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Taking </a:t>
            </a:r>
            <a:r>
              <a:rPr lang="en-US" b="1" u="sng" dirty="0" smtClean="0"/>
              <a:t>into</a:t>
            </a:r>
            <a:r>
              <a:rPr lang="en-US" dirty="0" smtClean="0"/>
              <a:t> the body of the specific compounds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u="sng" dirty="0" smtClean="0"/>
              <a:t>Elimination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u="sng" dirty="0" smtClean="0"/>
              <a:t>Expulsion </a:t>
            </a:r>
            <a:r>
              <a:rPr lang="en-US" dirty="0" smtClean="0"/>
              <a:t>of materials not absorbed (taken into) the body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u="sng" dirty="0" smtClean="0"/>
              <a:t>Excretion </a:t>
            </a:r>
            <a:endParaRPr lang="en-US" b="1" u="sng" dirty="0"/>
          </a:p>
        </p:txBody>
      </p:sp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34" y="4509452"/>
            <a:ext cx="3075495" cy="230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129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K. 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Largest</a:t>
            </a:r>
            <a:r>
              <a:rPr lang="en-US" dirty="0" smtClean="0"/>
              <a:t> organ in the body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Constant monitoring of the </a:t>
            </a:r>
            <a:r>
              <a:rPr lang="en-US" b="1" u="sng" dirty="0" smtClean="0"/>
              <a:t>blood</a:t>
            </a:r>
            <a:r>
              <a:rPr lang="en-US" dirty="0" smtClean="0"/>
              <a:t> contents as the blood comes from the small intestine via the </a:t>
            </a:r>
            <a:r>
              <a:rPr lang="en-US" b="1" u="sng" dirty="0" smtClean="0"/>
              <a:t>hepatic portal vein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Many functions … stay tuned!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Ted Ed Liver</a:t>
            </a:r>
            <a:endParaRPr lang="en-US" dirty="0"/>
          </a:p>
        </p:txBody>
      </p:sp>
      <p:pic>
        <p:nvPicPr>
          <p:cNvPr id="4" name="Picture 3" descr="liv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3568" y="3106738"/>
            <a:ext cx="3684588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9991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L. Pancreas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Produces </a:t>
            </a:r>
            <a:r>
              <a:rPr lang="en-US" b="1" u="sng" dirty="0" smtClean="0"/>
              <a:t>pancreatic</a:t>
            </a:r>
            <a:r>
              <a:rPr lang="en-US" dirty="0" smtClean="0"/>
              <a:t> juice (</a:t>
            </a:r>
            <a:r>
              <a:rPr lang="en-US" b="1" u="sng" dirty="0" smtClean="0"/>
              <a:t>digestive enzymes </a:t>
            </a:r>
            <a:r>
              <a:rPr lang="en-US" dirty="0" smtClean="0"/>
              <a:t>and </a:t>
            </a:r>
            <a:r>
              <a:rPr lang="en-US" b="1" u="sng" dirty="0" smtClean="0"/>
              <a:t>sodium bicarbonate </a:t>
            </a:r>
            <a:r>
              <a:rPr lang="en-US" dirty="0" smtClean="0"/>
              <a:t>to neutralize acidic </a:t>
            </a:r>
            <a:r>
              <a:rPr lang="en-US" b="1" u="sng" dirty="0" err="1" smtClean="0"/>
              <a:t>chyme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Produces </a:t>
            </a:r>
            <a:r>
              <a:rPr lang="en-US" b="1" u="sng" dirty="0" smtClean="0"/>
              <a:t>insulin</a:t>
            </a:r>
            <a:r>
              <a:rPr lang="en-US" dirty="0" smtClean="0"/>
              <a:t>, a hormone that influences the cells’ </a:t>
            </a:r>
            <a:r>
              <a:rPr lang="en-US" b="1" u="sng" dirty="0" smtClean="0"/>
              <a:t>uptake</a:t>
            </a:r>
            <a:r>
              <a:rPr lang="en-US" dirty="0" smtClean="0"/>
              <a:t> of </a:t>
            </a:r>
            <a:r>
              <a:rPr lang="en-US" b="1" u="sng" dirty="0" smtClean="0"/>
              <a:t>glucose</a:t>
            </a:r>
            <a:r>
              <a:rPr lang="en-US" dirty="0" smtClean="0"/>
              <a:t> from the </a:t>
            </a:r>
            <a:r>
              <a:rPr lang="en-US" b="1" u="sng" dirty="0" smtClean="0"/>
              <a:t>bloodstream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Ted Ed Pancreas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86429" y="70394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pancrea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4325" y="4189413"/>
            <a:ext cx="64023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4958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b="1" u="sng" dirty="0" smtClean="0"/>
              <a:t>Pancreatic</a:t>
            </a:r>
            <a:r>
              <a:rPr lang="en-US" dirty="0" smtClean="0"/>
              <a:t> juice and </a:t>
            </a:r>
            <a:r>
              <a:rPr lang="en-US" b="1" u="sng" dirty="0" smtClean="0"/>
              <a:t>bile</a:t>
            </a:r>
            <a:r>
              <a:rPr lang="en-US" dirty="0" smtClean="0"/>
              <a:t> are produced in response to the </a:t>
            </a:r>
            <a:r>
              <a:rPr lang="en-US" b="1" u="sng" dirty="0" smtClean="0"/>
              <a:t>acidic </a:t>
            </a:r>
            <a:r>
              <a:rPr lang="en-US" b="1" u="sng" dirty="0" err="1" smtClean="0"/>
              <a:t>chyme</a:t>
            </a:r>
            <a:r>
              <a:rPr lang="en-US" b="1" u="sng" dirty="0" smtClean="0"/>
              <a:t> </a:t>
            </a:r>
            <a:r>
              <a:rPr lang="en-US" dirty="0" smtClean="0"/>
              <a:t>from the stomach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err="1" smtClean="0"/>
              <a:t>Chyme</a:t>
            </a:r>
            <a:r>
              <a:rPr lang="en-US" dirty="0" smtClean="0"/>
              <a:t> triggers the release of the hormones </a:t>
            </a:r>
            <a:r>
              <a:rPr lang="en-US" b="1" u="sng" dirty="0" smtClean="0"/>
              <a:t>secretin</a:t>
            </a:r>
            <a:r>
              <a:rPr lang="en-US" dirty="0" smtClean="0"/>
              <a:t> and the </a:t>
            </a:r>
            <a:r>
              <a:rPr lang="en-US" b="1" u="sng" dirty="0" err="1" smtClean="0"/>
              <a:t>cholesystokinin</a:t>
            </a:r>
            <a:r>
              <a:rPr lang="en-US" dirty="0" smtClean="0"/>
              <a:t> (CCK) from the </a:t>
            </a:r>
            <a:r>
              <a:rPr lang="en-US" b="1" u="sng" dirty="0" smtClean="0"/>
              <a:t>duodenum</a:t>
            </a:r>
          </a:p>
          <a:p>
            <a:pPr marL="1005840" lvl="2" indent="-457200">
              <a:buFont typeface="+mj-lt"/>
              <a:buAutoNum type="romanLcPeriod"/>
            </a:pPr>
            <a:r>
              <a:rPr lang="en-US" b="1" u="sng" dirty="0" smtClean="0"/>
              <a:t>Secretin</a:t>
            </a:r>
            <a:r>
              <a:rPr lang="en-US" dirty="0" smtClean="0"/>
              <a:t> triggers release of </a:t>
            </a:r>
            <a:r>
              <a:rPr lang="en-US" b="1" u="sng" dirty="0" smtClean="0"/>
              <a:t>pancreatic juice</a:t>
            </a:r>
          </a:p>
          <a:p>
            <a:pPr marL="1005840" lvl="2" indent="-457200">
              <a:buFont typeface="+mj-lt"/>
              <a:buAutoNum type="romanLcPeriod"/>
            </a:pPr>
            <a:r>
              <a:rPr lang="en-US" b="1" u="sng" dirty="0" smtClean="0"/>
              <a:t>CCK</a:t>
            </a:r>
            <a:r>
              <a:rPr lang="en-US" dirty="0" smtClean="0"/>
              <a:t> triggers release of </a:t>
            </a:r>
            <a:r>
              <a:rPr lang="en-US" b="1" u="sng" dirty="0" smtClean="0"/>
              <a:t>bile</a:t>
            </a:r>
            <a:endParaRPr lang="en-US" b="1" u="sng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36" y="3977821"/>
            <a:ext cx="34671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815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Ileo-caecal</a:t>
            </a:r>
            <a:r>
              <a:rPr lang="en-US" dirty="0" smtClean="0"/>
              <a:t> opening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Where the </a:t>
            </a:r>
            <a:r>
              <a:rPr lang="en-US" b="1" u="sng" dirty="0" smtClean="0"/>
              <a:t>small intestine </a:t>
            </a:r>
            <a:r>
              <a:rPr lang="en-US" dirty="0" smtClean="0"/>
              <a:t>joins with the </a:t>
            </a:r>
            <a:r>
              <a:rPr lang="en-US" b="1" u="sng" dirty="0" smtClean="0"/>
              <a:t>large intestine</a:t>
            </a:r>
            <a:endParaRPr lang="en-US" b="1" u="sng" dirty="0"/>
          </a:p>
        </p:txBody>
      </p:sp>
      <p:pic>
        <p:nvPicPr>
          <p:cNvPr id="4" name="Picture 3" descr="ileocaecu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438" y="2741613"/>
            <a:ext cx="5049837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95751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N. Caecum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Blind</a:t>
            </a:r>
            <a:r>
              <a:rPr lang="en-US" dirty="0" smtClean="0"/>
              <a:t> pouch at the end of the small intestine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No function </a:t>
            </a:r>
            <a:r>
              <a:rPr lang="en-US" dirty="0" smtClean="0"/>
              <a:t>in humans (vestigial)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 herbivores, the </a:t>
            </a:r>
            <a:r>
              <a:rPr lang="en-US" b="1" u="sng" dirty="0" smtClean="0"/>
              <a:t>cellulose</a:t>
            </a:r>
            <a:r>
              <a:rPr lang="en-US" dirty="0" smtClean="0"/>
              <a:t> is broken down here by microbes that live in the animal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Appendix is a </a:t>
            </a:r>
            <a:r>
              <a:rPr lang="en-US" b="1" u="sng" dirty="0" smtClean="0"/>
              <a:t>small finger-like</a:t>
            </a:r>
            <a:r>
              <a:rPr lang="en-US" dirty="0" smtClean="0"/>
              <a:t> growth off the end of the caecu</a:t>
            </a:r>
            <a:r>
              <a:rPr lang="en-US" dirty="0"/>
              <a:t>m</a:t>
            </a:r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49" y="3770086"/>
            <a:ext cx="5017408" cy="294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1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O. Large Intestine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5 parts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Ascending colon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Transverse colon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Descending colon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Rectum – stores feces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Anus</a:t>
            </a:r>
            <a:r>
              <a:rPr lang="en-US" dirty="0" smtClean="0"/>
              <a:t> – muscles close the rectum until release of feces is appropriate</a:t>
            </a:r>
          </a:p>
          <a:p>
            <a:pPr marL="731520" lvl="1" indent="-457200">
              <a:buFont typeface="+mj-lt"/>
              <a:buAutoNum type="alphaLcPeriod"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>
                <a:hlinkClick r:id="rId3"/>
              </a:rPr>
              <a:t>Ted Ed Colon Cancer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65" y="460828"/>
            <a:ext cx="3749221" cy="300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17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Functions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Reabsorption</a:t>
            </a:r>
            <a:r>
              <a:rPr lang="en-US" dirty="0" smtClean="0"/>
              <a:t> of </a:t>
            </a:r>
            <a:r>
              <a:rPr lang="en-US" b="1" u="sng" dirty="0" smtClean="0"/>
              <a:t>water</a:t>
            </a:r>
          </a:p>
          <a:p>
            <a:pPr marL="1005840" lvl="2" indent="-457200">
              <a:buFont typeface="+mj-lt"/>
              <a:buAutoNum type="romanLcPeriod"/>
            </a:pPr>
            <a:r>
              <a:rPr lang="en-US" b="1" u="sng" dirty="0" smtClean="0"/>
              <a:t>95%</a:t>
            </a:r>
            <a:r>
              <a:rPr lang="en-US" dirty="0" smtClean="0"/>
              <a:t> of daily 10 L of water is removed</a:t>
            </a:r>
            <a:endParaRPr lang="en-US" b="1" u="sng" dirty="0" smtClean="0"/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Formation</a:t>
            </a:r>
            <a:r>
              <a:rPr lang="en-US" dirty="0" smtClean="0"/>
              <a:t> of </a:t>
            </a:r>
            <a:r>
              <a:rPr lang="en-US" b="1" u="sng" dirty="0" smtClean="0"/>
              <a:t>feces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Manufacture</a:t>
            </a:r>
            <a:r>
              <a:rPr lang="en-US" dirty="0" smtClean="0"/>
              <a:t> of some amino acids, growth factors, vitamins B’s and K by </a:t>
            </a:r>
            <a:r>
              <a:rPr lang="en-US" dirty="0" err="1" smtClean="0"/>
              <a:t>E.coli</a:t>
            </a:r>
            <a:endParaRPr lang="en-US" dirty="0" smtClean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r>
              <a:rPr lang="en-US" dirty="0" smtClean="0">
                <a:hlinkClick r:id="rId3"/>
              </a:rPr>
              <a:t>Ted Ed Microbes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46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E. coli bacteria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Digest</a:t>
            </a:r>
            <a:r>
              <a:rPr lang="en-US" dirty="0" smtClean="0"/>
              <a:t> some </a:t>
            </a:r>
            <a:r>
              <a:rPr lang="en-US" dirty="0" err="1" smtClean="0"/>
              <a:t>undigestable</a:t>
            </a:r>
            <a:r>
              <a:rPr lang="en-US" dirty="0" smtClean="0"/>
              <a:t> material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Produce </a:t>
            </a:r>
            <a:r>
              <a:rPr lang="en-US" b="1" u="sng" dirty="0" smtClean="0"/>
              <a:t>gas (farts) </a:t>
            </a:r>
            <a:r>
              <a:rPr lang="en-US" dirty="0" smtClean="0"/>
              <a:t>– </a:t>
            </a:r>
            <a:r>
              <a:rPr lang="en-US" dirty="0" smtClean="0">
                <a:hlinkClick r:id="rId3"/>
              </a:rPr>
              <a:t>Ted </a:t>
            </a:r>
            <a:r>
              <a:rPr lang="en-US" dirty="0">
                <a:hlinkClick r:id="rId3"/>
              </a:rPr>
              <a:t>E</a:t>
            </a:r>
            <a:r>
              <a:rPr lang="en-US" dirty="0" smtClean="0">
                <a:hlinkClick r:id="rId3"/>
              </a:rPr>
              <a:t>d Farts</a:t>
            </a:r>
            <a:endParaRPr lang="en-US" dirty="0" smtClean="0"/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Produce </a:t>
            </a:r>
            <a:r>
              <a:rPr lang="en-US" b="1" u="sng" dirty="0" smtClean="0"/>
              <a:t>amino acids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Produce </a:t>
            </a:r>
            <a:r>
              <a:rPr lang="en-US" b="1" u="sng" dirty="0" smtClean="0"/>
              <a:t>vitamins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Produce </a:t>
            </a:r>
            <a:r>
              <a:rPr lang="en-US" b="1" u="sng" dirty="0" smtClean="0"/>
              <a:t>growth</a:t>
            </a:r>
            <a:r>
              <a:rPr lang="en-US" dirty="0" smtClean="0"/>
              <a:t> factors (proteins that stimulate cell growth)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1143" y="6966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3" descr="ecol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8950" y="4057650"/>
            <a:ext cx="6211888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30181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Feces is composed of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Undigested</a:t>
            </a:r>
            <a:r>
              <a:rPr lang="en-US" dirty="0" smtClean="0"/>
              <a:t> food (mainly cellulose)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Dead </a:t>
            </a:r>
            <a:r>
              <a:rPr lang="en-US" b="1" u="sng" dirty="0" smtClean="0"/>
              <a:t>bacteria</a:t>
            </a:r>
            <a:r>
              <a:rPr lang="en-US" dirty="0" smtClean="0"/>
              <a:t> - </a:t>
            </a:r>
            <a:r>
              <a:rPr lang="en-US" dirty="0" smtClean="0">
                <a:hlinkClick r:id="rId3"/>
              </a:rPr>
              <a:t>Ted </a:t>
            </a:r>
            <a:r>
              <a:rPr lang="en-US" dirty="0">
                <a:hlinkClick r:id="rId3"/>
              </a:rPr>
              <a:t>Ed Gut </a:t>
            </a:r>
            <a:r>
              <a:rPr lang="en-US" dirty="0" smtClean="0">
                <a:hlinkClick r:id="rId3"/>
              </a:rPr>
              <a:t>Micro</a:t>
            </a:r>
            <a:endParaRPr lang="en-US" dirty="0" smtClean="0"/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Pigments</a:t>
            </a:r>
          </a:p>
          <a:p>
            <a:pPr marL="731520" lvl="1" indent="-457200">
              <a:buFont typeface="+mj-lt"/>
              <a:buAutoNum type="alphaLcPeriod"/>
            </a:pPr>
            <a:endParaRPr lang="en-US" dirty="0" smtClean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4" descr="poo2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2124" y="3891336"/>
            <a:ext cx="2842305" cy="284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po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7937" y="3404508"/>
            <a:ext cx="3072492" cy="3072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5166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Digestive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Video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Ted 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01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408"/>
            <a:ext cx="8229600" cy="990600"/>
          </a:xfrm>
        </p:spPr>
        <p:txBody>
          <a:bodyPr/>
          <a:lstStyle/>
          <a:p>
            <a:r>
              <a:rPr lang="en-US" dirty="0" smtClean="0"/>
              <a:t>II. Location of Parts and Function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628597"/>
              </p:ext>
            </p:extLst>
          </p:nvPr>
        </p:nvGraphicFramePr>
        <p:xfrm>
          <a:off x="457200" y="1349768"/>
          <a:ext cx="8229600" cy="5394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72850"/>
                <a:gridCol w="2682836"/>
                <a:gridCol w="50739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#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Name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Main</a:t>
                      </a:r>
                      <a:r>
                        <a:rPr lang="en-US" sz="2000" baseline="0" dirty="0" smtClean="0"/>
                        <a:t> Function(s)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Oral Cavity (mouth)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Physical</a:t>
                      </a:r>
                      <a:r>
                        <a:rPr lang="en-US" sz="2000" b="1" u="sng" baseline="0" dirty="0" smtClean="0"/>
                        <a:t> </a:t>
                      </a:r>
                      <a:r>
                        <a:rPr lang="en-US" sz="2000" b="0" u="none" baseline="0" dirty="0" smtClean="0"/>
                        <a:t>digestion</a:t>
                      </a:r>
                      <a:endParaRPr lang="en-US" sz="20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Pharynx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Common passage for </a:t>
                      </a:r>
                      <a:r>
                        <a:rPr lang="en-US" sz="2000" b="1" u="sng" dirty="0" smtClean="0"/>
                        <a:t>digestion</a:t>
                      </a:r>
                      <a:r>
                        <a:rPr lang="en-US" sz="2000" b="0" u="none" baseline="0" dirty="0" smtClean="0"/>
                        <a:t> and </a:t>
                      </a:r>
                      <a:r>
                        <a:rPr lang="en-US" sz="2000" b="1" u="sng" baseline="0" dirty="0" smtClean="0"/>
                        <a:t>respiration</a:t>
                      </a:r>
                      <a:r>
                        <a:rPr lang="en-US" sz="2000" b="0" u="none" baseline="0" dirty="0" smtClean="0"/>
                        <a:t> systems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Tongue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Tasting</a:t>
                      </a:r>
                    </a:p>
                    <a:p>
                      <a:r>
                        <a:rPr lang="en-US" sz="2000" b="0" u="none" dirty="0" smtClean="0"/>
                        <a:t>Positions food for “</a:t>
                      </a:r>
                      <a:r>
                        <a:rPr lang="en-US" sz="2000" b="1" i="0" u="sng" dirty="0" err="1" smtClean="0"/>
                        <a:t>toothwork</a:t>
                      </a:r>
                      <a:r>
                        <a:rPr lang="en-US" sz="2000" b="0" i="0" u="none" dirty="0" smtClean="0"/>
                        <a:t>”</a:t>
                      </a:r>
                      <a:endParaRPr lang="en-US" sz="2000" b="0" u="non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Teeth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Physical </a:t>
                      </a:r>
                      <a:r>
                        <a:rPr lang="en-US" sz="2000" b="0" u="none" dirty="0" smtClean="0"/>
                        <a:t>digestion of</a:t>
                      </a:r>
                      <a:r>
                        <a:rPr lang="en-US" sz="2000" b="0" u="none" baseline="0" dirty="0" smtClean="0"/>
                        <a:t> food</a:t>
                      </a:r>
                      <a:endParaRPr lang="en-US" sz="20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Salivary Glands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Lubricates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="1" u="sng" baseline="0" dirty="0" smtClean="0"/>
                        <a:t>bolus</a:t>
                      </a:r>
                      <a:r>
                        <a:rPr lang="en-US" sz="2000" baseline="0" dirty="0" smtClean="0"/>
                        <a:t>, begin starch chemical digestion (</a:t>
                      </a:r>
                      <a:r>
                        <a:rPr lang="en-US" sz="2000" b="1" u="sng" baseline="0" dirty="0" smtClean="0"/>
                        <a:t>salivary amylase</a:t>
                      </a:r>
                      <a:r>
                        <a:rPr lang="en-US" sz="2000" baseline="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Epiglottis</a:t>
                      </a:r>
                      <a:r>
                        <a:rPr lang="en-US" sz="2000" b="1" u="sng" baseline="0" dirty="0" smtClean="0"/>
                        <a:t> 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Direct food ball into the </a:t>
                      </a:r>
                      <a:r>
                        <a:rPr lang="en-US" sz="2000" b="1" u="sng" dirty="0" smtClean="0"/>
                        <a:t>esophagus</a:t>
                      </a:r>
                      <a:r>
                        <a:rPr lang="en-US" sz="2000" dirty="0" smtClean="0"/>
                        <a:t> and not into</a:t>
                      </a:r>
                      <a:r>
                        <a:rPr lang="en-US" sz="2000" baseline="0" dirty="0" smtClean="0"/>
                        <a:t> the </a:t>
                      </a:r>
                      <a:r>
                        <a:rPr lang="en-US" sz="2000" b="1" u="sng" baseline="0" dirty="0" smtClean="0"/>
                        <a:t>trachea</a:t>
                      </a:r>
                      <a:r>
                        <a:rPr lang="en-US" sz="2000" baseline="0" dirty="0" smtClean="0"/>
                        <a:t> (the “wrong way”)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Esophagus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Tube through</a:t>
                      </a:r>
                      <a:r>
                        <a:rPr lang="en-US" sz="2000" baseline="0" dirty="0" smtClean="0"/>
                        <a:t> which food passes into </a:t>
                      </a:r>
                      <a:r>
                        <a:rPr lang="en-US" sz="2000" b="1" u="sng" baseline="0" dirty="0" smtClean="0"/>
                        <a:t>stomach</a:t>
                      </a:r>
                      <a:endParaRPr lang="en-US" sz="20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Stomach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u="none" dirty="0" smtClean="0"/>
                        <a:t>Physical</a:t>
                      </a:r>
                      <a:r>
                        <a:rPr lang="en-US" sz="2000" b="0" u="none" baseline="0" dirty="0" smtClean="0"/>
                        <a:t> digestion (</a:t>
                      </a:r>
                      <a:r>
                        <a:rPr lang="en-US" sz="2000" b="1" u="sng" baseline="0" dirty="0" smtClean="0"/>
                        <a:t>churns</a:t>
                      </a:r>
                      <a:r>
                        <a:rPr lang="en-US" sz="2000" b="0" u="none" baseline="0" dirty="0" smtClean="0"/>
                        <a:t>) and chemical digestion (</a:t>
                      </a:r>
                      <a:r>
                        <a:rPr lang="en-US" sz="2000" b="1" u="sng" baseline="0" dirty="0" smtClean="0"/>
                        <a:t>protein</a:t>
                      </a:r>
                      <a:r>
                        <a:rPr lang="en-US" sz="2000" b="0" u="none" baseline="0" dirty="0" smtClean="0"/>
                        <a:t>)</a:t>
                      </a:r>
                      <a:endParaRPr lang="en-US" sz="2000" b="0" u="non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2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Enzymes break down food into small molecules which are then absorbed </a:t>
            </a: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Animation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Fill out the following from your textbook:</a:t>
            </a:r>
          </a:p>
          <a:p>
            <a:r>
              <a:rPr lang="en-US" dirty="0" smtClean="0"/>
              <a:t>Source</a:t>
            </a:r>
          </a:p>
          <a:p>
            <a:r>
              <a:rPr lang="en-US" dirty="0" smtClean="0"/>
              <a:t>pH</a:t>
            </a:r>
          </a:p>
          <a:p>
            <a:r>
              <a:rPr lang="en-US" dirty="0" smtClean="0"/>
              <a:t>Food Digested</a:t>
            </a:r>
          </a:p>
          <a:p>
            <a:r>
              <a:rPr lang="en-US" dirty="0" smtClean="0"/>
              <a:t>Product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For: Salivary Amylase, Pepsin(</a:t>
            </a:r>
            <a:r>
              <a:rPr lang="en-US" dirty="0" err="1" smtClean="0"/>
              <a:t>ogen</a:t>
            </a:r>
            <a:r>
              <a:rPr lang="en-US" dirty="0" smtClean="0"/>
              <a:t>), Trypsin, Pancreatic Amylase, Lipase, </a:t>
            </a:r>
            <a:r>
              <a:rPr lang="en-US" dirty="0" err="1" smtClean="0"/>
              <a:t>Muclease</a:t>
            </a:r>
            <a:r>
              <a:rPr lang="en-US" dirty="0" smtClean="0"/>
              <a:t>, Peptidase, Maltase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395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Salivary Amylase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Source</a:t>
            </a:r>
            <a:r>
              <a:rPr lang="en-US" dirty="0" smtClean="0"/>
              <a:t>: </a:t>
            </a:r>
            <a:r>
              <a:rPr lang="en-US" b="1" u="sng" dirty="0" smtClean="0"/>
              <a:t>Salivary Glands</a:t>
            </a: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pH</a:t>
            </a:r>
            <a:r>
              <a:rPr lang="en-US" dirty="0" smtClean="0"/>
              <a:t>: </a:t>
            </a:r>
            <a:r>
              <a:rPr lang="en-US" b="1" u="sng" dirty="0" smtClean="0"/>
              <a:t>7 (neutral) </a:t>
            </a: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Food digested</a:t>
            </a:r>
            <a:r>
              <a:rPr lang="en-US" dirty="0" smtClean="0"/>
              <a:t>: </a:t>
            </a:r>
            <a:r>
              <a:rPr lang="en-US" b="1" u="sng" dirty="0" smtClean="0"/>
              <a:t>Starch</a:t>
            </a: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Product</a:t>
            </a:r>
            <a:r>
              <a:rPr lang="en-US" dirty="0" smtClean="0"/>
              <a:t>: </a:t>
            </a:r>
            <a:r>
              <a:rPr lang="en-US" b="1" u="sng" dirty="0" smtClean="0"/>
              <a:t>maltose</a:t>
            </a: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Pepsin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b="1" u="sng" dirty="0" smtClean="0"/>
              <a:t>Gastric glands in the stomach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pH</a:t>
            </a:r>
            <a:r>
              <a:rPr lang="en-US" dirty="0" smtClean="0"/>
              <a:t>: </a:t>
            </a:r>
            <a:r>
              <a:rPr lang="en-US" b="1" u="sng" dirty="0" smtClean="0"/>
              <a:t>2 (acidic)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Food digested</a:t>
            </a:r>
            <a:r>
              <a:rPr lang="en-US" dirty="0" smtClean="0"/>
              <a:t>: </a:t>
            </a:r>
            <a:r>
              <a:rPr lang="en-US" b="1" u="sng" dirty="0" smtClean="0"/>
              <a:t>Protein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Product</a:t>
            </a:r>
            <a:r>
              <a:rPr lang="en-US" dirty="0" smtClean="0"/>
              <a:t>: </a:t>
            </a:r>
            <a:r>
              <a:rPr lang="en-US" b="1" u="sng" dirty="0" smtClean="0"/>
              <a:t>Peptides</a:t>
            </a:r>
            <a:endParaRPr lang="en-US" dirty="0"/>
          </a:p>
          <a:p>
            <a:pPr marL="457200" indent="-457200">
              <a:buFont typeface="+mj-lt"/>
              <a:buAutoNum type="alphaUcPeriod" startAt="2"/>
            </a:pP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129" y="782864"/>
            <a:ext cx="2768600" cy="2933700"/>
          </a:xfrm>
          <a:prstGeom prst="rect">
            <a:avLst/>
          </a:prstGeo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4786992"/>
            <a:ext cx="42799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19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4"/>
            </a:pPr>
            <a:r>
              <a:rPr lang="en-US" dirty="0" smtClean="0"/>
              <a:t>Pancreatic Amylase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b="1" u="sng" dirty="0" smtClean="0"/>
              <a:t>Pancreas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pH</a:t>
            </a:r>
            <a:r>
              <a:rPr lang="en-US" dirty="0" smtClean="0"/>
              <a:t>: </a:t>
            </a:r>
            <a:r>
              <a:rPr lang="en-US" b="1" u="sng" dirty="0" smtClean="0"/>
              <a:t>basic </a:t>
            </a:r>
            <a:endParaRPr lang="en-US" u="sng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Food </a:t>
            </a:r>
            <a:r>
              <a:rPr lang="en-US" dirty="0" smtClean="0"/>
              <a:t>digested: </a:t>
            </a:r>
            <a:r>
              <a:rPr lang="en-US" b="1" u="sng" dirty="0" smtClean="0"/>
              <a:t>starch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Product</a:t>
            </a:r>
            <a:r>
              <a:rPr lang="en-US" dirty="0" smtClean="0"/>
              <a:t>: </a:t>
            </a:r>
            <a:r>
              <a:rPr lang="en-US" b="1" u="sng" dirty="0" smtClean="0"/>
              <a:t>maltose</a:t>
            </a:r>
            <a:endParaRPr lang="en-US" dirty="0"/>
          </a:p>
          <a:p>
            <a:pPr marL="457200" indent="-457200">
              <a:buFont typeface="+mj-lt"/>
              <a:buAutoNum type="alphaUcPeriod" startAt="4"/>
            </a:pPr>
            <a:endParaRPr lang="en-US" dirty="0" smtClean="0"/>
          </a:p>
          <a:p>
            <a:pPr marL="457200" indent="-457200">
              <a:buFont typeface="+mj-lt"/>
              <a:buAutoNum type="alphaUcPeriod" startAt="4"/>
            </a:pPr>
            <a:r>
              <a:rPr lang="en-US" dirty="0" smtClean="0"/>
              <a:t>Trypsin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b="1" u="sng" dirty="0" smtClean="0"/>
              <a:t>Pancreas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pH</a:t>
            </a:r>
            <a:r>
              <a:rPr lang="en-US" dirty="0" smtClean="0"/>
              <a:t>: </a:t>
            </a:r>
            <a:r>
              <a:rPr lang="en-US" b="1" u="sng" dirty="0" smtClean="0"/>
              <a:t>basic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Food digested</a:t>
            </a:r>
            <a:r>
              <a:rPr lang="en-US" dirty="0" smtClean="0"/>
              <a:t>: </a:t>
            </a:r>
            <a:r>
              <a:rPr lang="en-US" b="1" u="sng" dirty="0" smtClean="0"/>
              <a:t>protein 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Product</a:t>
            </a:r>
            <a:r>
              <a:rPr lang="en-US" dirty="0" smtClean="0"/>
              <a:t>: </a:t>
            </a:r>
            <a:r>
              <a:rPr lang="en-US" b="1" u="sng" dirty="0" smtClean="0"/>
              <a:t>peptides</a:t>
            </a:r>
            <a:endParaRPr lang="en-US" dirty="0"/>
          </a:p>
          <a:p>
            <a:pPr marL="457200" indent="-457200">
              <a:buFont typeface="+mj-lt"/>
              <a:buAutoNum type="alphaUcPeriod" startAt="4"/>
            </a:pPr>
            <a:endParaRPr lang="en-US" dirty="0"/>
          </a:p>
        </p:txBody>
      </p:sp>
      <p:pic>
        <p:nvPicPr>
          <p:cNvPr id="4" name="Picture 3" descr="main-qimg-5174602c9e336cb2c5d9a73ff42993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966" y="533400"/>
            <a:ext cx="4869605" cy="40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674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6"/>
            </a:pPr>
            <a:r>
              <a:rPr lang="en-US" dirty="0" smtClean="0"/>
              <a:t>Lipase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b="1" u="sng" dirty="0" smtClean="0"/>
              <a:t>Pancreas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pH</a:t>
            </a:r>
            <a:r>
              <a:rPr lang="en-US" dirty="0" smtClean="0"/>
              <a:t>: </a:t>
            </a:r>
            <a:r>
              <a:rPr lang="en-US" b="1" u="sng" dirty="0" smtClean="0"/>
              <a:t>basic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Food digested</a:t>
            </a:r>
            <a:r>
              <a:rPr lang="en-US" dirty="0" smtClean="0"/>
              <a:t>: </a:t>
            </a:r>
            <a:r>
              <a:rPr lang="en-US" b="1" u="sng" dirty="0" smtClean="0"/>
              <a:t>fat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Product:</a:t>
            </a:r>
            <a:r>
              <a:rPr lang="en-US" b="1" u="sng" dirty="0"/>
              <a:t> </a:t>
            </a:r>
            <a:r>
              <a:rPr lang="en-US" b="1" u="sng" dirty="0" smtClean="0"/>
              <a:t>glycerol &amp; fatty acids</a:t>
            </a:r>
            <a:endParaRPr lang="en-US" dirty="0"/>
          </a:p>
          <a:p>
            <a:pPr marL="457200" indent="-457200">
              <a:buFont typeface="+mj-lt"/>
              <a:buAutoNum type="alphaUcPeriod" startAt="6"/>
            </a:pPr>
            <a:endParaRPr lang="en-US" dirty="0" smtClean="0"/>
          </a:p>
          <a:p>
            <a:pPr marL="457200" indent="-457200">
              <a:buFont typeface="+mj-lt"/>
              <a:buAutoNum type="alphaUcPeriod" startAt="6"/>
            </a:pPr>
            <a:r>
              <a:rPr lang="en-US" dirty="0" smtClean="0"/>
              <a:t>Peptidases (many different ones)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b="1" u="sng" dirty="0" smtClean="0"/>
              <a:t>small intestine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pH</a:t>
            </a:r>
            <a:r>
              <a:rPr lang="en-US" dirty="0" smtClean="0"/>
              <a:t>: </a:t>
            </a:r>
            <a:r>
              <a:rPr lang="en-US" b="1" u="sng" dirty="0" smtClean="0"/>
              <a:t>basic 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Food digested</a:t>
            </a:r>
            <a:r>
              <a:rPr lang="en-US" dirty="0" smtClean="0"/>
              <a:t>: </a:t>
            </a:r>
            <a:r>
              <a:rPr lang="en-US" b="1" u="sng" dirty="0" smtClean="0"/>
              <a:t>peptides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Product: </a:t>
            </a:r>
            <a:r>
              <a:rPr lang="en-US" b="1" u="sng" dirty="0" smtClean="0"/>
              <a:t>amino acids</a:t>
            </a:r>
            <a:endParaRPr lang="en-US" dirty="0"/>
          </a:p>
          <a:p>
            <a:pPr marL="457200" indent="-457200">
              <a:buFont typeface="+mj-lt"/>
              <a:buAutoNum type="alphaUcPeriod" startAt="6"/>
            </a:pPr>
            <a:endParaRPr lang="en-US" dirty="0"/>
          </a:p>
        </p:txBody>
      </p:sp>
      <p:pic>
        <p:nvPicPr>
          <p:cNvPr id="4" name="Picture 3" descr="74318-004-2CEECF6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865" y="997857"/>
            <a:ext cx="4987135" cy="210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32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8"/>
            </a:pPr>
            <a:r>
              <a:rPr lang="en-US" dirty="0" smtClean="0"/>
              <a:t>Maltase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b="1" u="sng" dirty="0" smtClean="0"/>
              <a:t>small intestine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pH</a:t>
            </a:r>
            <a:r>
              <a:rPr lang="en-US" dirty="0" smtClean="0"/>
              <a:t>: </a:t>
            </a:r>
            <a:r>
              <a:rPr lang="en-US" b="1" u="sng" dirty="0" smtClean="0"/>
              <a:t>basic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Food digested</a:t>
            </a:r>
            <a:r>
              <a:rPr lang="en-US" dirty="0" smtClean="0"/>
              <a:t>: </a:t>
            </a:r>
            <a:r>
              <a:rPr lang="en-US" b="1" u="sng" dirty="0" smtClean="0"/>
              <a:t>maltose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Product</a:t>
            </a:r>
            <a:r>
              <a:rPr lang="en-US" dirty="0" smtClean="0"/>
              <a:t>: </a:t>
            </a:r>
            <a:r>
              <a:rPr lang="en-US" b="1" u="sng" dirty="0" smtClean="0"/>
              <a:t>glucose</a:t>
            </a:r>
            <a:endParaRPr lang="en-US" dirty="0"/>
          </a:p>
          <a:p>
            <a:pPr marL="457200" indent="-457200">
              <a:buFont typeface="+mj-lt"/>
              <a:buAutoNum type="alphaUcPeriod" startAt="8"/>
            </a:pPr>
            <a:endParaRPr lang="en-US" dirty="0" smtClean="0"/>
          </a:p>
          <a:p>
            <a:pPr marL="457200" indent="-457200">
              <a:buFont typeface="+mj-lt"/>
              <a:buAutoNum type="alphaUcPeriod" startAt="8"/>
            </a:pPr>
            <a:r>
              <a:rPr lang="en-US" dirty="0" smtClean="0"/>
              <a:t>Nuclease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Source</a:t>
            </a:r>
            <a:r>
              <a:rPr lang="en-US" dirty="0" smtClean="0"/>
              <a:t>: </a:t>
            </a:r>
            <a:r>
              <a:rPr lang="en-US" b="1" u="sng" dirty="0" smtClean="0"/>
              <a:t>Pancreas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pH</a:t>
            </a:r>
            <a:r>
              <a:rPr lang="en-US" dirty="0" smtClean="0"/>
              <a:t>: </a:t>
            </a:r>
            <a:r>
              <a:rPr lang="en-US" b="1" u="sng" dirty="0" smtClean="0"/>
              <a:t>basic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Food digested</a:t>
            </a:r>
            <a:r>
              <a:rPr lang="en-US" dirty="0" smtClean="0"/>
              <a:t>: </a:t>
            </a:r>
            <a:r>
              <a:rPr lang="en-US" b="1" u="sng" dirty="0" smtClean="0"/>
              <a:t>RNA and DNA</a:t>
            </a:r>
            <a:endParaRPr lang="en-US" dirty="0"/>
          </a:p>
          <a:p>
            <a:pPr marL="731520" lvl="1" indent="-457200">
              <a:buFont typeface="+mj-lt"/>
              <a:buAutoNum type="arabicPeriod"/>
            </a:pPr>
            <a:r>
              <a:rPr lang="en-US" dirty="0"/>
              <a:t>Product</a:t>
            </a:r>
            <a:r>
              <a:rPr lang="en-US" dirty="0" smtClean="0"/>
              <a:t>: </a:t>
            </a:r>
            <a:r>
              <a:rPr lang="en-US" b="1" u="sng" dirty="0" smtClean="0"/>
              <a:t>nucleotides</a:t>
            </a:r>
            <a:endParaRPr lang="en-US" dirty="0"/>
          </a:p>
          <a:p>
            <a:pPr marL="457200" indent="-457200">
              <a:buFont typeface="+mj-lt"/>
              <a:buAutoNum type="alphaUcPeriod" startAt="8"/>
            </a:pPr>
            <a:endParaRPr lang="en-US" dirty="0"/>
          </a:p>
        </p:txBody>
      </p:sp>
      <p:pic>
        <p:nvPicPr>
          <p:cNvPr id="4" name="Picture 3" descr="74318-004-2CEECF6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857" y="2934626"/>
            <a:ext cx="4844142" cy="20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048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Swallowing and Peristalsis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Swallowing involves the formation of a bolus (food ball)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Formed by the mouth, teeth, tongue and saliva from the salivary glands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When swallowing the esophagus moves bolus into the stomach by peristalsis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Peristalsis is a rhythmic, wavelike contraction of the esophagus and intestine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Muscle contractions (smooth muscle) run along the tube and push food material in one direction peristalsis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>
                <a:hlinkClick r:id="rId3"/>
              </a:rPr>
              <a:t>Video</a:t>
            </a:r>
            <a:endParaRPr lang="en-US" dirty="0" smtClean="0"/>
          </a:p>
          <a:p>
            <a:pPr marL="274320" lvl="1" indent="0">
              <a:buNone/>
            </a:pPr>
            <a:r>
              <a:rPr lang="en-US" dirty="0" smtClean="0">
                <a:hlinkClick r:id="rId4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861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VI. The 7 Functions of the 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Removes</a:t>
            </a:r>
            <a:r>
              <a:rPr lang="en-US" dirty="0" smtClean="0"/>
              <a:t> and </a:t>
            </a:r>
            <a:r>
              <a:rPr lang="en-US" b="1" u="sng" dirty="0" smtClean="0"/>
              <a:t>metabolize</a:t>
            </a:r>
            <a:r>
              <a:rPr lang="en-US" dirty="0" smtClean="0"/>
              <a:t> toxic material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Example: </a:t>
            </a:r>
            <a:r>
              <a:rPr lang="en-US" b="1" u="sng" dirty="0" smtClean="0"/>
              <a:t>alcohol</a:t>
            </a:r>
            <a:r>
              <a:rPr lang="en-US" dirty="0" smtClean="0"/>
              <a:t> detoxification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Stores</a:t>
            </a:r>
            <a:r>
              <a:rPr lang="en-US" dirty="0" smtClean="0"/>
              <a:t> extra glucose in the form of </a:t>
            </a:r>
            <a:r>
              <a:rPr lang="en-US" b="1" u="sng" dirty="0" smtClean="0"/>
              <a:t>glycogen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Will also convert </a:t>
            </a:r>
            <a:r>
              <a:rPr lang="en-US" b="1" u="sng" dirty="0" smtClean="0"/>
              <a:t>glycogen</a:t>
            </a:r>
            <a:r>
              <a:rPr lang="en-US" dirty="0" smtClean="0"/>
              <a:t> to </a:t>
            </a:r>
            <a:r>
              <a:rPr lang="en-US" b="1" u="sng" dirty="0" smtClean="0"/>
              <a:t>glucose</a:t>
            </a:r>
            <a:r>
              <a:rPr lang="en-US" dirty="0" smtClean="0"/>
              <a:t> when blood sugar levels drop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 smtClean="0"/>
              <a:t>Destroys</a:t>
            </a:r>
            <a:r>
              <a:rPr lang="en-US" dirty="0" smtClean="0"/>
              <a:t> old red blood cells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Broken into the </a:t>
            </a:r>
            <a:r>
              <a:rPr lang="en-US" b="1" u="sng" dirty="0" err="1" smtClean="0"/>
              <a:t>heme</a:t>
            </a:r>
            <a:r>
              <a:rPr lang="en-US" dirty="0" smtClean="0"/>
              <a:t> segment which is recycled in new red blood cells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Broken into </a:t>
            </a:r>
            <a:r>
              <a:rPr lang="en-US" b="1" u="sng" dirty="0" smtClean="0"/>
              <a:t>bile</a:t>
            </a:r>
            <a:r>
              <a:rPr lang="en-US" dirty="0" smtClean="0"/>
              <a:t> which is stored in the gall bladder to be used for fat emulsification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32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Produces </a:t>
            </a:r>
            <a:r>
              <a:rPr lang="en-US" b="1" u="sng" dirty="0" smtClean="0"/>
              <a:t>urea</a:t>
            </a:r>
            <a:r>
              <a:rPr lang="en-US" dirty="0" smtClean="0"/>
              <a:t> from breakdown product of </a:t>
            </a:r>
            <a:r>
              <a:rPr lang="en-US" b="1" u="sng" dirty="0" smtClean="0"/>
              <a:t>amino acids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Urea is </a:t>
            </a:r>
            <a:r>
              <a:rPr lang="en-US" b="1" u="sng" dirty="0" smtClean="0"/>
              <a:t>nitrogenous</a:t>
            </a:r>
            <a:r>
              <a:rPr lang="en-US" dirty="0" smtClean="0"/>
              <a:t> waste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Makes </a:t>
            </a:r>
            <a:r>
              <a:rPr lang="en-US" b="1" u="sng" dirty="0" smtClean="0"/>
              <a:t>blood</a:t>
            </a:r>
            <a:r>
              <a:rPr lang="en-US" dirty="0" smtClean="0"/>
              <a:t> proteins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Stores </a:t>
            </a:r>
            <a:r>
              <a:rPr lang="en-US" b="1" u="sng" dirty="0" smtClean="0"/>
              <a:t>iron</a:t>
            </a:r>
            <a:r>
              <a:rPr lang="en-US" dirty="0" smtClean="0"/>
              <a:t> and the </a:t>
            </a:r>
            <a:r>
              <a:rPr lang="en-US" b="1" u="sng" dirty="0" smtClean="0"/>
              <a:t>fat soluble </a:t>
            </a:r>
            <a:r>
              <a:rPr lang="en-US" dirty="0" smtClean="0">
                <a:hlinkClick r:id="rId3"/>
              </a:rPr>
              <a:t>vitamins A, D, E and K</a:t>
            </a:r>
            <a:endParaRPr lang="en-US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Converts </a:t>
            </a:r>
            <a:r>
              <a:rPr lang="en-US" b="1" u="sng" dirty="0" smtClean="0"/>
              <a:t>amino acids </a:t>
            </a:r>
            <a:r>
              <a:rPr lang="en-US" dirty="0" smtClean="0"/>
              <a:t>to </a:t>
            </a:r>
            <a:r>
              <a:rPr lang="en-US" b="1" u="sng" dirty="0" smtClean="0"/>
              <a:t>glucose</a:t>
            </a:r>
            <a:r>
              <a:rPr lang="en-US" dirty="0" smtClean="0"/>
              <a:t> if necessary (</a:t>
            </a:r>
            <a:r>
              <a:rPr lang="en-US" b="1" u="sng" dirty="0" smtClean="0"/>
              <a:t>gluconeogenesis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402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V. Gastric, Pancreatic &amp; Intestinal Juices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Mouth: Salivary Glands: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Saliva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dirty="0" smtClean="0"/>
              <a:t>Composed of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b="1" u="sng" dirty="0" smtClean="0"/>
              <a:t>H</a:t>
            </a:r>
            <a:r>
              <a:rPr lang="en-US" b="1" u="sng" baseline="-25000" dirty="0" smtClean="0"/>
              <a:t>2</a:t>
            </a:r>
            <a:r>
              <a:rPr lang="en-US" b="1" u="sng" dirty="0" smtClean="0"/>
              <a:t>O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b="1" u="sng" dirty="0" smtClean="0"/>
              <a:t>Mucus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b="1" u="sng" dirty="0" smtClean="0"/>
              <a:t>Salivary </a:t>
            </a:r>
            <a:r>
              <a:rPr lang="en-US" b="1" u="sng" dirty="0" err="1" smtClean="0"/>
              <a:t>amalyse</a:t>
            </a:r>
            <a:r>
              <a:rPr lang="en-US" b="1" u="sng" dirty="0" smtClean="0"/>
              <a:t> 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dirty="0" smtClean="0"/>
              <a:t>Function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b="1" u="sng" dirty="0" smtClean="0"/>
              <a:t>Salivary amylase </a:t>
            </a:r>
            <a:r>
              <a:rPr lang="en-US" dirty="0" smtClean="0"/>
              <a:t>(digestive enzyme that breaks down starches)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dirty="0" smtClean="0"/>
              <a:t>Clean the </a:t>
            </a:r>
            <a:r>
              <a:rPr lang="en-US" b="1" u="sng" dirty="0" smtClean="0"/>
              <a:t>mouth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dirty="0" smtClean="0"/>
              <a:t>Dissolves </a:t>
            </a:r>
            <a:r>
              <a:rPr lang="en-US" b="1" u="sng" dirty="0" smtClean="0"/>
              <a:t>soluble particles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b="1" u="sng" dirty="0" smtClean="0"/>
              <a:t>Soften</a:t>
            </a:r>
            <a:r>
              <a:rPr lang="en-US" dirty="0" smtClean="0"/>
              <a:t> food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b="1" u="sng" dirty="0" smtClean="0"/>
              <a:t>Moistens</a:t>
            </a:r>
            <a:r>
              <a:rPr lang="en-US" dirty="0" smtClean="0"/>
              <a:t> the lining of the </a:t>
            </a:r>
            <a:r>
              <a:rPr lang="en-US" b="1" u="sng" dirty="0" smtClean="0"/>
              <a:t>mouth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b="1" u="sng" dirty="0" smtClean="0"/>
              <a:t>Lubrication</a:t>
            </a:r>
            <a:r>
              <a:rPr lang="en-US" dirty="0" smtClean="0"/>
              <a:t> of food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dirty="0" smtClean="0"/>
              <a:t>Formation of a </a:t>
            </a:r>
            <a:r>
              <a:rPr lang="en-US" b="1" u="sng" dirty="0" smtClean="0"/>
              <a:t>bolus</a:t>
            </a:r>
            <a:r>
              <a:rPr lang="en-US" dirty="0" smtClean="0"/>
              <a:t> (food ball)</a:t>
            </a: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08" y="1320800"/>
            <a:ext cx="2656863" cy="250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477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Stomach: </a:t>
            </a:r>
            <a:r>
              <a:rPr lang="en-US" b="1" u="sng" dirty="0" smtClean="0"/>
              <a:t>Gastric juice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u="sng" dirty="0" smtClean="0"/>
              <a:t>Water</a:t>
            </a:r>
            <a:r>
              <a:rPr lang="en-US" dirty="0" smtClean="0"/>
              <a:t> (for hydrolysis)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u="sng" dirty="0" smtClean="0"/>
              <a:t>Pepsinogen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Ted Ed Ulcers</a:t>
            </a:r>
            <a:endParaRPr lang="en-US" dirty="0" smtClean="0"/>
          </a:p>
          <a:p>
            <a:pPr marL="1005840" lvl="2" indent="-457200">
              <a:buFont typeface="+mj-lt"/>
              <a:buAutoNum type="alphaLcPeriod"/>
            </a:pPr>
            <a:r>
              <a:rPr lang="en-US" dirty="0" smtClean="0"/>
              <a:t>Inactive form of the enzyme </a:t>
            </a:r>
            <a:r>
              <a:rPr lang="en-US" b="1" u="sng" dirty="0" smtClean="0"/>
              <a:t>Pepsin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dirty="0" smtClean="0"/>
              <a:t>Needs </a:t>
            </a:r>
            <a:r>
              <a:rPr lang="en-US" b="1" u="sng" dirty="0" err="1" smtClean="0"/>
              <a:t>HCl</a:t>
            </a:r>
            <a:r>
              <a:rPr lang="en-US" dirty="0" smtClean="0"/>
              <a:t> to lower </a:t>
            </a:r>
            <a:r>
              <a:rPr lang="en-US" b="1" u="sng" dirty="0" smtClean="0"/>
              <a:t>pH</a:t>
            </a:r>
            <a:r>
              <a:rPr lang="en-US" dirty="0" smtClean="0"/>
              <a:t> to activate Pepsin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dirty="0" smtClean="0"/>
              <a:t>Pepsin digests large </a:t>
            </a:r>
            <a:r>
              <a:rPr lang="en-US" b="1" u="sng" dirty="0" smtClean="0"/>
              <a:t>proteins</a:t>
            </a:r>
            <a:r>
              <a:rPr lang="en-US" dirty="0" smtClean="0"/>
              <a:t> to small </a:t>
            </a:r>
            <a:r>
              <a:rPr lang="en-US" b="1" u="sng" dirty="0" smtClean="0"/>
              <a:t>amino acid </a:t>
            </a:r>
            <a:r>
              <a:rPr lang="en-US" dirty="0" smtClean="0"/>
              <a:t>chains (peptides)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dirty="0" smtClean="0"/>
              <a:t>Food becomes semi liquid mass called acid </a:t>
            </a:r>
            <a:r>
              <a:rPr lang="en-US" b="1" u="sng" dirty="0" err="1" smtClean="0"/>
              <a:t>chyme</a:t>
            </a:r>
            <a:endParaRPr lang="en-US" b="1" u="sng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99" y="4517571"/>
            <a:ext cx="5781108" cy="185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2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622749"/>
              </p:ext>
            </p:extLst>
          </p:nvPr>
        </p:nvGraphicFramePr>
        <p:xfrm>
          <a:off x="160969" y="248072"/>
          <a:ext cx="8983030" cy="6492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4365"/>
                <a:gridCol w="2424867"/>
                <a:gridCol w="60437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10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Cardiac Sphincter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Muscular ring </a:t>
                      </a:r>
                      <a:r>
                        <a:rPr lang="en-US" sz="2000" b="0" dirty="0" smtClean="0"/>
                        <a:t>acts as a valve</a:t>
                      </a:r>
                      <a:r>
                        <a:rPr lang="en-US" sz="2000" b="0" baseline="0" dirty="0" smtClean="0"/>
                        <a:t> to contain food in stomach (</a:t>
                      </a:r>
                      <a:r>
                        <a:rPr lang="en-US" sz="2000" b="1" u="sng" baseline="0" dirty="0" smtClean="0"/>
                        <a:t>top</a:t>
                      </a:r>
                      <a:r>
                        <a:rPr lang="en-US" sz="2000" b="0" baseline="0" dirty="0" smtClean="0"/>
                        <a:t>)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Duodenum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(top) 1</a:t>
                      </a:r>
                      <a:r>
                        <a:rPr lang="en-US" sz="2000" b="0" baseline="30000" dirty="0" smtClean="0"/>
                        <a:t>st</a:t>
                      </a:r>
                      <a:r>
                        <a:rPr lang="en-US" sz="2000" b="0" dirty="0" smtClean="0"/>
                        <a:t> 15 cm of </a:t>
                      </a:r>
                      <a:r>
                        <a:rPr lang="en-US" sz="2000" b="1" u="sng" dirty="0" smtClean="0"/>
                        <a:t>small intestine</a:t>
                      </a:r>
                    </a:p>
                    <a:p>
                      <a:r>
                        <a:rPr lang="en-US" sz="2000" b="1" u="sng" dirty="0" smtClean="0"/>
                        <a:t>Bile duct, pancreatic</a:t>
                      </a:r>
                      <a:r>
                        <a:rPr lang="en-US" sz="2000" b="0" baseline="0" dirty="0" smtClean="0"/>
                        <a:t> duct enter here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Pyloric</a:t>
                      </a:r>
                      <a:r>
                        <a:rPr lang="en-US" sz="2000" b="1" u="sng" baseline="0" dirty="0" smtClean="0"/>
                        <a:t> Sphincter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Muscular ring</a:t>
                      </a:r>
                      <a:r>
                        <a:rPr lang="en-US" sz="2000" b="0" dirty="0" smtClean="0"/>
                        <a:t>;</a:t>
                      </a:r>
                      <a:r>
                        <a:rPr lang="en-US" sz="2000" b="0" baseline="0" dirty="0" smtClean="0"/>
                        <a:t> acts as valve to contain food in stomach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Small intestine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Chemical</a:t>
                      </a:r>
                      <a:r>
                        <a:rPr lang="en-US" sz="2000" b="0" dirty="0" smtClean="0"/>
                        <a:t> digestion</a:t>
                      </a:r>
                      <a:r>
                        <a:rPr lang="en-US" sz="2000" b="0" baseline="0" dirty="0" smtClean="0"/>
                        <a:t> of all foods, </a:t>
                      </a:r>
                      <a:r>
                        <a:rPr lang="en-US" sz="2000" b="1" u="sng" baseline="0" dirty="0" smtClean="0"/>
                        <a:t>absorption</a:t>
                      </a:r>
                      <a:r>
                        <a:rPr lang="en-US" sz="2000" b="0" baseline="0" dirty="0" smtClean="0"/>
                        <a:t> of monomers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Liver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Produces </a:t>
                      </a:r>
                      <a:r>
                        <a:rPr lang="en-US" sz="2000" b="1" u="sng" dirty="0" smtClean="0"/>
                        <a:t>bile</a:t>
                      </a:r>
                      <a:r>
                        <a:rPr lang="en-US" sz="2000" b="0" dirty="0" smtClean="0"/>
                        <a:t> and maintains </a:t>
                      </a:r>
                      <a:r>
                        <a:rPr lang="en-US" sz="2000" b="1" u="sng" dirty="0" smtClean="0"/>
                        <a:t>blood glucose </a:t>
                      </a:r>
                      <a:r>
                        <a:rPr lang="en-US" sz="2000" b="0" dirty="0" smtClean="0"/>
                        <a:t>levels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Gall bladder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Stores bile (</a:t>
                      </a:r>
                      <a:r>
                        <a:rPr lang="en-US" sz="2000" b="0" dirty="0" smtClean="0">
                          <a:sym typeface="Wingdings"/>
                        </a:rPr>
                        <a:t> </a:t>
                      </a:r>
                      <a:r>
                        <a:rPr lang="en-US" sz="2000" b="1" u="sng" dirty="0" smtClean="0">
                          <a:sym typeface="Wingdings"/>
                        </a:rPr>
                        <a:t>emulsifies</a:t>
                      </a:r>
                      <a:r>
                        <a:rPr lang="en-US" sz="2000" b="1" u="sng" baseline="0" dirty="0" smtClean="0">
                          <a:sym typeface="Wingdings"/>
                        </a:rPr>
                        <a:t> fats</a:t>
                      </a:r>
                      <a:r>
                        <a:rPr lang="en-US" sz="2000" b="0" baseline="0" dirty="0" smtClean="0">
                          <a:sym typeface="Wingdings"/>
                        </a:rPr>
                        <a:t>)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Pancreas 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Neutralizes</a:t>
                      </a:r>
                      <a:r>
                        <a:rPr lang="en-US" sz="2000" b="0" dirty="0" smtClean="0"/>
                        <a:t> pH (</a:t>
                      </a:r>
                      <a:r>
                        <a:rPr lang="en-US" sz="2000" b="1" u="sng" dirty="0" smtClean="0"/>
                        <a:t>NaHCO</a:t>
                      </a:r>
                      <a:r>
                        <a:rPr lang="en-US" sz="2000" b="1" u="sng" baseline="-25000" dirty="0" smtClean="0"/>
                        <a:t>3</a:t>
                      </a:r>
                      <a:r>
                        <a:rPr lang="en-US" sz="2000" b="0" baseline="0" dirty="0" smtClean="0"/>
                        <a:t>), </a:t>
                      </a:r>
                      <a:r>
                        <a:rPr lang="en-US" sz="2000" b="1" u="sng" baseline="0" dirty="0" smtClean="0"/>
                        <a:t>secretes</a:t>
                      </a:r>
                      <a:r>
                        <a:rPr lang="en-US" sz="2000" b="0" baseline="0" dirty="0" smtClean="0"/>
                        <a:t> several enzymes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Large intestine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Absorption</a:t>
                      </a:r>
                      <a:r>
                        <a:rPr lang="en-US" sz="2000" b="0" baseline="0" dirty="0" smtClean="0"/>
                        <a:t> of </a:t>
                      </a:r>
                      <a:r>
                        <a:rPr lang="en-US" sz="2000" b="1" u="sng" baseline="0" dirty="0" smtClean="0"/>
                        <a:t>H</a:t>
                      </a:r>
                      <a:r>
                        <a:rPr lang="en-US" sz="2000" b="1" u="sng" baseline="-25000" dirty="0" smtClean="0"/>
                        <a:t>2</a:t>
                      </a:r>
                      <a:r>
                        <a:rPr lang="en-US" sz="2000" b="1" u="sng" baseline="0" dirty="0" smtClean="0"/>
                        <a:t>O</a:t>
                      </a:r>
                    </a:p>
                    <a:p>
                      <a:r>
                        <a:rPr lang="en-US" sz="2000" b="0" baseline="0" dirty="0" smtClean="0"/>
                        <a:t>Cultures </a:t>
                      </a:r>
                      <a:r>
                        <a:rPr lang="en-US" sz="2000" b="1" i="1" u="sng" baseline="0" dirty="0" smtClean="0"/>
                        <a:t>E. coli</a:t>
                      </a:r>
                      <a:endParaRPr lang="en-US" sz="2000" b="1" u="sng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Appendix 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? Protection from pathogens</a:t>
                      </a:r>
                    </a:p>
                    <a:p>
                      <a:r>
                        <a:rPr lang="en-US" sz="2000" b="0" dirty="0" smtClean="0"/>
                        <a:t>? Vestigial structure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Rectum 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/>
                        <a:t>Last 20 cm</a:t>
                      </a:r>
                      <a:r>
                        <a:rPr lang="en-US" sz="2000" b="0" baseline="0" dirty="0" smtClean="0"/>
                        <a:t> of </a:t>
                      </a:r>
                      <a:r>
                        <a:rPr lang="en-US" sz="2000" b="1" u="sng" baseline="0" dirty="0" smtClean="0"/>
                        <a:t>large intestine</a:t>
                      </a:r>
                      <a:endParaRPr lang="en-US" sz="2000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Anus 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u="sng" dirty="0" smtClean="0"/>
                        <a:t>Undigested</a:t>
                      </a:r>
                      <a:r>
                        <a:rPr lang="en-US" sz="2000" b="0" dirty="0" smtClean="0"/>
                        <a:t> material passes out here</a:t>
                      </a:r>
                      <a:endParaRPr lang="en-US" sz="20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189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Pancreas: </a:t>
            </a:r>
            <a:r>
              <a:rPr lang="en-US" smtClean="0"/>
              <a:t>Pancreatic juice</a:t>
            </a:r>
            <a:endParaRPr lang="en-US" dirty="0" smtClean="0"/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Sodium Bicarbonate: (NaHCO</a:t>
            </a:r>
            <a:r>
              <a:rPr lang="en-US" baseline="-25000" dirty="0" smtClean="0"/>
              <a:t>3</a:t>
            </a:r>
            <a:r>
              <a:rPr lang="en-US" dirty="0" smtClean="0"/>
              <a:t>, Baking Soda)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dirty="0" smtClean="0"/>
              <a:t>Very important for neutralizing stomach acid to give a slightly basic pH in intestine. (pH 3.5 in stomach to pH 7.5 in intestine)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Enzymes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dirty="0" smtClean="0"/>
              <a:t>Pancreatic Amylase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dirty="0" smtClean="0"/>
              <a:t>Trypsin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dirty="0" smtClean="0"/>
              <a:t>Lipase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dirty="0" smtClean="0"/>
              <a:t>Nuclease (digests DNA &amp; RNA to nucleotides)</a:t>
            </a:r>
          </a:p>
          <a:p>
            <a:pPr marL="1005840" lvl="2" indent="-45720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597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VI. Insulin (and Glucagon)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Ted Ed Diabetes</a:t>
            </a:r>
            <a:endParaRPr lang="en-US" dirty="0" smtClean="0"/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Insulin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Hormone produced by cells in the Pancreas called </a:t>
            </a:r>
            <a:r>
              <a:rPr lang="en-US" b="1" u="sng" dirty="0" smtClean="0"/>
              <a:t>islets</a:t>
            </a:r>
            <a:r>
              <a:rPr lang="en-US" dirty="0" smtClean="0"/>
              <a:t> of </a:t>
            </a:r>
            <a:r>
              <a:rPr lang="en-US" b="1" u="sng" dirty="0" smtClean="0"/>
              <a:t>Langerhans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Acts upon the </a:t>
            </a:r>
            <a:r>
              <a:rPr lang="en-US" b="1" u="sng" dirty="0" smtClean="0"/>
              <a:t>cell</a:t>
            </a:r>
            <a:r>
              <a:rPr lang="en-US" dirty="0" smtClean="0"/>
              <a:t> membranes of most cells and opens the </a:t>
            </a:r>
            <a:r>
              <a:rPr lang="en-US" b="1" u="sng" dirty="0" smtClean="0"/>
              <a:t>protein</a:t>
            </a:r>
            <a:r>
              <a:rPr lang="en-US" dirty="0" smtClean="0"/>
              <a:t> gates in the membranes, allowing </a:t>
            </a:r>
            <a:r>
              <a:rPr lang="en-US" b="1" u="sng" dirty="0" smtClean="0"/>
              <a:t>glucose</a:t>
            </a:r>
            <a:r>
              <a:rPr lang="en-US" dirty="0" smtClean="0"/>
              <a:t> to enter the cells from the blood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Lowering </a:t>
            </a:r>
            <a:r>
              <a:rPr lang="en-US" b="1" u="sng" dirty="0" smtClean="0"/>
              <a:t>blood sugar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Stimulates the liver and muscles to convert </a:t>
            </a:r>
            <a:r>
              <a:rPr lang="en-US" b="1" u="sng" dirty="0" smtClean="0"/>
              <a:t>glucose</a:t>
            </a:r>
            <a:r>
              <a:rPr lang="en-US" dirty="0" smtClean="0"/>
              <a:t> to </a:t>
            </a:r>
            <a:r>
              <a:rPr lang="en-US" b="1" u="sng" dirty="0" smtClean="0"/>
              <a:t>glycogen</a:t>
            </a:r>
            <a:r>
              <a:rPr lang="en-US" dirty="0" smtClean="0"/>
              <a:t>, as well as promoting the formation of fats and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29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en-US" dirty="0" smtClean="0"/>
              <a:t>Glucagon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Second hormone produced by cells in the Pancreas called </a:t>
            </a:r>
            <a:r>
              <a:rPr lang="en-US" b="1" u="sng" dirty="0" smtClean="0"/>
              <a:t>islets</a:t>
            </a:r>
            <a:r>
              <a:rPr lang="en-US" dirty="0" smtClean="0"/>
              <a:t> of </a:t>
            </a:r>
            <a:r>
              <a:rPr lang="en-US" b="1" u="sng" dirty="0" smtClean="0"/>
              <a:t>Langerhans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Will increase </a:t>
            </a:r>
            <a:r>
              <a:rPr lang="en-US" b="1" u="sng" dirty="0" smtClean="0"/>
              <a:t>blood glucose </a:t>
            </a:r>
            <a:r>
              <a:rPr lang="en-US" dirty="0" smtClean="0"/>
              <a:t>levels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669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VII. Liver and 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Liver is connected to the intestines (villi) by the </a:t>
            </a:r>
            <a:r>
              <a:rPr lang="en-US" b="1" u="sng" dirty="0" smtClean="0"/>
              <a:t>Hepatic portal vein</a:t>
            </a:r>
            <a:r>
              <a:rPr lang="en-US" dirty="0" smtClean="0"/>
              <a:t> which carries blood rich in foods to the liver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 smtClean="0"/>
              <a:t>Liver acts as the </a:t>
            </a:r>
            <a:r>
              <a:rPr lang="en-US" b="1" u="sng" dirty="0" smtClean="0"/>
              <a:t>gatekeeper</a:t>
            </a:r>
            <a:r>
              <a:rPr lang="en-US" dirty="0" smtClean="0"/>
              <a:t> to the blood by keeping levels of various foods in the blood (Hepatic vein) constant.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13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dirty="0" smtClean="0"/>
              <a:t>Digestive function of the Liver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Secretes </a:t>
            </a:r>
            <a:r>
              <a:rPr lang="en-US" b="1" u="sng" dirty="0" smtClean="0"/>
              <a:t>bile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b="1" u="sng" dirty="0" smtClean="0"/>
              <a:t>Green</a:t>
            </a:r>
            <a:r>
              <a:rPr lang="en-US" dirty="0" smtClean="0"/>
              <a:t> fluid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dirty="0" smtClean="0"/>
              <a:t>Stored in the </a:t>
            </a:r>
            <a:r>
              <a:rPr lang="en-US" b="1" u="sng" dirty="0" smtClean="0"/>
              <a:t>gall bladder</a:t>
            </a:r>
          </a:p>
          <a:p>
            <a:pPr marL="1005840" lvl="2" indent="-457200">
              <a:buFont typeface="+mj-lt"/>
              <a:buAutoNum type="alphaLcPeriod"/>
            </a:pPr>
            <a:r>
              <a:rPr lang="en-US" b="1" u="sng" dirty="0" smtClean="0"/>
              <a:t>Emulsifies</a:t>
            </a:r>
            <a:r>
              <a:rPr lang="en-US" dirty="0" smtClean="0"/>
              <a:t> fats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dirty="0" smtClean="0"/>
              <a:t>Breaks </a:t>
            </a:r>
            <a:r>
              <a:rPr lang="en-US" b="1" u="sng" dirty="0" smtClean="0"/>
              <a:t>fat</a:t>
            </a:r>
            <a:r>
              <a:rPr lang="en-US" dirty="0" smtClean="0"/>
              <a:t> drops into </a:t>
            </a:r>
            <a:r>
              <a:rPr lang="en-US" b="1" u="sng" dirty="0" smtClean="0"/>
              <a:t>tiny</a:t>
            </a:r>
            <a:r>
              <a:rPr lang="en-US" dirty="0" smtClean="0"/>
              <a:t> droplets with are homogeneous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dirty="0" smtClean="0"/>
              <a:t>Stay in suspension</a:t>
            </a:r>
          </a:p>
          <a:p>
            <a:pPr marL="1280160" lvl="3" indent="-457200">
              <a:buFont typeface="+mj-lt"/>
              <a:buAutoNum type="romanLcPeriod"/>
            </a:pPr>
            <a:r>
              <a:rPr lang="en-US" dirty="0" smtClean="0"/>
              <a:t>Increases </a:t>
            </a:r>
            <a:r>
              <a:rPr lang="en-US" b="1" u="sng" dirty="0" smtClean="0"/>
              <a:t>surface area </a:t>
            </a:r>
            <a:r>
              <a:rPr lang="en-US" dirty="0" smtClean="0"/>
              <a:t>of the fat droplets for </a:t>
            </a:r>
            <a:r>
              <a:rPr lang="en-US" b="1" u="sng" dirty="0" smtClean="0"/>
              <a:t>Lipase</a:t>
            </a:r>
            <a:r>
              <a:rPr lang="en-US" dirty="0" smtClean="0"/>
              <a:t> to work 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Breakdown fluid of </a:t>
            </a:r>
            <a:r>
              <a:rPr lang="en-US" b="1" u="sng" dirty="0" smtClean="0"/>
              <a:t>hemoglobin</a:t>
            </a:r>
          </a:p>
          <a:p>
            <a:pPr marL="731520" lvl="1" indent="-457200">
              <a:buFont typeface="+mj-lt"/>
              <a:buAutoNum type="arabicPeriod"/>
            </a:pPr>
            <a:endParaRPr lang="en-US" dirty="0"/>
          </a:p>
          <a:p>
            <a:pPr marL="731520" lvl="1" indent="-457200">
              <a:buFont typeface="+mj-lt"/>
              <a:buAutoNum type="arabicPeriod"/>
            </a:pPr>
            <a:endParaRPr lang="en-US" dirty="0" smtClean="0"/>
          </a:p>
          <a:p>
            <a:pPr marL="274320" lvl="1" indent="0">
              <a:buNone/>
            </a:pPr>
            <a:r>
              <a:rPr lang="en-US" dirty="0" smtClean="0">
                <a:hlinkClick r:id="rId3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24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X. Control of Digestive Gland Secretions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b="1" u="sng" dirty="0" smtClean="0"/>
              <a:t>Simple nervous </a:t>
            </a:r>
            <a:r>
              <a:rPr lang="en-US" dirty="0" smtClean="0"/>
              <a:t>reflex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Presence of </a:t>
            </a:r>
            <a:r>
              <a:rPr lang="en-US" b="1" u="sng" dirty="0" smtClean="0"/>
              <a:t>food</a:t>
            </a:r>
            <a:r>
              <a:rPr lang="en-US" dirty="0" smtClean="0"/>
              <a:t> in the </a:t>
            </a:r>
            <a:r>
              <a:rPr lang="en-US" b="1" u="sng" dirty="0" smtClean="0"/>
              <a:t>gut</a:t>
            </a:r>
            <a:r>
              <a:rPr lang="en-US" dirty="0" smtClean="0"/>
              <a:t> triggers nervous impulses to the brain which then sends nervous impulses to the digestive glands</a:t>
            </a:r>
          </a:p>
          <a:p>
            <a:pPr marL="457200" indent="-457200">
              <a:buFont typeface="+mj-lt"/>
              <a:buAutoNum type="alphaUcPeriod"/>
            </a:pPr>
            <a:r>
              <a:rPr lang="en-US" b="1" u="sng" dirty="0" smtClean="0"/>
              <a:t>Conditioned</a:t>
            </a:r>
            <a:r>
              <a:rPr lang="en-US" dirty="0" smtClean="0"/>
              <a:t> reflex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Food is not present in the gut but some </a:t>
            </a:r>
            <a:r>
              <a:rPr lang="en-US" b="1" u="sng" dirty="0" smtClean="0"/>
              <a:t>external</a:t>
            </a:r>
            <a:r>
              <a:rPr lang="en-US" dirty="0" smtClean="0"/>
              <a:t> stimulus causes </a:t>
            </a:r>
            <a:r>
              <a:rPr lang="en-US" b="1" u="sng" dirty="0" smtClean="0"/>
              <a:t>glandular</a:t>
            </a:r>
            <a:r>
              <a:rPr lang="en-US" dirty="0" smtClean="0"/>
              <a:t> secretion to being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>
                <a:hlinkClick r:id="rId3"/>
              </a:rPr>
              <a:t>Example</a:t>
            </a:r>
            <a:r>
              <a:rPr lang="en-US" dirty="0" smtClean="0"/>
              <a:t>: </a:t>
            </a:r>
            <a:r>
              <a:rPr lang="en-US" dirty="0" err="1" smtClean="0"/>
              <a:t>Pavlovs</a:t>
            </a:r>
            <a:r>
              <a:rPr lang="en-US" dirty="0" smtClean="0"/>
              <a:t> dogs &amp; bells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070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en-US" b="1" u="sng" dirty="0" smtClean="0"/>
              <a:t>Hormonal</a:t>
            </a:r>
            <a:r>
              <a:rPr lang="en-US" dirty="0" smtClean="0"/>
              <a:t> control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b="1" u="sng" dirty="0" smtClean="0"/>
              <a:t>Hormone</a:t>
            </a:r>
            <a:r>
              <a:rPr lang="en-US" dirty="0" smtClean="0"/>
              <a:t> released by some gland stimulated (via bloodstream) a digestive gland to begin secretion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 smtClean="0"/>
              <a:t>Example: gastrin stimulates pepsinogen secretion </a:t>
            </a:r>
            <a:endParaRPr lang="en-US" dirty="0"/>
          </a:p>
        </p:txBody>
      </p:sp>
      <p:pic>
        <p:nvPicPr>
          <p:cNvPr id="4" name="Picture 3" descr="hormon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5275" y="3174152"/>
            <a:ext cx="5249129" cy="3565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923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Teeth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Type of teeth depends on </a:t>
            </a:r>
            <a:r>
              <a:rPr lang="en-US" b="1" u="sng" dirty="0" smtClean="0"/>
              <a:t>food</a:t>
            </a:r>
            <a:r>
              <a:rPr lang="en-US" dirty="0" smtClean="0"/>
              <a:t> type: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Carnivores</a:t>
            </a:r>
            <a:r>
              <a:rPr lang="en-US" dirty="0" smtClean="0"/>
              <a:t>: teeth for grasping </a:t>
            </a:r>
            <a:r>
              <a:rPr lang="en-US" b="1" u="sng" dirty="0" smtClean="0"/>
              <a:t>prey</a:t>
            </a:r>
            <a:r>
              <a:rPr lang="en-US" dirty="0" smtClean="0"/>
              <a:t> and severing meat from bones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Herbivores</a:t>
            </a:r>
            <a:r>
              <a:rPr lang="en-US" dirty="0" smtClean="0"/>
              <a:t>: flat teeth surfaces for </a:t>
            </a:r>
            <a:r>
              <a:rPr lang="en-US" b="1" u="sng" dirty="0" smtClean="0"/>
              <a:t>crushing</a:t>
            </a:r>
            <a:r>
              <a:rPr lang="en-US" dirty="0" smtClean="0"/>
              <a:t> plant </a:t>
            </a:r>
            <a:r>
              <a:rPr lang="en-US" dirty="0" err="1" smtClean="0"/>
              <a:t>fibres</a:t>
            </a:r>
            <a:endParaRPr lang="en-US" dirty="0" smtClean="0"/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Omnivores</a:t>
            </a:r>
            <a:r>
              <a:rPr lang="en-US" dirty="0" smtClean="0"/>
              <a:t>: have a variety of tooth types for both </a:t>
            </a:r>
            <a:r>
              <a:rPr lang="en-US" b="1" u="sng" dirty="0" smtClean="0"/>
              <a:t>flesh</a:t>
            </a:r>
            <a:r>
              <a:rPr lang="en-US" dirty="0" smtClean="0"/>
              <a:t> and </a:t>
            </a:r>
            <a:r>
              <a:rPr lang="en-US" b="1" u="sng" dirty="0" smtClean="0"/>
              <a:t>vegetable</a:t>
            </a:r>
            <a:r>
              <a:rPr lang="en-US" dirty="0" smtClean="0"/>
              <a:t> matter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>
                <a:hlinkClick r:id="rId3"/>
              </a:rPr>
              <a:t>Video</a:t>
            </a:r>
            <a:endParaRPr lang="en-US" dirty="0" smtClean="0"/>
          </a:p>
        </p:txBody>
      </p:sp>
      <p:pic>
        <p:nvPicPr>
          <p:cNvPr id="4" name="Picture 3" descr="teeth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7527" y="4217193"/>
            <a:ext cx="33782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2" y="4370614"/>
            <a:ext cx="35052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63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86943" cy="48768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Structure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Covered by a very had substance called </a:t>
            </a:r>
            <a:r>
              <a:rPr lang="en-US" b="1" u="sng" dirty="0" smtClean="0"/>
              <a:t>enamel</a:t>
            </a:r>
            <a:endParaRPr lang="en-US" dirty="0" smtClean="0"/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Under this: is a softer </a:t>
            </a:r>
            <a:r>
              <a:rPr lang="en-US" b="1" u="sng" dirty="0" smtClean="0"/>
              <a:t>dentin</a:t>
            </a:r>
            <a:r>
              <a:rPr lang="en-US" dirty="0" smtClean="0"/>
              <a:t> (bony)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Living part of the tooth is the pulp which contains </a:t>
            </a:r>
            <a:r>
              <a:rPr lang="en-US" b="1" u="sng" dirty="0" smtClean="0"/>
              <a:t>nerves</a:t>
            </a:r>
            <a:r>
              <a:rPr lang="en-US" dirty="0" smtClean="0"/>
              <a:t> and </a:t>
            </a:r>
            <a:r>
              <a:rPr lang="en-US" b="1" u="sng" dirty="0" smtClean="0"/>
              <a:t>blood vessels</a:t>
            </a:r>
            <a:endParaRPr lang="en-US" dirty="0" smtClean="0"/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Teeth fit into </a:t>
            </a:r>
            <a:r>
              <a:rPr lang="en-US" b="1" u="sng" dirty="0" smtClean="0"/>
              <a:t>sockets</a:t>
            </a:r>
            <a:r>
              <a:rPr lang="en-US" dirty="0" smtClean="0"/>
              <a:t> in the </a:t>
            </a:r>
            <a:r>
              <a:rPr lang="en-US" b="1" u="sng" dirty="0" smtClean="0"/>
              <a:t>jaw</a:t>
            </a:r>
            <a:endParaRPr lang="en-US" dirty="0"/>
          </a:p>
        </p:txBody>
      </p:sp>
      <p:pic>
        <p:nvPicPr>
          <p:cNvPr id="4" name="Picture 6" descr="tooth2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9624" y="751116"/>
            <a:ext cx="3973512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069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Tongue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Two functions: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Taste</a:t>
            </a:r>
          </a:p>
          <a:p>
            <a:pPr marL="1005840" lvl="2" indent="-457200">
              <a:buFont typeface="+mj-lt"/>
              <a:buAutoNum type="romanLcPeriod"/>
            </a:pPr>
            <a:r>
              <a:rPr lang="en-US" b="1" u="sng" dirty="0" smtClean="0"/>
              <a:t>Salt</a:t>
            </a:r>
          </a:p>
          <a:p>
            <a:pPr marL="1005840" lvl="2" indent="-457200">
              <a:buFont typeface="+mj-lt"/>
              <a:buAutoNum type="romanLcPeriod"/>
            </a:pPr>
            <a:r>
              <a:rPr lang="en-US" b="1" u="sng" dirty="0" smtClean="0"/>
              <a:t>Sour</a:t>
            </a:r>
          </a:p>
          <a:p>
            <a:pPr marL="1005840" lvl="2" indent="-457200">
              <a:buFont typeface="+mj-lt"/>
              <a:buAutoNum type="romanLcPeriod"/>
            </a:pPr>
            <a:r>
              <a:rPr lang="en-US" b="1" u="sng" dirty="0" smtClean="0"/>
              <a:t>Sweet</a:t>
            </a:r>
          </a:p>
          <a:p>
            <a:pPr marL="1005840" lvl="2" indent="-457200">
              <a:buFont typeface="+mj-lt"/>
              <a:buAutoNum type="romanLcPeriod"/>
            </a:pPr>
            <a:r>
              <a:rPr lang="en-US" b="1" u="sng" dirty="0" smtClean="0"/>
              <a:t>Bitter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dirty="0" smtClean="0"/>
              <a:t>Help </a:t>
            </a:r>
            <a:r>
              <a:rPr lang="en-US" b="1" u="sng" dirty="0" smtClean="0"/>
              <a:t>position food </a:t>
            </a:r>
            <a:r>
              <a:rPr lang="en-US" dirty="0" smtClean="0"/>
              <a:t>in the teeth</a:t>
            </a:r>
            <a:endParaRPr lang="en-US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14" y="1524000"/>
            <a:ext cx="3998686" cy="401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1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Salivary Glands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Three pairs: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Parotid</a:t>
            </a:r>
            <a:r>
              <a:rPr lang="en-US" dirty="0" smtClean="0"/>
              <a:t> on side of face (swell wit the mumps)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Sublingual</a:t>
            </a:r>
            <a:r>
              <a:rPr lang="en-US" dirty="0" smtClean="0"/>
              <a:t> (below tongue) and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b="1" u="sng" dirty="0" smtClean="0"/>
              <a:t>Submandibular</a:t>
            </a:r>
            <a:r>
              <a:rPr lang="en-US" dirty="0" smtClean="0"/>
              <a:t> both in lower jaw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Produce </a:t>
            </a:r>
            <a:r>
              <a:rPr lang="en-US" b="1" u="sng" dirty="0" smtClean="0"/>
              <a:t>saliva </a:t>
            </a:r>
            <a:endParaRPr lang="en-US" b="1" u="sng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72" y="3575142"/>
            <a:ext cx="4978400" cy="328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55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Palates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Locate at the </a:t>
            </a:r>
            <a:r>
              <a:rPr lang="en-US" b="1" u="sng" dirty="0" smtClean="0"/>
              <a:t>top</a:t>
            </a:r>
            <a:r>
              <a:rPr lang="en-US" dirty="0" smtClean="0"/>
              <a:t> of the mouth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Both </a:t>
            </a:r>
            <a:r>
              <a:rPr lang="en-US" b="1" u="sng" dirty="0" smtClean="0"/>
              <a:t>soft (back) </a:t>
            </a:r>
            <a:r>
              <a:rPr lang="en-US" dirty="0" smtClean="0"/>
              <a:t>and </a:t>
            </a:r>
            <a:r>
              <a:rPr lang="en-US" b="1" u="sng" dirty="0" smtClean="0"/>
              <a:t>hard (front)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Separates the </a:t>
            </a:r>
            <a:r>
              <a:rPr lang="en-US" b="1" u="sng" dirty="0" smtClean="0"/>
              <a:t>mouth</a:t>
            </a:r>
            <a:r>
              <a:rPr lang="en-US" dirty="0" smtClean="0"/>
              <a:t> from the </a:t>
            </a:r>
            <a:r>
              <a:rPr lang="en-US" b="1" u="sng" dirty="0" smtClean="0"/>
              <a:t>nasal</a:t>
            </a:r>
            <a:r>
              <a:rPr lang="en-US" dirty="0" smtClean="0"/>
              <a:t> cavity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End in a flap called the </a:t>
            </a:r>
            <a:r>
              <a:rPr lang="en-US" b="1" u="sng" dirty="0" smtClean="0"/>
              <a:t>uvula </a:t>
            </a:r>
            <a:endParaRPr lang="en-US" b="1" u="sng" dirty="0"/>
          </a:p>
        </p:txBody>
      </p:sp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36" y="3511472"/>
            <a:ext cx="4359728" cy="28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6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557</TotalTime>
  <Words>2296</Words>
  <Application>Microsoft Macintosh PowerPoint</Application>
  <PresentationFormat>On-screen Show (4:3)</PresentationFormat>
  <Paragraphs>380</Paragraphs>
  <Slides>46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Clarity</vt:lpstr>
      <vt:lpstr>The digestive system</vt:lpstr>
      <vt:lpstr>I. Introduction/Overview</vt:lpstr>
      <vt:lpstr>II. Location of Parts and Function</vt:lpstr>
      <vt:lpstr>PowerPoint Presentation</vt:lpstr>
      <vt:lpstr>A. Teeth</vt:lpstr>
      <vt:lpstr>PowerPoint Presentation</vt:lpstr>
      <vt:lpstr>B. Tongue</vt:lpstr>
      <vt:lpstr>C. Salivary Glands</vt:lpstr>
      <vt:lpstr>D. Palates</vt:lpstr>
      <vt:lpstr>E. Pharynx</vt:lpstr>
      <vt:lpstr>F. Esophagus</vt:lpstr>
      <vt:lpstr>PowerPoint Presentation</vt:lpstr>
      <vt:lpstr>G. Cardiac Sphincter</vt:lpstr>
      <vt:lpstr>H. Stomach</vt:lpstr>
      <vt:lpstr>PowerPoint Presentation</vt:lpstr>
      <vt:lpstr>PowerPoint Presentation</vt:lpstr>
      <vt:lpstr>I. Pyloric sphincter</vt:lpstr>
      <vt:lpstr>J. Small Intestine</vt:lpstr>
      <vt:lpstr>PowerPoint Presentation</vt:lpstr>
      <vt:lpstr>K. Liver</vt:lpstr>
      <vt:lpstr>L. Pancreas</vt:lpstr>
      <vt:lpstr>PowerPoint Presentation</vt:lpstr>
      <vt:lpstr>M. Ileo-caecal opening</vt:lpstr>
      <vt:lpstr>N. Caecum</vt:lpstr>
      <vt:lpstr>O. Large Intestine</vt:lpstr>
      <vt:lpstr>PowerPoint Presentation</vt:lpstr>
      <vt:lpstr>PowerPoint Presentation</vt:lpstr>
      <vt:lpstr>PowerPoint Presentation</vt:lpstr>
      <vt:lpstr>III. Digestive Enzymes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Swallowing and Peristalsis</vt:lpstr>
      <vt:lpstr>VI. The 7 Functions of the Liver</vt:lpstr>
      <vt:lpstr>PowerPoint Presentation</vt:lpstr>
      <vt:lpstr>V. Gastric, Pancreatic &amp; Intestinal Juices</vt:lpstr>
      <vt:lpstr>PowerPoint Presentation</vt:lpstr>
      <vt:lpstr>PowerPoint Presentation</vt:lpstr>
      <vt:lpstr>VI. Insulin (and Glucagon)</vt:lpstr>
      <vt:lpstr>PowerPoint Presentation</vt:lpstr>
      <vt:lpstr>VII. Liver and Bile</vt:lpstr>
      <vt:lpstr>PowerPoint Presentation</vt:lpstr>
      <vt:lpstr>X. Control of Digestive Gland Secretions</vt:lpstr>
      <vt:lpstr>PowerPoint Presentation</vt:lpstr>
    </vt:vector>
  </TitlesOfParts>
  <Company>Delta School Distirict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digestive system</dc:title>
  <dc:creator>SD37</dc:creator>
  <cp:lastModifiedBy>SD37</cp:lastModifiedBy>
  <cp:revision>26</cp:revision>
  <dcterms:created xsi:type="dcterms:W3CDTF">2019-02-03T23:31:38Z</dcterms:created>
  <dcterms:modified xsi:type="dcterms:W3CDTF">2019-02-08T02:53:23Z</dcterms:modified>
</cp:coreProperties>
</file>