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00C30-EE1C-5C40-A531-4549E5804C74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DEFAA-4AD4-1F43-A54A-182753E1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Ameoba</a:t>
            </a:r>
            <a:r>
              <a:rPr lang="en-US" dirty="0" smtClean="0"/>
              <a:t> Sisters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=gEUu-A2wfSE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EFAA-4AD4-1F43-A54A-182753E1B1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45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ed.ted.com</a:t>
            </a:r>
            <a:r>
              <a:rPr lang="en-US" dirty="0" smtClean="0"/>
              <a:t>/lessons/how-to-grow-a-bone-</a:t>
            </a:r>
            <a:r>
              <a:rPr lang="en-US" dirty="0" err="1" smtClean="0"/>
              <a:t>nina</a:t>
            </a:r>
            <a:r>
              <a:rPr lang="en-US" dirty="0" smtClean="0"/>
              <a:t>-</a:t>
            </a:r>
            <a:r>
              <a:rPr lang="en-US" dirty="0" err="1" smtClean="0"/>
              <a:t>tandon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EFAA-4AD4-1F43-A54A-182753E1B1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0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ed.ted.com</a:t>
            </a:r>
            <a:r>
              <a:rPr lang="en-US" dirty="0" smtClean="0"/>
              <a:t>/lessons/how-your-muscular-system-works-</a:t>
            </a:r>
            <a:r>
              <a:rPr lang="en-US" dirty="0" err="1" smtClean="0"/>
              <a:t>emma</a:t>
            </a:r>
            <a:r>
              <a:rPr lang="en-US" dirty="0" smtClean="0"/>
              <a:t>-</a:t>
            </a:r>
            <a:r>
              <a:rPr lang="en-US" dirty="0" err="1" smtClean="0"/>
              <a:t>bryce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EFAA-4AD4-1F43-A54A-182753E1B1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55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=fXIcwm1oqQw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EFAA-4AD4-1F43-A54A-182753E1B1D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6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29CA6803-2D33-4542-9589-BB9A4391AFCD}" type="datetimeFigureOut">
              <a:rPr lang="en-US" smtClean="0"/>
              <a:t>2019-01-24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ed.ted.com/lessons/how-to-grow-a-bone-nina-tando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d.ted.com/lessons/how-your-muscular-system-works-emma-bryce" TargetMode="External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XIcwm1oqQw" TargetMode="External"/><Relationship Id="rId4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Physiology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5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Connective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Functions:</a:t>
            </a:r>
          </a:p>
          <a:p>
            <a:pPr marL="693738" lvl="1" indent="-457200">
              <a:buFont typeface="+mj-lt"/>
              <a:buAutoNum type="alphaLcPeriod"/>
            </a:pPr>
            <a:r>
              <a:rPr lang="en-US" b="1" dirty="0" smtClean="0"/>
              <a:t>Binds </a:t>
            </a:r>
            <a:r>
              <a:rPr lang="en-US" dirty="0" smtClean="0"/>
              <a:t>structures together</a:t>
            </a:r>
          </a:p>
          <a:p>
            <a:pPr marL="693738" lvl="1" indent="-457200">
              <a:buFont typeface="+mj-lt"/>
              <a:buAutoNum type="alphaLcPeriod"/>
            </a:pPr>
            <a:r>
              <a:rPr lang="en-US" b="1" dirty="0" smtClean="0"/>
              <a:t>Fill </a:t>
            </a:r>
            <a:r>
              <a:rPr lang="en-US" dirty="0" smtClean="0"/>
              <a:t>up spaces</a:t>
            </a:r>
          </a:p>
          <a:p>
            <a:pPr marL="693738" lvl="1" indent="-457200">
              <a:buFont typeface="+mj-lt"/>
              <a:buAutoNum type="alphaLcPeriod"/>
            </a:pPr>
            <a:r>
              <a:rPr lang="en-US" dirty="0" smtClean="0"/>
              <a:t>Provide </a:t>
            </a:r>
            <a:r>
              <a:rPr lang="en-US" b="1" dirty="0" smtClean="0"/>
              <a:t>support</a:t>
            </a:r>
            <a:r>
              <a:rPr lang="en-US" dirty="0" smtClean="0"/>
              <a:t> and </a:t>
            </a:r>
            <a:r>
              <a:rPr lang="en-US" b="1" dirty="0" smtClean="0"/>
              <a:t>protection</a:t>
            </a:r>
            <a:endParaRPr lang="en-US" dirty="0" smtClean="0"/>
          </a:p>
          <a:p>
            <a:pPr marL="693738" lvl="1" indent="-457200">
              <a:buFont typeface="+mj-lt"/>
              <a:buAutoNum type="alphaLcPeriod"/>
            </a:pPr>
            <a:r>
              <a:rPr lang="en-US" dirty="0" smtClean="0"/>
              <a:t>Stores </a:t>
            </a:r>
            <a:r>
              <a:rPr lang="en-US" b="1" dirty="0" smtClean="0"/>
              <a:t>fat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Structure:</a:t>
            </a:r>
          </a:p>
          <a:p>
            <a:pPr marL="693738" lvl="1" indent="-457200">
              <a:buFont typeface="+mj-lt"/>
              <a:buAutoNum type="alphaLcPeriod"/>
            </a:pPr>
            <a:r>
              <a:rPr lang="en-US" dirty="0" smtClean="0"/>
              <a:t>Cells in connective tissue usually in </a:t>
            </a:r>
            <a:r>
              <a:rPr lang="en-US" b="1" dirty="0" smtClean="0"/>
              <a:t>matrix</a:t>
            </a:r>
            <a:r>
              <a:rPr lang="en-US" dirty="0" smtClean="0"/>
              <a:t> usually made of either </a:t>
            </a:r>
            <a:r>
              <a:rPr lang="en-US" b="1" dirty="0" smtClean="0"/>
              <a:t>collagen</a:t>
            </a:r>
            <a:r>
              <a:rPr lang="en-US" dirty="0" smtClean="0"/>
              <a:t> or </a:t>
            </a:r>
            <a:r>
              <a:rPr lang="en-US" b="1" dirty="0" smtClean="0"/>
              <a:t>elastin</a:t>
            </a:r>
            <a:endParaRPr lang="en-US" b="1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447" y="2133601"/>
            <a:ext cx="33782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7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b="1" dirty="0" smtClean="0"/>
              <a:t>Loose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Join </a:t>
            </a:r>
            <a:r>
              <a:rPr lang="en-US" b="1" dirty="0" smtClean="0"/>
              <a:t>tissues, </a:t>
            </a:r>
            <a:r>
              <a:rPr lang="en-US" dirty="0" smtClean="0"/>
              <a:t>hold</a:t>
            </a:r>
            <a:r>
              <a:rPr lang="en-US" b="1" dirty="0" smtClean="0"/>
              <a:t> organs</a:t>
            </a:r>
            <a:r>
              <a:rPr lang="en-US" dirty="0" smtClean="0"/>
              <a:t> in place, </a:t>
            </a:r>
            <a:r>
              <a:rPr lang="en-US" b="1" dirty="0" smtClean="0"/>
              <a:t>fat</a:t>
            </a:r>
            <a:r>
              <a:rPr lang="en-US" dirty="0" smtClean="0"/>
              <a:t> storage</a:t>
            </a:r>
          </a:p>
          <a:p>
            <a:pPr marL="457200" indent="-457200">
              <a:buFont typeface="+mj-lt"/>
              <a:buAutoNum type="alphaLcPeriod"/>
            </a:pPr>
            <a:r>
              <a:rPr lang="en-US" b="1" dirty="0" smtClean="0"/>
              <a:t>Fibrous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Bundles of </a:t>
            </a:r>
            <a:r>
              <a:rPr lang="en-US" b="1" dirty="0" smtClean="0"/>
              <a:t> collagen </a:t>
            </a:r>
            <a:r>
              <a:rPr lang="en-US" dirty="0" smtClean="0"/>
              <a:t>fibers, very </a:t>
            </a:r>
            <a:r>
              <a:rPr lang="en-US" b="1" dirty="0" smtClean="0"/>
              <a:t>strong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Used in </a:t>
            </a:r>
            <a:r>
              <a:rPr lang="en-US" b="1" dirty="0" smtClean="0"/>
              <a:t> tendons</a:t>
            </a:r>
            <a:r>
              <a:rPr lang="en-US" dirty="0" smtClean="0"/>
              <a:t> (connect muscle to bone) and </a:t>
            </a:r>
            <a:r>
              <a:rPr lang="en-US" b="1" dirty="0" smtClean="0"/>
              <a:t> ligaments</a:t>
            </a:r>
            <a:r>
              <a:rPr lang="en-US" dirty="0" smtClean="0"/>
              <a:t> (connect bones to other joints)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4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b="1" dirty="0" smtClean="0"/>
              <a:t>Cartilage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b="1" dirty="0" smtClean="0"/>
              <a:t>Flexible</a:t>
            </a:r>
            <a:r>
              <a:rPr lang="en-US" dirty="0" smtClean="0"/>
              <a:t> matrix rich in </a:t>
            </a:r>
            <a:r>
              <a:rPr lang="en-US" b="1" dirty="0" smtClean="0"/>
              <a:t>protein</a:t>
            </a:r>
            <a:r>
              <a:rPr lang="en-US" dirty="0" smtClean="0"/>
              <a:t> and </a:t>
            </a:r>
            <a:r>
              <a:rPr lang="en-US" b="1" dirty="0" smtClean="0"/>
              <a:t>fibers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Ex. </a:t>
            </a:r>
            <a:r>
              <a:rPr lang="en-US" b="1" dirty="0" smtClean="0"/>
              <a:t>Nose</a:t>
            </a:r>
            <a:r>
              <a:rPr lang="en-US" dirty="0" smtClean="0"/>
              <a:t>, </a:t>
            </a:r>
            <a:r>
              <a:rPr lang="en-US" b="1" dirty="0" smtClean="0"/>
              <a:t>ears</a:t>
            </a:r>
            <a:r>
              <a:rPr lang="en-US" dirty="0" smtClean="0"/>
              <a:t>, </a:t>
            </a:r>
            <a:r>
              <a:rPr lang="en-US" b="1" dirty="0" smtClean="0"/>
              <a:t>vertebrae</a:t>
            </a:r>
            <a:r>
              <a:rPr lang="en-US" dirty="0" smtClean="0"/>
              <a:t>, ends of bones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en-US" b="1" dirty="0" smtClean="0"/>
              <a:t>Bone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Ted-Ed Bone</a:t>
            </a:r>
            <a:r>
              <a:rPr lang="en-US" dirty="0" smtClean="0"/>
              <a:t>)</a:t>
            </a:r>
            <a:endParaRPr lang="en-US" b="1" dirty="0" smtClean="0"/>
          </a:p>
          <a:p>
            <a:pPr marL="750888" lvl="1" indent="-514350">
              <a:buFont typeface="+mj-lt"/>
              <a:buAutoNum type="romanLcPeriod"/>
            </a:pPr>
            <a:r>
              <a:rPr lang="en-US" b="1" dirty="0" smtClean="0"/>
              <a:t>Rigid </a:t>
            </a:r>
            <a:r>
              <a:rPr lang="en-US" dirty="0" smtClean="0"/>
              <a:t>connective tissue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Matrix of </a:t>
            </a:r>
            <a:r>
              <a:rPr lang="en-US" b="1" dirty="0" smtClean="0"/>
              <a:t>calcium salts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en-US" b="1" dirty="0" smtClean="0"/>
              <a:t>Blood</a:t>
            </a:r>
            <a:endParaRPr lang="en-US" dirty="0" smtClean="0"/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Matrix is liquid called </a:t>
            </a:r>
            <a:r>
              <a:rPr lang="en-US" b="1" dirty="0" smtClean="0"/>
              <a:t>plasma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0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8" descr="skin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125" y="586142"/>
            <a:ext cx="8926385" cy="586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243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55" y="244158"/>
            <a:ext cx="819727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C. Muscle Tissue (</a:t>
            </a:r>
            <a:r>
              <a:rPr lang="en-US" dirty="0" smtClean="0">
                <a:hlinkClick r:id="rId3"/>
              </a:rPr>
              <a:t>Ted-Ed Muscle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48873"/>
            <a:ext cx="7345363" cy="39319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Contracts for </a:t>
            </a:r>
            <a:r>
              <a:rPr lang="en-US" b="1" dirty="0" smtClean="0"/>
              <a:t>movement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Composed of </a:t>
            </a:r>
            <a:r>
              <a:rPr lang="en-US" dirty="0"/>
              <a:t>f</a:t>
            </a:r>
            <a:r>
              <a:rPr lang="en-US" dirty="0" smtClean="0"/>
              <a:t>ibers made of </a:t>
            </a:r>
            <a:r>
              <a:rPr lang="en-US" b="1" dirty="0" smtClean="0"/>
              <a:t>actin</a:t>
            </a:r>
            <a:r>
              <a:rPr lang="en-US" dirty="0" smtClean="0"/>
              <a:t> and </a:t>
            </a:r>
            <a:r>
              <a:rPr lang="en-US" b="1" dirty="0" smtClean="0"/>
              <a:t>myosin</a:t>
            </a:r>
            <a:r>
              <a:rPr lang="en-US" dirty="0" smtClean="0"/>
              <a:t> proteins whose interaction is responsible for </a:t>
            </a:r>
            <a:r>
              <a:rPr lang="en-US" b="1" dirty="0" smtClean="0"/>
              <a:t>movement</a:t>
            </a:r>
            <a:endParaRPr lang="en-US" dirty="0"/>
          </a:p>
        </p:txBody>
      </p:sp>
      <p:pic>
        <p:nvPicPr>
          <p:cNvPr id="4" name="Picture 3" descr="skin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1213" y="3379788"/>
            <a:ext cx="4151312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322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b="1" dirty="0" smtClean="0"/>
              <a:t>Skeletal </a:t>
            </a:r>
            <a:r>
              <a:rPr lang="en-US" dirty="0" smtClean="0"/>
              <a:t>Muscle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b="1" dirty="0" smtClean="0"/>
              <a:t>Striated</a:t>
            </a:r>
            <a:r>
              <a:rPr lang="en-US" dirty="0" smtClean="0"/>
              <a:t> (alternating light and dark bands)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Attached to </a:t>
            </a:r>
            <a:r>
              <a:rPr lang="en-US" b="1" dirty="0" smtClean="0"/>
              <a:t>bones</a:t>
            </a:r>
            <a:r>
              <a:rPr lang="en-US" dirty="0" smtClean="0"/>
              <a:t> and used for </a:t>
            </a:r>
            <a:r>
              <a:rPr lang="en-US" b="1" dirty="0" smtClean="0"/>
              <a:t>movement</a:t>
            </a:r>
            <a:endParaRPr lang="en-US" dirty="0" smtClean="0"/>
          </a:p>
          <a:p>
            <a:pPr marL="750888" lvl="1" indent="-514350">
              <a:buFont typeface="+mj-lt"/>
              <a:buAutoNum type="romanLcPeriod"/>
            </a:pPr>
            <a:r>
              <a:rPr lang="en-US" b="1" dirty="0" smtClean="0"/>
              <a:t>Voluntary</a:t>
            </a:r>
            <a:r>
              <a:rPr lang="en-US" dirty="0" smtClean="0"/>
              <a:t> control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Can contract </a:t>
            </a:r>
            <a:r>
              <a:rPr lang="en-US" b="1" dirty="0" smtClean="0"/>
              <a:t>quickly</a:t>
            </a:r>
            <a:r>
              <a:rPr lang="en-US" dirty="0" smtClean="0"/>
              <a:t> and </a:t>
            </a:r>
            <a:r>
              <a:rPr lang="en-US" b="1" dirty="0" smtClean="0"/>
              <a:t>strongly </a:t>
            </a:r>
            <a:r>
              <a:rPr lang="en-US" dirty="0" smtClean="0"/>
              <a:t>but will </a:t>
            </a:r>
            <a:r>
              <a:rPr lang="en-US" b="1" dirty="0" smtClean="0"/>
              <a:t>fatigue </a:t>
            </a:r>
            <a:r>
              <a:rPr lang="en-US" dirty="0" smtClean="0"/>
              <a:t>in time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863" y="4294909"/>
            <a:ext cx="41910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3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87236"/>
            <a:ext cx="7345363" cy="3931920"/>
          </a:xfrm>
        </p:spPr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b="1" dirty="0" smtClean="0"/>
              <a:t>Smooth </a:t>
            </a:r>
            <a:r>
              <a:rPr lang="en-US" dirty="0" smtClean="0"/>
              <a:t>Muscle</a:t>
            </a:r>
            <a:endParaRPr lang="en-US" dirty="0"/>
          </a:p>
          <a:p>
            <a:pPr marL="750888" lvl="1" indent="-514350">
              <a:buFont typeface="+mj-lt"/>
              <a:buAutoNum type="romanLcPeriod"/>
            </a:pPr>
            <a:r>
              <a:rPr lang="en-US" b="1" dirty="0" smtClean="0"/>
              <a:t>Non-Striated</a:t>
            </a:r>
            <a:r>
              <a:rPr lang="en-US" dirty="0" smtClean="0"/>
              <a:t> </a:t>
            </a:r>
            <a:endParaRPr lang="en-US" dirty="0"/>
          </a:p>
          <a:p>
            <a:pPr marL="750888" lvl="1" indent="-514350">
              <a:buFont typeface="+mj-lt"/>
              <a:buAutoNum type="romanLcPeriod"/>
            </a:pPr>
            <a:r>
              <a:rPr lang="en-US" b="1" dirty="0" smtClean="0"/>
              <a:t>Involuntary</a:t>
            </a:r>
            <a:r>
              <a:rPr lang="en-US" dirty="0" smtClean="0"/>
              <a:t> control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Found in walls of internal </a:t>
            </a:r>
            <a:r>
              <a:rPr lang="en-US" b="1" dirty="0" smtClean="0"/>
              <a:t>organs</a:t>
            </a:r>
            <a:r>
              <a:rPr lang="en-US" dirty="0" smtClean="0"/>
              <a:t> (intestine, stomach, blood vessels)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Contracts more </a:t>
            </a:r>
            <a:r>
              <a:rPr lang="en-US" b="1" dirty="0" smtClean="0"/>
              <a:t>slowly</a:t>
            </a:r>
            <a:r>
              <a:rPr lang="en-US" dirty="0" smtClean="0"/>
              <a:t>, but can contract over a </a:t>
            </a:r>
            <a:r>
              <a:rPr lang="en-US" b="1" dirty="0" smtClean="0"/>
              <a:t>longer</a:t>
            </a:r>
            <a:r>
              <a:rPr lang="en-US" dirty="0" smtClean="0"/>
              <a:t> period of time.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3" descr="muscle-smooth-contract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9938" y="4573588"/>
            <a:ext cx="5511800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600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b="1" dirty="0" smtClean="0"/>
              <a:t>Cardiac </a:t>
            </a:r>
            <a:r>
              <a:rPr lang="en-US" dirty="0" smtClean="0"/>
              <a:t>Muscle</a:t>
            </a:r>
            <a:endParaRPr lang="en-US" dirty="0"/>
          </a:p>
          <a:p>
            <a:pPr marL="750888" lvl="1" indent="-514350">
              <a:buFont typeface="+mj-lt"/>
              <a:buAutoNum type="romanLcPeriod"/>
            </a:pPr>
            <a:r>
              <a:rPr lang="en-US" b="1" dirty="0" smtClean="0"/>
              <a:t>Striated</a:t>
            </a:r>
            <a:r>
              <a:rPr lang="en-US" dirty="0" smtClean="0"/>
              <a:t> </a:t>
            </a:r>
            <a:endParaRPr lang="en-US" dirty="0"/>
          </a:p>
          <a:p>
            <a:pPr marL="750888" lvl="1" indent="-514350">
              <a:buFont typeface="+mj-lt"/>
              <a:buAutoNum type="romanLcPeriod"/>
            </a:pPr>
            <a:r>
              <a:rPr lang="en-US" b="1" dirty="0" smtClean="0"/>
              <a:t>Involuntary</a:t>
            </a:r>
            <a:endParaRPr lang="en-US" dirty="0"/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Forms </a:t>
            </a:r>
            <a:r>
              <a:rPr lang="en-US" b="1" dirty="0" smtClean="0"/>
              <a:t>heart </a:t>
            </a:r>
            <a:r>
              <a:rPr lang="en-US" dirty="0" smtClean="0"/>
              <a:t>muscle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Found only in the </a:t>
            </a:r>
            <a:r>
              <a:rPr lang="en-US" b="1" dirty="0" smtClean="0"/>
              <a:t>heart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Can contract </a:t>
            </a:r>
            <a:r>
              <a:rPr lang="en-US" b="1" dirty="0" smtClean="0"/>
              <a:t>quickly</a:t>
            </a:r>
            <a:r>
              <a:rPr lang="en-US" dirty="0" smtClean="0"/>
              <a:t>, and beats your whole life through</a:t>
            </a:r>
            <a:endParaRPr lang="en-US" dirty="0"/>
          </a:p>
        </p:txBody>
      </p:sp>
      <p:pic>
        <p:nvPicPr>
          <p:cNvPr id="5" name="Picture 3" descr="C0021262-Heart_muscle_fibres,_SEM-SP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5809" y="677070"/>
            <a:ext cx="3908425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7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Nervous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Respond to </a:t>
            </a:r>
            <a:r>
              <a:rPr lang="en-US" b="1" dirty="0" smtClean="0"/>
              <a:t>stimuli</a:t>
            </a:r>
            <a:r>
              <a:rPr lang="en-US" dirty="0" smtClean="0"/>
              <a:t> and transmits </a:t>
            </a:r>
            <a:r>
              <a:rPr lang="en-US" b="1" dirty="0" smtClean="0"/>
              <a:t>impulses</a:t>
            </a:r>
            <a:r>
              <a:rPr lang="en-US" dirty="0" smtClean="0"/>
              <a:t> from one body part to another.</a:t>
            </a:r>
            <a:endParaRPr lang="en-US" dirty="0"/>
          </a:p>
        </p:txBody>
      </p:sp>
      <p:pic>
        <p:nvPicPr>
          <p:cNvPr id="4" name="Picture 3" descr="nervous tiss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909888"/>
            <a:ext cx="48831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4954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2073565"/>
            <a:ext cx="5773160" cy="4378036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Conduct </a:t>
            </a:r>
            <a:r>
              <a:rPr lang="en-US" b="1" dirty="0" smtClean="0"/>
              <a:t>electrical</a:t>
            </a:r>
            <a:r>
              <a:rPr lang="en-US" dirty="0" smtClean="0"/>
              <a:t> and </a:t>
            </a:r>
            <a:r>
              <a:rPr lang="en-US" b="1" dirty="0" smtClean="0"/>
              <a:t>chemical</a:t>
            </a:r>
            <a:r>
              <a:rPr lang="en-US" dirty="0" smtClean="0"/>
              <a:t> messages along special cells called </a:t>
            </a:r>
            <a:r>
              <a:rPr lang="en-US" b="1" dirty="0" smtClean="0"/>
              <a:t>neurons</a:t>
            </a:r>
          </a:p>
          <a:p>
            <a:pPr marL="693738" lvl="1" indent="-457200">
              <a:buFont typeface="+mj-lt"/>
              <a:buAutoNum type="alphaLcPeriod"/>
            </a:pPr>
            <a:r>
              <a:rPr lang="en-US" dirty="0" smtClean="0"/>
              <a:t>Composted of:</a:t>
            </a:r>
          </a:p>
          <a:p>
            <a:pPr marL="979488" lvl="2" indent="-514350">
              <a:buFont typeface="+mj-lt"/>
              <a:buAutoNum type="romanLcPeriod"/>
            </a:pPr>
            <a:r>
              <a:rPr lang="en-US" b="1" dirty="0" smtClean="0"/>
              <a:t>Cell</a:t>
            </a:r>
            <a:r>
              <a:rPr lang="en-US" dirty="0" smtClean="0"/>
              <a:t> body</a:t>
            </a:r>
          </a:p>
          <a:p>
            <a:pPr marL="979488" lvl="2" indent="-514350">
              <a:buFont typeface="+mj-lt"/>
              <a:buAutoNum type="romanLcPeriod"/>
            </a:pPr>
            <a:r>
              <a:rPr lang="en-US" b="1" dirty="0" smtClean="0"/>
              <a:t>Dendrites</a:t>
            </a:r>
            <a:r>
              <a:rPr lang="en-US" dirty="0" smtClean="0"/>
              <a:t>: conduct messages </a:t>
            </a:r>
            <a:r>
              <a:rPr lang="en-US" b="1" dirty="0" smtClean="0"/>
              <a:t>to</a:t>
            </a:r>
            <a:r>
              <a:rPr lang="en-US" dirty="0" smtClean="0"/>
              <a:t> cell body</a:t>
            </a:r>
          </a:p>
          <a:p>
            <a:pPr marL="979488" lvl="2" indent="-514350">
              <a:buFont typeface="+mj-lt"/>
              <a:buAutoNum type="romanLcPeriod"/>
            </a:pPr>
            <a:r>
              <a:rPr lang="en-US" b="1" dirty="0" smtClean="0"/>
              <a:t>Axon</a:t>
            </a:r>
            <a:r>
              <a:rPr lang="en-US" dirty="0" smtClean="0"/>
              <a:t>: send messages </a:t>
            </a:r>
            <a:r>
              <a:rPr lang="en-US" b="1" dirty="0" smtClean="0"/>
              <a:t>away</a:t>
            </a:r>
            <a:r>
              <a:rPr lang="en-US" dirty="0" smtClean="0"/>
              <a:t> from cell body</a:t>
            </a:r>
          </a:p>
          <a:p>
            <a:pPr marL="979488" lvl="2" indent="-514350">
              <a:buFont typeface="+mj-lt"/>
              <a:buAutoNum type="romanLcPeriod"/>
            </a:pPr>
            <a:r>
              <a:rPr lang="en-US" dirty="0" smtClean="0"/>
              <a:t>Axon and dendrites are </a:t>
            </a:r>
            <a:r>
              <a:rPr lang="en-US" b="1" dirty="0" smtClean="0"/>
              <a:t>nerve</a:t>
            </a:r>
            <a:r>
              <a:rPr lang="en-US" dirty="0" smtClean="0"/>
              <a:t> fibers</a:t>
            </a:r>
          </a:p>
          <a:p>
            <a:pPr marL="750888" lvl="1" indent="-514350">
              <a:buFont typeface="+mj-lt"/>
              <a:buAutoNum type="alphaLcPeriod"/>
            </a:pPr>
            <a:r>
              <a:rPr lang="en-US" dirty="0" smtClean="0"/>
              <a:t>Bindles of nerve fibers are called </a:t>
            </a:r>
            <a:r>
              <a:rPr lang="en-US" b="1" dirty="0" smtClean="0"/>
              <a:t>nerves</a:t>
            </a:r>
            <a:endParaRPr lang="en-US" b="1" dirty="0"/>
          </a:p>
          <a:p>
            <a:pPr marL="979488" lvl="2" indent="-514350">
              <a:buFont typeface="+mj-lt"/>
              <a:buAutoNum type="romanLcPeriod"/>
            </a:pP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052" y="244158"/>
            <a:ext cx="3596848" cy="280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0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Human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Human body has several levels of organization: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Cells of the same type joined together are called </a:t>
            </a:r>
            <a:r>
              <a:rPr lang="en-US" b="1" dirty="0" smtClean="0"/>
              <a:t>tissues</a:t>
            </a:r>
            <a:endParaRPr lang="en-US" dirty="0" smtClean="0"/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Different tissues are joined together to form </a:t>
            </a:r>
            <a:r>
              <a:rPr lang="en-US" b="1" dirty="0" smtClean="0"/>
              <a:t>organs</a:t>
            </a:r>
            <a:endParaRPr lang="en-US" dirty="0" smtClean="0"/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Various organs are arranged into an </a:t>
            </a:r>
            <a:r>
              <a:rPr lang="en-US" b="1" dirty="0" smtClean="0"/>
              <a:t>organ system</a:t>
            </a: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60" y="4378038"/>
            <a:ext cx="46355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19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Nerves conduct messages to and from </a:t>
            </a:r>
            <a:r>
              <a:rPr lang="en-US" b="1" dirty="0" smtClean="0"/>
              <a:t>spinal</a:t>
            </a:r>
            <a:r>
              <a:rPr lang="en-US" dirty="0" smtClean="0"/>
              <a:t> cord, </a:t>
            </a:r>
            <a:r>
              <a:rPr lang="en-US" b="1" dirty="0" smtClean="0"/>
              <a:t>brain</a:t>
            </a:r>
            <a:r>
              <a:rPr lang="en-US" dirty="0" smtClean="0"/>
              <a:t>, and </a:t>
            </a:r>
            <a:r>
              <a:rPr lang="en-US" b="1" dirty="0" smtClean="0"/>
              <a:t>sense</a:t>
            </a:r>
            <a:r>
              <a:rPr lang="en-US" dirty="0" smtClean="0"/>
              <a:t> organs to register sensation and trigger muscle movement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b="1" dirty="0" smtClean="0"/>
              <a:t>Glial</a:t>
            </a:r>
            <a:r>
              <a:rPr lang="en-US" dirty="0" smtClean="0"/>
              <a:t> cells surround nerve cells</a:t>
            </a:r>
          </a:p>
          <a:p>
            <a:pPr marL="693738" lvl="1" indent="-457200">
              <a:buFont typeface="+mj-lt"/>
              <a:buAutoNum type="alphaLcPeriod"/>
            </a:pPr>
            <a:r>
              <a:rPr lang="en-US" dirty="0" smtClean="0"/>
              <a:t>Help to </a:t>
            </a:r>
            <a:r>
              <a:rPr lang="en-US" b="1" dirty="0" smtClean="0"/>
              <a:t>support</a:t>
            </a:r>
            <a:r>
              <a:rPr lang="en-US" dirty="0" smtClean="0"/>
              <a:t>, </a:t>
            </a:r>
            <a:r>
              <a:rPr lang="en-US" b="1" dirty="0" smtClean="0"/>
              <a:t>protect</a:t>
            </a:r>
            <a:r>
              <a:rPr lang="en-US" dirty="0" smtClean="0"/>
              <a:t>, and </a:t>
            </a:r>
            <a:r>
              <a:rPr lang="en-US" b="1" dirty="0" smtClean="0"/>
              <a:t>nourish</a:t>
            </a:r>
            <a:r>
              <a:rPr lang="en-US" dirty="0" smtClean="0"/>
              <a:t> nerve cells</a:t>
            </a:r>
          </a:p>
          <a:p>
            <a:pPr marL="693738" lvl="1" indent="-457200">
              <a:buFont typeface="+mj-lt"/>
              <a:buAutoNum type="alphaLcPeriod"/>
            </a:pPr>
            <a:r>
              <a:rPr lang="en-US" dirty="0" smtClean="0"/>
              <a:t>Provide </a:t>
            </a:r>
            <a:r>
              <a:rPr lang="en-US" b="1" dirty="0" smtClean="0"/>
              <a:t>nutrients</a:t>
            </a:r>
            <a:r>
              <a:rPr lang="en-US" dirty="0" smtClean="0"/>
              <a:t> to the neurons and help keep the tissue free of </a:t>
            </a:r>
            <a:r>
              <a:rPr lang="en-US" b="1" dirty="0" smtClean="0"/>
              <a:t>debris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057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single cell or a collection of cells that </a:t>
            </a:r>
            <a:r>
              <a:rPr lang="en-US" b="1" dirty="0" smtClean="0"/>
              <a:t>secrete</a:t>
            </a:r>
            <a:r>
              <a:rPr lang="en-US" dirty="0" smtClean="0"/>
              <a:t> something</a:t>
            </a:r>
            <a:endParaRPr lang="en-US" dirty="0"/>
          </a:p>
        </p:txBody>
      </p:sp>
      <p:pic>
        <p:nvPicPr>
          <p:cNvPr id="5" name="Picture 3" descr="gla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7856" y="3071206"/>
            <a:ext cx="5851235" cy="361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586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87236"/>
            <a:ext cx="7345363" cy="3931920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b="1" dirty="0" smtClean="0"/>
              <a:t>Exocrine</a:t>
            </a:r>
            <a:r>
              <a:rPr lang="en-US" dirty="0" smtClean="0"/>
              <a:t> glands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Secrete </a:t>
            </a:r>
            <a:r>
              <a:rPr lang="en-US" b="1" dirty="0" smtClean="0"/>
              <a:t>into</a:t>
            </a:r>
            <a:r>
              <a:rPr lang="en-US" dirty="0" smtClean="0"/>
              <a:t> ducts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Ex. </a:t>
            </a:r>
            <a:r>
              <a:rPr lang="en-US" b="1" dirty="0" smtClean="0"/>
              <a:t>Gall</a:t>
            </a:r>
            <a:r>
              <a:rPr lang="en-US" dirty="0" smtClean="0"/>
              <a:t> bladder is an exocrine gland because it secretes </a:t>
            </a:r>
            <a:r>
              <a:rPr lang="en-US" b="1" dirty="0" smtClean="0"/>
              <a:t>bile</a:t>
            </a:r>
            <a:r>
              <a:rPr lang="en-US" dirty="0" smtClean="0"/>
              <a:t> in a duct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Ex. </a:t>
            </a:r>
            <a:r>
              <a:rPr lang="en-US" b="1" dirty="0" smtClean="0"/>
              <a:t>Sweat</a:t>
            </a:r>
            <a:r>
              <a:rPr lang="en-US" dirty="0" smtClean="0"/>
              <a:t> glands are exocrine glands</a:t>
            </a:r>
          </a:p>
        </p:txBody>
      </p:sp>
      <p:pic>
        <p:nvPicPr>
          <p:cNvPr id="5" name="Picture 3" descr="swea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2894" y="3963879"/>
            <a:ext cx="4441106" cy="287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864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4110615" cy="3931920"/>
          </a:xfrm>
        </p:spPr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b="1" dirty="0" smtClean="0"/>
              <a:t>Endocrine</a:t>
            </a:r>
            <a:r>
              <a:rPr lang="en-US" dirty="0" smtClean="0"/>
              <a:t> glands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Secrete chemicals (especially hormones) into </a:t>
            </a:r>
            <a:r>
              <a:rPr lang="en-US" b="1" dirty="0" smtClean="0"/>
              <a:t>bloodstream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Ex. </a:t>
            </a:r>
            <a:r>
              <a:rPr lang="en-US" b="1" dirty="0" smtClean="0"/>
              <a:t>Pancreas</a:t>
            </a:r>
            <a:r>
              <a:rPr lang="en-US" dirty="0" smtClean="0"/>
              <a:t> secretes </a:t>
            </a:r>
            <a:r>
              <a:rPr lang="en-US" b="1" dirty="0" smtClean="0"/>
              <a:t>insulin</a:t>
            </a:r>
            <a:r>
              <a:rPr lang="en-US" dirty="0" smtClean="0"/>
              <a:t> into the blood</a:t>
            </a:r>
            <a:endParaRPr lang="en-US" dirty="0"/>
          </a:p>
        </p:txBody>
      </p:sp>
      <p:pic>
        <p:nvPicPr>
          <p:cNvPr id="4" name="Picture 3" descr="gland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388" y="659246"/>
            <a:ext cx="3990975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109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III. Organs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organ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8629" y="3265487"/>
            <a:ext cx="4334597" cy="326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7522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Tissues</a:t>
            </a:r>
            <a:r>
              <a:rPr lang="en-US" dirty="0" smtClean="0"/>
              <a:t> working together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Organs are made up of </a:t>
            </a:r>
            <a:r>
              <a:rPr lang="en-US" b="1" dirty="0" smtClean="0"/>
              <a:t>one</a:t>
            </a:r>
            <a:r>
              <a:rPr lang="en-US" dirty="0" smtClean="0"/>
              <a:t> or </a:t>
            </a:r>
            <a:r>
              <a:rPr lang="en-US" b="1" dirty="0" smtClean="0"/>
              <a:t>more</a:t>
            </a:r>
            <a:r>
              <a:rPr lang="en-US" dirty="0" smtClean="0"/>
              <a:t> types of </a:t>
            </a:r>
            <a:r>
              <a:rPr lang="en-US" b="1" dirty="0" smtClean="0"/>
              <a:t>tissues</a:t>
            </a:r>
            <a:r>
              <a:rPr lang="en-US" dirty="0" smtClean="0"/>
              <a:t> (usually more)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Each located in specific </a:t>
            </a:r>
            <a:r>
              <a:rPr lang="en-US" b="1" dirty="0" smtClean="0"/>
              <a:t>location</a:t>
            </a:r>
            <a:r>
              <a:rPr lang="en-US" dirty="0" smtClean="0"/>
              <a:t>, with specific </a:t>
            </a:r>
            <a:r>
              <a:rPr lang="en-US" b="1" dirty="0" smtClean="0"/>
              <a:t>functions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2239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D. Human Organ Systems overviews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386551"/>
              </p:ext>
            </p:extLst>
          </p:nvPr>
        </p:nvGraphicFramePr>
        <p:xfrm>
          <a:off x="369022" y="1879600"/>
          <a:ext cx="8388614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71523"/>
                <a:gridCol w="5317091"/>
              </a:tblGrid>
              <a:tr h="475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Digestive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convert </a:t>
                      </a: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food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to usable </a:t>
                      </a:r>
                      <a:r>
                        <a:rPr lang="en-US" sz="2400" b="1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nutrients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Circulatory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transport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of necessary molecules to </a:t>
                      </a:r>
                      <a:r>
                        <a:rPr lang="en-US" sz="2400" b="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cells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Immune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defense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against invading </a:t>
                      </a:r>
                      <a:r>
                        <a:rPr lang="en-US" sz="2400" b="1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pathogens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3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Respiratory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gas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exchange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Excretory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gets rid of </a:t>
                      </a: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metabolic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wastes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011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D. Human Organ Systems overviews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589974"/>
              </p:ext>
            </p:extLst>
          </p:nvPr>
        </p:nvGraphicFramePr>
        <p:xfrm>
          <a:off x="461386" y="1971964"/>
          <a:ext cx="8160307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17705"/>
                <a:gridCol w="5042602"/>
              </a:tblGrid>
              <a:tr h="866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Nervous &amp; Sensory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regulation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control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, response to </a:t>
                      </a: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stimuli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processing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information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Muscular &amp; Skeletal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support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en-US" sz="2400" b="1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movement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Hormonal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regulation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 of internal </a:t>
                      </a: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environment</a:t>
                      </a: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b="0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development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3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Reproductive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producing </a:t>
                      </a:r>
                      <a:r>
                        <a:rPr lang="en-US" sz="2400" b="1" dirty="0" smtClean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offspring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98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 startAt="5"/>
            </a:pPr>
            <a:r>
              <a:rPr lang="en-US" dirty="0" smtClean="0"/>
              <a:t>Many internal organ systems enclosed within coelom, cavity within the body</a:t>
            </a:r>
          </a:p>
          <a:p>
            <a:pPr marL="457200" indent="-457200">
              <a:buFont typeface="+mj-lt"/>
              <a:buAutoNum type="alphaUcPeriod" startAt="5"/>
            </a:pPr>
            <a:r>
              <a:rPr lang="en-US" dirty="0" smtClean="0"/>
              <a:t>Organ systems contribute to maintaining a stable internal environment (homeostasis)</a:t>
            </a:r>
          </a:p>
          <a:p>
            <a:pPr marL="457200" indent="-457200">
              <a:buFont typeface="+mj-lt"/>
              <a:buAutoNum type="alphaUcPeriod" startAt="5"/>
            </a:pPr>
            <a:r>
              <a:rPr lang="en-US" dirty="0" smtClean="0"/>
              <a:t>Ex. Temperature, pH, [glucose], blood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36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An example of an organ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>
                <a:hlinkClick r:id="rId3"/>
              </a:rPr>
              <a:t>Video</a:t>
            </a:r>
            <a:endParaRPr lang="en-US" dirty="0"/>
          </a:p>
        </p:txBody>
      </p:sp>
      <p:pic>
        <p:nvPicPr>
          <p:cNvPr id="4" name="Picture 3" descr="skin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7455" y="2032000"/>
            <a:ext cx="42672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073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4128"/>
            <a:ext cx="7342188" cy="1924050"/>
          </a:xfrm>
        </p:spPr>
        <p:txBody>
          <a:bodyPr/>
          <a:lstStyle/>
          <a:p>
            <a:r>
              <a:rPr lang="en-US" dirty="0" smtClean="0"/>
              <a:t>II. Tissues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ndex_clip_image0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776" y="2078179"/>
            <a:ext cx="5455680" cy="43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895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Largest organ and has several tissue layers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Skin covers body surfaces, gives protection from water loss and invasion by microorganisms, contains sense organs, help to regulate body temperature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900545" y="58881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3" descr="ski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0083" y="4050868"/>
            <a:ext cx="504348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6778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Skin is made up of three layers</a:t>
            </a:r>
          </a:p>
          <a:p>
            <a:pPr marL="693738" lvl="1" indent="-457200">
              <a:buFont typeface="+mj-lt"/>
              <a:buAutoNum type="alphaLcPeriod"/>
            </a:pPr>
            <a:r>
              <a:rPr lang="en-US" dirty="0" smtClean="0"/>
              <a:t>Epidermis</a:t>
            </a:r>
          </a:p>
          <a:p>
            <a:pPr marL="979488" lvl="2" indent="-514350">
              <a:buFont typeface="+mj-lt"/>
              <a:buAutoNum type="romanLcPeriod"/>
            </a:pPr>
            <a:r>
              <a:rPr lang="en-US" dirty="0" smtClean="0"/>
              <a:t>Outer layer</a:t>
            </a:r>
          </a:p>
          <a:p>
            <a:pPr marL="979488" lvl="2" indent="-514350">
              <a:buFont typeface="+mj-lt"/>
              <a:buAutoNum type="romanLcPeriod"/>
            </a:pPr>
            <a:r>
              <a:rPr lang="en-US" dirty="0" smtClean="0"/>
              <a:t>Composed of stratified squamous epithelial cells</a:t>
            </a:r>
          </a:p>
          <a:p>
            <a:pPr marL="979488" lvl="2" indent="-514350">
              <a:buFont typeface="+mj-lt"/>
              <a:buAutoNum type="romanLcPeriod"/>
            </a:pPr>
            <a:r>
              <a:rPr lang="en-US" dirty="0" smtClean="0"/>
              <a:t>Basal cells at base of this layer produce new cells</a:t>
            </a:r>
          </a:p>
          <a:p>
            <a:pPr marL="979488" lvl="2" indent="-514350">
              <a:buFont typeface="+mj-lt"/>
              <a:buAutoNum type="romanLcPeriod"/>
            </a:pPr>
            <a:r>
              <a:rPr lang="en-US" dirty="0" smtClean="0"/>
              <a:t>Pigment cells (melanocytes) here produce melanin, responsible for skin color</a:t>
            </a:r>
          </a:p>
          <a:p>
            <a:pPr marL="979488" lvl="2" indent="-514350">
              <a:buFont typeface="+mj-lt"/>
              <a:buAutoNum type="romanLcPeriod"/>
            </a:pPr>
            <a:r>
              <a:rPr lang="en-US" dirty="0" smtClean="0"/>
              <a:t>Keratin protein hardens skin cells. (Hair &amp; nails are made of tightly packed keratinized cells)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83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dirty="0" smtClean="0"/>
              <a:t>Dermis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Middle layer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Loose connective tissue with many elastic fibers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Sweat glands, nerve endings, blood vessels, and hair follicles located here</a:t>
            </a:r>
            <a:endParaRPr lang="en-US" dirty="0"/>
          </a:p>
        </p:txBody>
      </p:sp>
      <p:pic>
        <p:nvPicPr>
          <p:cNvPr id="5" name="Picture 3" descr="Normal_Epidermis_and_Dermis_with_Intradermal_Nevus_10x-cropp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4138" y="4365625"/>
            <a:ext cx="668020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4005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17963"/>
            <a:ext cx="7345363" cy="393192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dirty="0" smtClean="0"/>
              <a:t>Subcutaneous Layer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Bottom Layer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Loose connective tissue containing adipose cells (fat)</a:t>
            </a:r>
            <a:endParaRPr lang="en-US" dirty="0"/>
          </a:p>
        </p:txBody>
      </p:sp>
      <p:pic>
        <p:nvPicPr>
          <p:cNvPr id="4" name="Picture 3" descr="skin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8825" y="3070216"/>
            <a:ext cx="4644448" cy="3719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008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Epithelial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Covers </a:t>
            </a:r>
            <a:r>
              <a:rPr lang="en-US" b="1" dirty="0" smtClean="0"/>
              <a:t>body</a:t>
            </a:r>
            <a:r>
              <a:rPr lang="en-US" dirty="0" smtClean="0"/>
              <a:t>, lines cavities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Covers entire body </a:t>
            </a:r>
            <a:r>
              <a:rPr lang="en-US" b="1" dirty="0" smtClean="0"/>
              <a:t>surface</a:t>
            </a:r>
            <a:r>
              <a:rPr lang="en-US" dirty="0" smtClean="0"/>
              <a:t> and most of the body’s </a:t>
            </a:r>
            <a:r>
              <a:rPr lang="en-US" b="1" dirty="0" smtClean="0"/>
              <a:t>inner </a:t>
            </a:r>
            <a:r>
              <a:rPr lang="en-US" dirty="0" smtClean="0"/>
              <a:t> cavities.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964" y="3315248"/>
            <a:ext cx="4008581" cy="318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43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85" y="2046985"/>
            <a:ext cx="3718069" cy="393192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Outer epidermis (</a:t>
            </a:r>
            <a:r>
              <a:rPr lang="en-US" b="1" dirty="0"/>
              <a:t>skin</a:t>
            </a:r>
            <a:r>
              <a:rPr lang="en-US" dirty="0"/>
              <a:t>) protects from </a:t>
            </a:r>
            <a:r>
              <a:rPr lang="en-US" b="1" dirty="0"/>
              <a:t>injury</a:t>
            </a:r>
            <a:r>
              <a:rPr lang="en-US" dirty="0"/>
              <a:t> and </a:t>
            </a:r>
            <a:r>
              <a:rPr lang="en-US" b="1" dirty="0"/>
              <a:t>drying </a:t>
            </a:r>
            <a:r>
              <a:rPr lang="en-US" b="1" dirty="0" smtClean="0"/>
              <a:t>out</a:t>
            </a:r>
            <a:endParaRPr lang="en-US" dirty="0"/>
          </a:p>
          <a:p>
            <a:pPr marL="457200" indent="-457200">
              <a:buFont typeface="+mj-lt"/>
              <a:buAutoNum type="arabicPeriod" startAt="3"/>
            </a:pPr>
            <a:r>
              <a:rPr lang="en-US" dirty="0"/>
              <a:t>Inner epidermal tissue </a:t>
            </a:r>
            <a:r>
              <a:rPr lang="en-US" b="1" dirty="0"/>
              <a:t>protects</a:t>
            </a:r>
            <a:r>
              <a:rPr lang="en-US" dirty="0"/>
              <a:t> and secretes </a:t>
            </a:r>
            <a:r>
              <a:rPr lang="en-US" b="1" dirty="0"/>
              <a:t>mucus</a:t>
            </a:r>
            <a:r>
              <a:rPr lang="en-US" dirty="0"/>
              <a:t> (ex. Along digestive tract)</a:t>
            </a:r>
          </a:p>
          <a:p>
            <a:endParaRPr lang="en-US" dirty="0"/>
          </a:p>
        </p:txBody>
      </p:sp>
      <p:pic>
        <p:nvPicPr>
          <p:cNvPr id="4" name="Picture 3" descr="ski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4422" y="1806837"/>
            <a:ext cx="4919663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659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b="1" dirty="0" smtClean="0"/>
              <a:t>Squamous</a:t>
            </a:r>
            <a:r>
              <a:rPr lang="en-US" dirty="0" smtClean="0"/>
              <a:t> Epithelium</a:t>
            </a:r>
          </a:p>
          <a:p>
            <a:pPr marL="750888" lvl="1" indent="-514350">
              <a:buFont typeface="+mj-lt"/>
              <a:buAutoNum type="romanUcPeriod"/>
            </a:pPr>
            <a:r>
              <a:rPr lang="en-US" dirty="0" smtClean="0"/>
              <a:t>Function in </a:t>
            </a:r>
            <a:r>
              <a:rPr lang="en-US" b="1" dirty="0" smtClean="0"/>
              <a:t>protection, diffusion, filtration</a:t>
            </a:r>
          </a:p>
          <a:p>
            <a:pPr marL="750888" lvl="1" indent="-514350">
              <a:buFont typeface="+mj-lt"/>
              <a:buAutoNum type="romanUcPeriod"/>
            </a:pPr>
            <a:r>
              <a:rPr lang="en-US" dirty="0" smtClean="0"/>
              <a:t>Made of </a:t>
            </a:r>
            <a:r>
              <a:rPr lang="en-US" b="1" dirty="0" smtClean="0"/>
              <a:t>flat</a:t>
            </a:r>
            <a:r>
              <a:rPr lang="en-US" dirty="0" smtClean="0"/>
              <a:t> cells</a:t>
            </a:r>
          </a:p>
          <a:p>
            <a:pPr marL="750888" lvl="1" indent="-514350">
              <a:buFont typeface="+mj-lt"/>
              <a:buAutoNum type="romanUcPeriod"/>
            </a:pPr>
            <a:r>
              <a:rPr lang="en-US" dirty="0" smtClean="0"/>
              <a:t>Ex. Lines </a:t>
            </a:r>
            <a:r>
              <a:rPr lang="en-US" b="1" dirty="0" smtClean="0"/>
              <a:t>alveoli</a:t>
            </a:r>
            <a:r>
              <a:rPr lang="en-US" dirty="0" smtClean="0"/>
              <a:t> and walls of </a:t>
            </a:r>
            <a:r>
              <a:rPr lang="en-US" b="1" dirty="0" smtClean="0"/>
              <a:t>capillaries, blood</a:t>
            </a:r>
            <a:r>
              <a:rPr lang="en-US" dirty="0" smtClean="0"/>
              <a:t> </a:t>
            </a:r>
            <a:r>
              <a:rPr lang="en-US" dirty="0" err="1" smtClean="0"/>
              <a:t>vessles</a:t>
            </a:r>
            <a:endParaRPr lang="en-US" dirty="0" smtClean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675" y="4025323"/>
            <a:ext cx="3606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53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b="1" dirty="0"/>
              <a:t>Cuboid </a:t>
            </a:r>
            <a:r>
              <a:rPr lang="en-US" dirty="0" smtClean="0"/>
              <a:t>Epithelium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Function in</a:t>
            </a:r>
            <a:r>
              <a:rPr lang="en-US" b="1" dirty="0" smtClean="0"/>
              <a:t> secretion, absorption </a:t>
            </a:r>
            <a:r>
              <a:rPr lang="en-US" dirty="0" smtClean="0"/>
              <a:t>and </a:t>
            </a:r>
            <a:r>
              <a:rPr lang="en-US" b="1" dirty="0" smtClean="0"/>
              <a:t>protection</a:t>
            </a:r>
            <a:endParaRPr lang="en-US" dirty="0" smtClean="0"/>
          </a:p>
          <a:p>
            <a:pPr marL="750888" lvl="1" indent="-514350">
              <a:buFont typeface="+mj-lt"/>
              <a:buAutoNum type="romanLcPeriod"/>
            </a:pPr>
            <a:r>
              <a:rPr lang="en-US" b="1" dirty="0" smtClean="0"/>
              <a:t>Cube </a:t>
            </a:r>
            <a:r>
              <a:rPr lang="en-US" dirty="0" smtClean="0"/>
              <a:t>shaped cells</a:t>
            </a:r>
          </a:p>
          <a:p>
            <a:pPr marL="750888" lvl="1" indent="-514350">
              <a:buFont typeface="+mj-lt"/>
              <a:buAutoNum type="romanLcPeriod"/>
            </a:pPr>
            <a:r>
              <a:rPr lang="en-US" dirty="0" smtClean="0"/>
              <a:t>ex. Line </a:t>
            </a:r>
            <a:r>
              <a:rPr lang="en-US" b="1" dirty="0" smtClean="0"/>
              <a:t>kidney</a:t>
            </a:r>
            <a:r>
              <a:rPr lang="en-US" dirty="0" smtClean="0"/>
              <a:t> tubules, surface of </a:t>
            </a:r>
            <a:r>
              <a:rPr lang="en-US" b="1" dirty="0" smtClean="0"/>
              <a:t>ovaries</a:t>
            </a: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204" y="394104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0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b="1" dirty="0" smtClean="0"/>
              <a:t>Columnar</a:t>
            </a:r>
            <a:r>
              <a:rPr lang="en-US" dirty="0" smtClean="0"/>
              <a:t> Epithelium</a:t>
            </a:r>
            <a:endParaRPr lang="en-US" b="1" dirty="0" smtClean="0"/>
          </a:p>
          <a:p>
            <a:pPr marL="865188" lvl="1" indent="-514350">
              <a:buFont typeface="+mj-lt"/>
              <a:buAutoNum type="romanLcPeriod"/>
            </a:pPr>
            <a:r>
              <a:rPr lang="en-US" b="1" dirty="0" smtClean="0"/>
              <a:t>Column</a:t>
            </a:r>
            <a:r>
              <a:rPr lang="en-US" dirty="0" smtClean="0"/>
              <a:t>-shaped cells</a:t>
            </a:r>
          </a:p>
          <a:p>
            <a:pPr marL="865188" lvl="1" indent="-514350">
              <a:buFont typeface="+mj-lt"/>
              <a:buAutoNum type="romanLcPeriod"/>
            </a:pPr>
            <a:r>
              <a:rPr lang="en-US" dirty="0" smtClean="0"/>
              <a:t>Often have </a:t>
            </a:r>
            <a:r>
              <a:rPr lang="en-US" b="1" dirty="0" smtClean="0"/>
              <a:t>microvilli</a:t>
            </a:r>
            <a:r>
              <a:rPr lang="en-US" dirty="0" smtClean="0"/>
              <a:t> or </a:t>
            </a:r>
            <a:r>
              <a:rPr lang="en-US" b="1" dirty="0" smtClean="0"/>
              <a:t>cilia</a:t>
            </a:r>
            <a:r>
              <a:rPr lang="en-US" dirty="0" smtClean="0"/>
              <a:t> to aid function</a:t>
            </a:r>
          </a:p>
          <a:p>
            <a:pPr marL="865188" lvl="1" indent="-514350">
              <a:buFont typeface="+mj-lt"/>
              <a:buAutoNum type="romanLcPeriod"/>
            </a:pPr>
            <a:r>
              <a:rPr lang="en-US" dirty="0" smtClean="0"/>
              <a:t>Ex. Lining of </a:t>
            </a:r>
            <a:r>
              <a:rPr lang="en-US" b="1" dirty="0" smtClean="0"/>
              <a:t>intestine, oviduct </a:t>
            </a:r>
            <a:r>
              <a:rPr lang="en-US" dirty="0" smtClean="0"/>
              <a:t>lining</a:t>
            </a:r>
            <a:r>
              <a:rPr lang="en-US" b="1" dirty="0" smtClean="0"/>
              <a:t>, </a:t>
            </a:r>
            <a:r>
              <a:rPr lang="en-US" dirty="0" smtClean="0"/>
              <a:t>lining of </a:t>
            </a:r>
            <a:r>
              <a:rPr lang="en-US" b="1" dirty="0" smtClean="0"/>
              <a:t>uterus</a:t>
            </a:r>
            <a:endParaRPr lang="en-US" dirty="0" smtClean="0"/>
          </a:p>
          <a:p>
            <a:pPr marL="865188" lvl="1" indent="-514350">
              <a:buFont typeface="+mj-lt"/>
              <a:buAutoNum type="romanLcPeriod"/>
            </a:pPr>
            <a:r>
              <a:rPr lang="en-US" dirty="0" smtClean="0"/>
              <a:t>Each type can exist as a </a:t>
            </a:r>
            <a:r>
              <a:rPr lang="en-US" b="1" dirty="0" smtClean="0"/>
              <a:t>single</a:t>
            </a:r>
            <a:r>
              <a:rPr lang="en-US" dirty="0" smtClean="0"/>
              <a:t> layer or be </a:t>
            </a:r>
            <a:r>
              <a:rPr lang="en-US" b="1" dirty="0" smtClean="0"/>
              <a:t>stratified</a:t>
            </a:r>
            <a:r>
              <a:rPr lang="en-US" dirty="0"/>
              <a:t> </a:t>
            </a:r>
            <a:r>
              <a:rPr lang="en-US" dirty="0" smtClean="0"/>
              <a:t>(layers stacked on top of each other)</a:t>
            </a:r>
          </a:p>
          <a:p>
            <a:pPr marL="865188" lvl="1" indent="-514350">
              <a:buFont typeface="+mj-lt"/>
              <a:buAutoNum type="romanLcPeriod"/>
            </a:pPr>
            <a:r>
              <a:rPr lang="en-US" dirty="0" smtClean="0"/>
              <a:t>Ex. </a:t>
            </a:r>
            <a:r>
              <a:rPr lang="en-US" b="1" dirty="0" smtClean="0"/>
              <a:t>mouth, nose, vagina</a:t>
            </a:r>
            <a:r>
              <a:rPr lang="en-US" dirty="0" smtClean="0"/>
              <a:t> lined by stratified squamous epithelium.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91"/>
          <a:stretch/>
        </p:blipFill>
        <p:spPr>
          <a:xfrm>
            <a:off x="4701771" y="244158"/>
            <a:ext cx="2857500" cy="2480569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271" y="371734"/>
            <a:ext cx="1334416" cy="235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687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48873"/>
            <a:ext cx="7345363" cy="3931920"/>
          </a:xfrm>
        </p:spPr>
        <p:txBody>
          <a:bodyPr/>
          <a:lstStyle/>
          <a:p>
            <a:pPr marL="457200" indent="-457200">
              <a:buFont typeface="+mj-lt"/>
              <a:buAutoNum type="alphaLcPeriod" startAt="4"/>
            </a:pPr>
            <a:r>
              <a:rPr lang="en-US" b="1" dirty="0" err="1" smtClean="0"/>
              <a:t>Pseudostratified</a:t>
            </a:r>
            <a:r>
              <a:rPr lang="en-US" b="1" dirty="0"/>
              <a:t> </a:t>
            </a:r>
            <a:r>
              <a:rPr lang="en-US" dirty="0" smtClean="0"/>
              <a:t>Columnar</a:t>
            </a:r>
            <a:endParaRPr lang="en-US" b="1" dirty="0" smtClean="0"/>
          </a:p>
          <a:p>
            <a:pPr marL="865188" lvl="1" indent="-514350">
              <a:buFont typeface="+mj-lt"/>
              <a:buAutoNum type="romanLcPeriod"/>
            </a:pPr>
            <a:r>
              <a:rPr lang="en-US" dirty="0" smtClean="0"/>
              <a:t>Appear to be layered but is really just </a:t>
            </a:r>
            <a:r>
              <a:rPr lang="en-US" b="1" dirty="0" smtClean="0"/>
              <a:t>one</a:t>
            </a:r>
            <a:r>
              <a:rPr lang="en-US" dirty="0" smtClean="0"/>
              <a:t> layer of cells</a:t>
            </a:r>
          </a:p>
          <a:p>
            <a:pPr marL="865188" lvl="1" indent="-514350">
              <a:buFont typeface="+mj-lt"/>
              <a:buAutoNum type="romanLcPeriod"/>
            </a:pPr>
            <a:r>
              <a:rPr lang="en-US" dirty="0" smtClean="0"/>
              <a:t>Ex. Lining of </a:t>
            </a:r>
            <a:r>
              <a:rPr lang="en-US" b="1" dirty="0" smtClean="0"/>
              <a:t>respiratory </a:t>
            </a:r>
            <a:r>
              <a:rPr lang="en-US" dirty="0" smtClean="0"/>
              <a:t>tract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0" y="127577"/>
            <a:ext cx="2789141" cy="2273878"/>
          </a:xfrm>
          <a:prstGeom prst="rect">
            <a:avLst/>
          </a:prstGeom>
        </p:spPr>
      </p:pic>
      <p:pic>
        <p:nvPicPr>
          <p:cNvPr id="5" name="Picture 3" descr="pseudostratified-columnar-1000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9651" y="3666796"/>
            <a:ext cx="4024168" cy="301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2027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 Them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231</TotalTime>
  <Words>957</Words>
  <Application>Microsoft Macintosh PowerPoint</Application>
  <PresentationFormat>On-screen Show (4:3)</PresentationFormat>
  <Paragraphs>151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Theme</vt:lpstr>
      <vt:lpstr>Human Physiology</vt:lpstr>
      <vt:lpstr>I. Human Organization</vt:lpstr>
      <vt:lpstr>II. Tissues</vt:lpstr>
      <vt:lpstr>A. Epithelial</vt:lpstr>
      <vt:lpstr>PowerPoint Presentation</vt:lpstr>
      <vt:lpstr>5. Types</vt:lpstr>
      <vt:lpstr>PowerPoint Presentation</vt:lpstr>
      <vt:lpstr>PowerPoint Presentation</vt:lpstr>
      <vt:lpstr>PowerPoint Presentation</vt:lpstr>
      <vt:lpstr>B. Connective </vt:lpstr>
      <vt:lpstr>3. Types</vt:lpstr>
      <vt:lpstr>PowerPoint Presentation</vt:lpstr>
      <vt:lpstr>PowerPoint Presentation</vt:lpstr>
      <vt:lpstr>C. Muscle Tissue (Ted-Ed Muscle)</vt:lpstr>
      <vt:lpstr>3. Types</vt:lpstr>
      <vt:lpstr>PowerPoint Presentation</vt:lpstr>
      <vt:lpstr>PowerPoint Presentation</vt:lpstr>
      <vt:lpstr>D. Nervous Tissue</vt:lpstr>
      <vt:lpstr>PowerPoint Presentation</vt:lpstr>
      <vt:lpstr>PowerPoint Presentation</vt:lpstr>
      <vt:lpstr>E. Glands</vt:lpstr>
      <vt:lpstr>2. Types</vt:lpstr>
      <vt:lpstr>PowerPoint Presentation</vt:lpstr>
      <vt:lpstr>III. Organs</vt:lpstr>
      <vt:lpstr>PowerPoint Presentation</vt:lpstr>
      <vt:lpstr>D. Human Organ Systems overviews</vt:lpstr>
      <vt:lpstr>D. Human Organ Systems overviews</vt:lpstr>
      <vt:lpstr>PowerPoint Presentation</vt:lpstr>
      <vt:lpstr>IV. Skin</vt:lpstr>
      <vt:lpstr>PowerPoint Presentation</vt:lpstr>
      <vt:lpstr>PowerPoint Presentation</vt:lpstr>
      <vt:lpstr>PowerPoint Presentation</vt:lpstr>
      <vt:lpstr>PowerPoint Presentation</vt:lpstr>
    </vt:vector>
  </TitlesOfParts>
  <Company>Delta School Distirict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Physiology</dc:title>
  <dc:creator>SD37</dc:creator>
  <cp:lastModifiedBy>SD37</cp:lastModifiedBy>
  <cp:revision>14</cp:revision>
  <dcterms:created xsi:type="dcterms:W3CDTF">2019-01-23T17:42:51Z</dcterms:created>
  <dcterms:modified xsi:type="dcterms:W3CDTF">2019-01-24T19:57:04Z</dcterms:modified>
</cp:coreProperties>
</file>