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63" r:id="rId10"/>
    <p:sldId id="264" r:id="rId11"/>
    <p:sldId id="265" r:id="rId12"/>
    <p:sldId id="266" r:id="rId13"/>
    <p:sldId id="267" r:id="rId14"/>
    <p:sldId id="279" r:id="rId15"/>
    <p:sldId id="268" r:id="rId16"/>
    <p:sldId id="269" r:id="rId17"/>
    <p:sldId id="270" r:id="rId18"/>
    <p:sldId id="271" r:id="rId19"/>
    <p:sldId id="272" r:id="rId20"/>
    <p:sldId id="280" r:id="rId21"/>
    <p:sldId id="273" r:id="rId22"/>
    <p:sldId id="274" r:id="rId23"/>
    <p:sldId id="275" r:id="rId24"/>
    <p:sldId id="281" r:id="rId25"/>
    <p:sldId id="276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ranklin Gothic Book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494" autoAdjust="0"/>
  </p:normalViewPr>
  <p:slideViewPr>
    <p:cSldViewPr>
      <p:cViewPr>
        <p:scale>
          <a:sx n="95" d="100"/>
          <a:sy n="95" d="100"/>
        </p:scale>
        <p:origin x="-224" y="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67225E-8CEA-407B-844C-F8E96B3AE711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501ADCC-2652-47A5-8D4C-25E282CF2F18}">
      <dgm:prSet phldrT="[Text]"/>
      <dgm:spPr/>
      <dgm:t>
        <a:bodyPr/>
        <a:lstStyle/>
        <a:p>
          <a:r>
            <a:rPr lang="en-CA" dirty="0" smtClean="0"/>
            <a:t>Regulator Center</a:t>
          </a:r>
          <a:endParaRPr lang="en-CA" dirty="0"/>
        </a:p>
      </dgm:t>
    </dgm:pt>
    <dgm:pt modelId="{60A4C81D-A61F-4B4D-A158-D39EDBA2208E}" type="parTrans" cxnId="{2E5340C2-4733-473A-B3B8-37E29870155A}">
      <dgm:prSet/>
      <dgm:spPr/>
      <dgm:t>
        <a:bodyPr/>
        <a:lstStyle/>
        <a:p>
          <a:endParaRPr lang="en-CA"/>
        </a:p>
      </dgm:t>
    </dgm:pt>
    <dgm:pt modelId="{6249486D-B046-4D25-9EDD-A99427B4BA3C}" type="sibTrans" cxnId="{2E5340C2-4733-473A-B3B8-37E29870155A}">
      <dgm:prSet/>
      <dgm:spPr/>
      <dgm:t>
        <a:bodyPr/>
        <a:lstStyle/>
        <a:p>
          <a:endParaRPr lang="en-CA"/>
        </a:p>
      </dgm:t>
    </dgm:pt>
    <dgm:pt modelId="{440E6A34-1137-4B7A-8FA3-B017D5DA9BB2}">
      <dgm:prSet phldrT="[Text]"/>
      <dgm:spPr/>
      <dgm:t>
        <a:bodyPr/>
        <a:lstStyle/>
        <a:p>
          <a:r>
            <a:rPr lang="en-CA" dirty="0" smtClean="0"/>
            <a:t>Greater Adaptive Response</a:t>
          </a:r>
          <a:endParaRPr lang="en-CA" dirty="0"/>
        </a:p>
      </dgm:t>
    </dgm:pt>
    <dgm:pt modelId="{39237C19-1D51-4CBE-B8E1-9952CEF71962}" type="parTrans" cxnId="{3D173A61-86C5-4266-85CC-177FBBB377DA}">
      <dgm:prSet/>
      <dgm:spPr/>
      <dgm:t>
        <a:bodyPr/>
        <a:lstStyle/>
        <a:p>
          <a:endParaRPr lang="en-CA"/>
        </a:p>
      </dgm:t>
    </dgm:pt>
    <dgm:pt modelId="{FF3505EC-9784-4306-968A-ADFF760BD5CB}" type="sibTrans" cxnId="{3D173A61-86C5-4266-85CC-177FBBB377DA}">
      <dgm:prSet/>
      <dgm:spPr/>
      <dgm:t>
        <a:bodyPr/>
        <a:lstStyle/>
        <a:p>
          <a:endParaRPr lang="en-CA"/>
        </a:p>
      </dgm:t>
    </dgm:pt>
    <dgm:pt modelId="{4838D693-B3CE-468E-8D3D-C95AC9CD11C3}">
      <dgm:prSet phldrT="[Text]"/>
      <dgm:spPr/>
      <dgm:t>
        <a:bodyPr/>
        <a:lstStyle/>
        <a:p>
          <a:r>
            <a:rPr lang="en-CA" dirty="0" smtClean="0"/>
            <a:t>Stimulus increases</a:t>
          </a:r>
          <a:endParaRPr lang="en-CA" dirty="0"/>
        </a:p>
      </dgm:t>
    </dgm:pt>
    <dgm:pt modelId="{B8E47DB3-ECDC-49B8-8948-5F650FB92B96}" type="parTrans" cxnId="{E8C2F0D4-757B-4869-911D-0DA9AF0019C5}">
      <dgm:prSet/>
      <dgm:spPr/>
      <dgm:t>
        <a:bodyPr/>
        <a:lstStyle/>
        <a:p>
          <a:endParaRPr lang="en-CA"/>
        </a:p>
      </dgm:t>
    </dgm:pt>
    <dgm:pt modelId="{C66FC9DA-59D1-4F46-ABE2-61D429BEAC6D}" type="sibTrans" cxnId="{E8C2F0D4-757B-4869-911D-0DA9AF0019C5}">
      <dgm:prSet/>
      <dgm:spPr/>
      <dgm:t>
        <a:bodyPr/>
        <a:lstStyle/>
        <a:p>
          <a:endParaRPr lang="en-CA"/>
        </a:p>
      </dgm:t>
    </dgm:pt>
    <dgm:pt modelId="{F2D99E5B-78DC-4873-8AB7-972B57A33233}">
      <dgm:prSet phldrT="[Text]"/>
      <dgm:spPr/>
      <dgm:t>
        <a:bodyPr/>
        <a:lstStyle/>
        <a:p>
          <a:r>
            <a:rPr lang="en-CA" dirty="0" smtClean="0"/>
            <a:t>Receptor</a:t>
          </a:r>
          <a:endParaRPr lang="en-CA" dirty="0"/>
        </a:p>
      </dgm:t>
    </dgm:pt>
    <dgm:pt modelId="{FA62EE92-BB16-44B3-A73B-C9EA2F10485F}" type="parTrans" cxnId="{0C1D5237-434B-4F3C-8A9D-B8FDA91327F3}">
      <dgm:prSet/>
      <dgm:spPr/>
      <dgm:t>
        <a:bodyPr/>
        <a:lstStyle/>
        <a:p>
          <a:endParaRPr lang="en-CA"/>
        </a:p>
      </dgm:t>
    </dgm:pt>
    <dgm:pt modelId="{B577CA90-47AD-405D-8EE4-AE44C333B603}" type="sibTrans" cxnId="{0C1D5237-434B-4F3C-8A9D-B8FDA91327F3}">
      <dgm:prSet/>
      <dgm:spPr/>
      <dgm:t>
        <a:bodyPr/>
        <a:lstStyle/>
        <a:p>
          <a:endParaRPr lang="en-CA"/>
        </a:p>
      </dgm:t>
    </dgm:pt>
    <dgm:pt modelId="{C241EAFB-79DF-4840-98AE-C867AF2C9925}" type="pres">
      <dgm:prSet presAssocID="{0667225E-8CEA-407B-844C-F8E96B3AE71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E25EA38-5F56-4644-A2E2-CA004BFAEB83}" type="pres">
      <dgm:prSet presAssocID="{B501ADCC-2652-47A5-8D4C-25E282CF2F18}" presName="dummy" presStyleCnt="0"/>
      <dgm:spPr/>
    </dgm:pt>
    <dgm:pt modelId="{E41BEF9F-4368-4BB3-9949-0763B0920C9A}" type="pres">
      <dgm:prSet presAssocID="{B501ADCC-2652-47A5-8D4C-25E282CF2F18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64117B2-D4AC-49A4-A2C6-77BAB07E7563}" type="pres">
      <dgm:prSet presAssocID="{6249486D-B046-4D25-9EDD-A99427B4BA3C}" presName="sibTrans" presStyleLbl="node1" presStyleIdx="0" presStyleCnt="4"/>
      <dgm:spPr/>
      <dgm:t>
        <a:bodyPr/>
        <a:lstStyle/>
        <a:p>
          <a:endParaRPr lang="en-CA"/>
        </a:p>
      </dgm:t>
    </dgm:pt>
    <dgm:pt modelId="{1DE3A4F3-94D6-428B-A2ED-828A0A33BD39}" type="pres">
      <dgm:prSet presAssocID="{440E6A34-1137-4B7A-8FA3-B017D5DA9BB2}" presName="dummy" presStyleCnt="0"/>
      <dgm:spPr/>
    </dgm:pt>
    <dgm:pt modelId="{07A82757-8A62-46C4-B7F6-C77EFD497356}" type="pres">
      <dgm:prSet presAssocID="{440E6A34-1137-4B7A-8FA3-B017D5DA9BB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030C25B-FEDF-46E3-90AA-C5E8F1E5CC39}" type="pres">
      <dgm:prSet presAssocID="{FF3505EC-9784-4306-968A-ADFF760BD5CB}" presName="sibTrans" presStyleLbl="node1" presStyleIdx="1" presStyleCnt="4"/>
      <dgm:spPr/>
      <dgm:t>
        <a:bodyPr/>
        <a:lstStyle/>
        <a:p>
          <a:endParaRPr lang="en-CA"/>
        </a:p>
      </dgm:t>
    </dgm:pt>
    <dgm:pt modelId="{744676D8-8E31-48DB-9E23-02F1272F8CB6}" type="pres">
      <dgm:prSet presAssocID="{4838D693-B3CE-468E-8D3D-C95AC9CD11C3}" presName="dummy" presStyleCnt="0"/>
      <dgm:spPr/>
    </dgm:pt>
    <dgm:pt modelId="{B42290F7-9C6B-4263-BC62-3DE960BD253E}" type="pres">
      <dgm:prSet presAssocID="{4838D693-B3CE-468E-8D3D-C95AC9CD11C3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ABFFD2E-7962-4558-927F-9E1185D9D257}" type="pres">
      <dgm:prSet presAssocID="{C66FC9DA-59D1-4F46-ABE2-61D429BEAC6D}" presName="sibTrans" presStyleLbl="node1" presStyleIdx="2" presStyleCnt="4"/>
      <dgm:spPr/>
      <dgm:t>
        <a:bodyPr/>
        <a:lstStyle/>
        <a:p>
          <a:endParaRPr lang="en-CA"/>
        </a:p>
      </dgm:t>
    </dgm:pt>
    <dgm:pt modelId="{18F396EB-F600-4EEA-B908-C286D312A1E8}" type="pres">
      <dgm:prSet presAssocID="{F2D99E5B-78DC-4873-8AB7-972B57A33233}" presName="dummy" presStyleCnt="0"/>
      <dgm:spPr/>
    </dgm:pt>
    <dgm:pt modelId="{E23CA197-A881-4B34-B9D0-80899F4E4A0B}" type="pres">
      <dgm:prSet presAssocID="{F2D99E5B-78DC-4873-8AB7-972B57A3323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F5C08F3-FFA5-4943-A0AA-64DB9FFF9395}" type="pres">
      <dgm:prSet presAssocID="{B577CA90-47AD-405D-8EE4-AE44C333B603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B6506D1A-6073-BE42-8075-9F3405CFC534}" type="presOf" srcId="{B501ADCC-2652-47A5-8D4C-25E282CF2F18}" destId="{E41BEF9F-4368-4BB3-9949-0763B0920C9A}" srcOrd="0" destOrd="0" presId="urn:microsoft.com/office/officeart/2005/8/layout/cycle1"/>
    <dgm:cxn modelId="{67CAB079-99FE-9A49-9073-E93B7275EA75}" type="presOf" srcId="{0667225E-8CEA-407B-844C-F8E96B3AE711}" destId="{C241EAFB-79DF-4840-98AE-C867AF2C9925}" srcOrd="0" destOrd="0" presId="urn:microsoft.com/office/officeart/2005/8/layout/cycle1"/>
    <dgm:cxn modelId="{293BEB11-BC46-3645-A44D-156D35845D1B}" type="presOf" srcId="{6249486D-B046-4D25-9EDD-A99427B4BA3C}" destId="{364117B2-D4AC-49A4-A2C6-77BAB07E7563}" srcOrd="0" destOrd="0" presId="urn:microsoft.com/office/officeart/2005/8/layout/cycle1"/>
    <dgm:cxn modelId="{3D173A61-86C5-4266-85CC-177FBBB377DA}" srcId="{0667225E-8CEA-407B-844C-F8E96B3AE711}" destId="{440E6A34-1137-4B7A-8FA3-B017D5DA9BB2}" srcOrd="1" destOrd="0" parTransId="{39237C19-1D51-4CBE-B8E1-9952CEF71962}" sibTransId="{FF3505EC-9784-4306-968A-ADFF760BD5CB}"/>
    <dgm:cxn modelId="{C348BA72-4EC8-F44C-A1A2-774280E6114F}" type="presOf" srcId="{4838D693-B3CE-468E-8D3D-C95AC9CD11C3}" destId="{B42290F7-9C6B-4263-BC62-3DE960BD253E}" srcOrd="0" destOrd="0" presId="urn:microsoft.com/office/officeart/2005/8/layout/cycle1"/>
    <dgm:cxn modelId="{67C7C106-1BC7-8142-A378-D90C9FE304D7}" type="presOf" srcId="{FF3505EC-9784-4306-968A-ADFF760BD5CB}" destId="{C030C25B-FEDF-46E3-90AA-C5E8F1E5CC39}" srcOrd="0" destOrd="0" presId="urn:microsoft.com/office/officeart/2005/8/layout/cycle1"/>
    <dgm:cxn modelId="{EAEC26FE-E9EC-704D-B4D7-EC7D7BCE2364}" type="presOf" srcId="{B577CA90-47AD-405D-8EE4-AE44C333B603}" destId="{5F5C08F3-FFA5-4943-A0AA-64DB9FFF9395}" srcOrd="0" destOrd="0" presId="urn:microsoft.com/office/officeart/2005/8/layout/cycle1"/>
    <dgm:cxn modelId="{E8C2F0D4-757B-4869-911D-0DA9AF0019C5}" srcId="{0667225E-8CEA-407B-844C-F8E96B3AE711}" destId="{4838D693-B3CE-468E-8D3D-C95AC9CD11C3}" srcOrd="2" destOrd="0" parTransId="{B8E47DB3-ECDC-49B8-8948-5F650FB92B96}" sibTransId="{C66FC9DA-59D1-4F46-ABE2-61D429BEAC6D}"/>
    <dgm:cxn modelId="{2E5340C2-4733-473A-B3B8-37E29870155A}" srcId="{0667225E-8CEA-407B-844C-F8E96B3AE711}" destId="{B501ADCC-2652-47A5-8D4C-25E282CF2F18}" srcOrd="0" destOrd="0" parTransId="{60A4C81D-A61F-4B4D-A158-D39EDBA2208E}" sibTransId="{6249486D-B046-4D25-9EDD-A99427B4BA3C}"/>
    <dgm:cxn modelId="{F228687E-9394-934B-9B61-D82E2864BDF5}" type="presOf" srcId="{F2D99E5B-78DC-4873-8AB7-972B57A33233}" destId="{E23CA197-A881-4B34-B9D0-80899F4E4A0B}" srcOrd="0" destOrd="0" presId="urn:microsoft.com/office/officeart/2005/8/layout/cycle1"/>
    <dgm:cxn modelId="{E694F230-1E3E-984B-BAA1-164EDBB01C2A}" type="presOf" srcId="{440E6A34-1137-4B7A-8FA3-B017D5DA9BB2}" destId="{07A82757-8A62-46C4-B7F6-C77EFD497356}" srcOrd="0" destOrd="0" presId="urn:microsoft.com/office/officeart/2005/8/layout/cycle1"/>
    <dgm:cxn modelId="{59824AA4-5658-FF42-9992-605547AF041F}" type="presOf" srcId="{C66FC9DA-59D1-4F46-ABE2-61D429BEAC6D}" destId="{CABFFD2E-7962-4558-927F-9E1185D9D257}" srcOrd="0" destOrd="0" presId="urn:microsoft.com/office/officeart/2005/8/layout/cycle1"/>
    <dgm:cxn modelId="{0C1D5237-434B-4F3C-8A9D-B8FDA91327F3}" srcId="{0667225E-8CEA-407B-844C-F8E96B3AE711}" destId="{F2D99E5B-78DC-4873-8AB7-972B57A33233}" srcOrd="3" destOrd="0" parTransId="{FA62EE92-BB16-44B3-A73B-C9EA2F10485F}" sibTransId="{B577CA90-47AD-405D-8EE4-AE44C333B603}"/>
    <dgm:cxn modelId="{AD8CBDFA-0F1B-4A40-85C0-AEB1AF5D3623}" type="presParOf" srcId="{C241EAFB-79DF-4840-98AE-C867AF2C9925}" destId="{CE25EA38-5F56-4644-A2E2-CA004BFAEB83}" srcOrd="0" destOrd="0" presId="urn:microsoft.com/office/officeart/2005/8/layout/cycle1"/>
    <dgm:cxn modelId="{E4C94CD9-8889-E340-B7FD-DD7384B44EFB}" type="presParOf" srcId="{C241EAFB-79DF-4840-98AE-C867AF2C9925}" destId="{E41BEF9F-4368-4BB3-9949-0763B0920C9A}" srcOrd="1" destOrd="0" presId="urn:microsoft.com/office/officeart/2005/8/layout/cycle1"/>
    <dgm:cxn modelId="{7897B92B-2BB0-264C-9B2F-AB239949D788}" type="presParOf" srcId="{C241EAFB-79DF-4840-98AE-C867AF2C9925}" destId="{364117B2-D4AC-49A4-A2C6-77BAB07E7563}" srcOrd="2" destOrd="0" presId="urn:microsoft.com/office/officeart/2005/8/layout/cycle1"/>
    <dgm:cxn modelId="{D10EC555-2CE8-D74F-B8B1-238FC74E9463}" type="presParOf" srcId="{C241EAFB-79DF-4840-98AE-C867AF2C9925}" destId="{1DE3A4F3-94D6-428B-A2ED-828A0A33BD39}" srcOrd="3" destOrd="0" presId="urn:microsoft.com/office/officeart/2005/8/layout/cycle1"/>
    <dgm:cxn modelId="{5DD96BB1-74D4-CE41-B4BE-DE002A976D49}" type="presParOf" srcId="{C241EAFB-79DF-4840-98AE-C867AF2C9925}" destId="{07A82757-8A62-46C4-B7F6-C77EFD497356}" srcOrd="4" destOrd="0" presId="urn:microsoft.com/office/officeart/2005/8/layout/cycle1"/>
    <dgm:cxn modelId="{7A72D66A-C678-B046-B3C1-714E2AF4D57D}" type="presParOf" srcId="{C241EAFB-79DF-4840-98AE-C867AF2C9925}" destId="{C030C25B-FEDF-46E3-90AA-C5E8F1E5CC39}" srcOrd="5" destOrd="0" presId="urn:microsoft.com/office/officeart/2005/8/layout/cycle1"/>
    <dgm:cxn modelId="{E9EFF201-D365-7F43-BE3A-B21791FD2B11}" type="presParOf" srcId="{C241EAFB-79DF-4840-98AE-C867AF2C9925}" destId="{744676D8-8E31-48DB-9E23-02F1272F8CB6}" srcOrd="6" destOrd="0" presId="urn:microsoft.com/office/officeart/2005/8/layout/cycle1"/>
    <dgm:cxn modelId="{432277DB-1D1D-0A4D-B45F-B01B1CCF0B75}" type="presParOf" srcId="{C241EAFB-79DF-4840-98AE-C867AF2C9925}" destId="{B42290F7-9C6B-4263-BC62-3DE960BD253E}" srcOrd="7" destOrd="0" presId="urn:microsoft.com/office/officeart/2005/8/layout/cycle1"/>
    <dgm:cxn modelId="{97CB5954-A87D-9241-AFA8-DDE3A64ABC2E}" type="presParOf" srcId="{C241EAFB-79DF-4840-98AE-C867AF2C9925}" destId="{CABFFD2E-7962-4558-927F-9E1185D9D257}" srcOrd="8" destOrd="0" presId="urn:microsoft.com/office/officeart/2005/8/layout/cycle1"/>
    <dgm:cxn modelId="{DC346F4D-6DDE-B540-B88B-CAF0834576A4}" type="presParOf" srcId="{C241EAFB-79DF-4840-98AE-C867AF2C9925}" destId="{18F396EB-F600-4EEA-B908-C286D312A1E8}" srcOrd="9" destOrd="0" presId="urn:microsoft.com/office/officeart/2005/8/layout/cycle1"/>
    <dgm:cxn modelId="{CE4748AC-3BFF-194A-BF1A-34CE303C8310}" type="presParOf" srcId="{C241EAFB-79DF-4840-98AE-C867AF2C9925}" destId="{E23CA197-A881-4B34-B9D0-80899F4E4A0B}" srcOrd="10" destOrd="0" presId="urn:microsoft.com/office/officeart/2005/8/layout/cycle1"/>
    <dgm:cxn modelId="{2D8D24FC-5C25-B04C-8C32-FE4EC5D2EDA5}" type="presParOf" srcId="{C241EAFB-79DF-4840-98AE-C867AF2C9925}" destId="{5F5C08F3-FFA5-4943-A0AA-64DB9FFF9395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2183E7-EA96-4021-8FB5-3188C2051B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A9F2A1B-1500-4FCA-8BE4-D5DB5B4CC360}">
      <dgm:prSet phldrT="[Text]"/>
      <dgm:spPr/>
      <dgm:t>
        <a:bodyPr/>
        <a:lstStyle/>
        <a:p>
          <a:r>
            <a:rPr lang="en-CA" dirty="0" smtClean="0"/>
            <a:t>Oxytocin into blood</a:t>
          </a:r>
          <a:endParaRPr lang="en-CA" dirty="0"/>
        </a:p>
      </dgm:t>
    </dgm:pt>
    <dgm:pt modelId="{9A7F65FC-A308-45CA-9109-AF218E48285D}" type="parTrans" cxnId="{7A53E208-D441-4BD4-9BEE-CDD51F942C5A}">
      <dgm:prSet/>
      <dgm:spPr/>
      <dgm:t>
        <a:bodyPr/>
        <a:lstStyle/>
        <a:p>
          <a:endParaRPr lang="en-CA"/>
        </a:p>
      </dgm:t>
    </dgm:pt>
    <dgm:pt modelId="{10A3B46F-96E0-4B29-9F68-F6B458E36D75}" type="sibTrans" cxnId="{7A53E208-D441-4BD4-9BEE-CDD51F942C5A}">
      <dgm:prSet/>
      <dgm:spPr/>
      <dgm:t>
        <a:bodyPr/>
        <a:lstStyle/>
        <a:p>
          <a:endParaRPr lang="en-CA"/>
        </a:p>
      </dgm:t>
    </dgm:pt>
    <dgm:pt modelId="{2572DBA8-FA8B-4803-9D2F-E479EF4E568A}">
      <dgm:prSet phldrT="[Text]"/>
      <dgm:spPr/>
      <dgm:t>
        <a:bodyPr/>
        <a:lstStyle/>
        <a:p>
          <a:r>
            <a:rPr lang="en-CA" dirty="0" smtClean="0"/>
            <a:t>Stronger Uterine Contractions</a:t>
          </a:r>
          <a:endParaRPr lang="en-CA" dirty="0"/>
        </a:p>
      </dgm:t>
    </dgm:pt>
    <dgm:pt modelId="{C14D5689-83D1-4D4D-97EA-8B514B69EF56}" type="parTrans" cxnId="{5B4AE553-5F68-42D8-B435-25AFA0869E66}">
      <dgm:prSet/>
      <dgm:spPr/>
      <dgm:t>
        <a:bodyPr/>
        <a:lstStyle/>
        <a:p>
          <a:endParaRPr lang="en-CA"/>
        </a:p>
      </dgm:t>
    </dgm:pt>
    <dgm:pt modelId="{25E3D364-D2A6-4F41-B8FC-C5C2073C6CC6}" type="sibTrans" cxnId="{5B4AE553-5F68-42D8-B435-25AFA0869E66}">
      <dgm:prSet/>
      <dgm:spPr/>
      <dgm:t>
        <a:bodyPr/>
        <a:lstStyle/>
        <a:p>
          <a:endParaRPr lang="en-CA"/>
        </a:p>
      </dgm:t>
    </dgm:pt>
    <dgm:pt modelId="{382C4948-419F-4D4D-BDA0-B4D39B57A939}">
      <dgm:prSet phldrT="[Text]"/>
      <dgm:spPr/>
      <dgm:t>
        <a:bodyPr/>
        <a:lstStyle/>
        <a:p>
          <a:r>
            <a:rPr lang="en-CA" dirty="0" smtClean="0"/>
            <a:t>Greater Stimulation of Sensory nerves</a:t>
          </a:r>
          <a:endParaRPr lang="en-CA" dirty="0"/>
        </a:p>
      </dgm:t>
    </dgm:pt>
    <dgm:pt modelId="{FE31467F-826B-4F9E-AF97-6FD457A5CD53}" type="parTrans" cxnId="{D462D150-C310-47F0-B664-DD2EB0DC8AE9}">
      <dgm:prSet/>
      <dgm:spPr/>
      <dgm:t>
        <a:bodyPr/>
        <a:lstStyle/>
        <a:p>
          <a:endParaRPr lang="en-CA"/>
        </a:p>
      </dgm:t>
    </dgm:pt>
    <dgm:pt modelId="{5C56C5DE-895B-4672-87CD-D50CAB979BDF}" type="sibTrans" cxnId="{D462D150-C310-47F0-B664-DD2EB0DC8AE9}">
      <dgm:prSet/>
      <dgm:spPr/>
      <dgm:t>
        <a:bodyPr/>
        <a:lstStyle/>
        <a:p>
          <a:endParaRPr lang="en-CA"/>
        </a:p>
      </dgm:t>
    </dgm:pt>
    <dgm:pt modelId="{13C57A1B-F0BA-4EBD-B5C2-FF33AF081D7C}">
      <dgm:prSet phldrT="[Text]"/>
      <dgm:spPr/>
      <dgm:t>
        <a:bodyPr/>
        <a:lstStyle/>
        <a:p>
          <a:r>
            <a:rPr lang="en-CA" dirty="0" smtClean="0"/>
            <a:t>Nerve signals to posterior pituitary</a:t>
          </a:r>
          <a:endParaRPr lang="en-CA" dirty="0"/>
        </a:p>
      </dgm:t>
    </dgm:pt>
    <dgm:pt modelId="{DA651C92-3B03-4C78-ACD9-99F10E103DCF}" type="parTrans" cxnId="{1D2E6324-53FF-468B-B10B-1EB7A08AD0FE}">
      <dgm:prSet/>
      <dgm:spPr/>
      <dgm:t>
        <a:bodyPr/>
        <a:lstStyle/>
        <a:p>
          <a:endParaRPr lang="en-CA"/>
        </a:p>
      </dgm:t>
    </dgm:pt>
    <dgm:pt modelId="{22192911-9003-42EF-BC91-8E5A69E5E817}" type="sibTrans" cxnId="{1D2E6324-53FF-468B-B10B-1EB7A08AD0FE}">
      <dgm:prSet/>
      <dgm:spPr/>
      <dgm:t>
        <a:bodyPr/>
        <a:lstStyle/>
        <a:p>
          <a:endParaRPr lang="en-CA"/>
        </a:p>
      </dgm:t>
    </dgm:pt>
    <dgm:pt modelId="{E91BD3AA-9622-49B0-BF0C-B50F5256083F}" type="pres">
      <dgm:prSet presAssocID="{882183E7-EA96-4021-8FB5-3188C2051B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052803D-5B3E-434E-A029-8B000B5EA82B}" type="pres">
      <dgm:prSet presAssocID="{8A9F2A1B-1500-4FCA-8BE4-D5DB5B4CC360}" presName="dummy" presStyleCnt="0"/>
      <dgm:spPr/>
    </dgm:pt>
    <dgm:pt modelId="{FC8BA657-3FA9-49BC-8D56-362E4858C31F}" type="pres">
      <dgm:prSet presAssocID="{8A9F2A1B-1500-4FCA-8BE4-D5DB5B4CC36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436BFF-4CF7-4555-891B-B7E5A2A4CE90}" type="pres">
      <dgm:prSet presAssocID="{10A3B46F-96E0-4B29-9F68-F6B458E36D75}" presName="sibTrans" presStyleLbl="node1" presStyleIdx="0" presStyleCnt="4"/>
      <dgm:spPr/>
      <dgm:t>
        <a:bodyPr/>
        <a:lstStyle/>
        <a:p>
          <a:endParaRPr lang="en-CA"/>
        </a:p>
      </dgm:t>
    </dgm:pt>
    <dgm:pt modelId="{C9C3E35E-6E5F-4BD1-A8DF-4D1A2E17B3B9}" type="pres">
      <dgm:prSet presAssocID="{2572DBA8-FA8B-4803-9D2F-E479EF4E568A}" presName="dummy" presStyleCnt="0"/>
      <dgm:spPr/>
    </dgm:pt>
    <dgm:pt modelId="{0E0294CB-BA5B-4C70-8D05-141241F1D3B6}" type="pres">
      <dgm:prSet presAssocID="{2572DBA8-FA8B-4803-9D2F-E479EF4E568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82B6DB-1AA2-4A0F-9A5D-D8723AC9C5FE}" type="pres">
      <dgm:prSet presAssocID="{25E3D364-D2A6-4F41-B8FC-C5C2073C6CC6}" presName="sibTrans" presStyleLbl="node1" presStyleIdx="1" presStyleCnt="4"/>
      <dgm:spPr/>
      <dgm:t>
        <a:bodyPr/>
        <a:lstStyle/>
        <a:p>
          <a:endParaRPr lang="en-CA"/>
        </a:p>
      </dgm:t>
    </dgm:pt>
    <dgm:pt modelId="{FB06E2A6-7A3A-4CE0-90DC-75FFDDE3DD85}" type="pres">
      <dgm:prSet presAssocID="{382C4948-419F-4D4D-BDA0-B4D39B57A939}" presName="dummy" presStyleCnt="0"/>
      <dgm:spPr/>
    </dgm:pt>
    <dgm:pt modelId="{DA69A220-F65C-4E51-B605-769E46EBF773}" type="pres">
      <dgm:prSet presAssocID="{382C4948-419F-4D4D-BDA0-B4D39B57A93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CE15E-5F5D-42EE-933D-7917A034A9AD}" type="pres">
      <dgm:prSet presAssocID="{5C56C5DE-895B-4672-87CD-D50CAB979BDF}" presName="sibTrans" presStyleLbl="node1" presStyleIdx="2" presStyleCnt="4"/>
      <dgm:spPr/>
      <dgm:t>
        <a:bodyPr/>
        <a:lstStyle/>
        <a:p>
          <a:endParaRPr lang="en-CA"/>
        </a:p>
      </dgm:t>
    </dgm:pt>
    <dgm:pt modelId="{4E57A963-2320-46E7-8A90-D5BAB679EA7B}" type="pres">
      <dgm:prSet presAssocID="{13C57A1B-F0BA-4EBD-B5C2-FF33AF081D7C}" presName="dummy" presStyleCnt="0"/>
      <dgm:spPr/>
    </dgm:pt>
    <dgm:pt modelId="{DB026B65-6A08-4A6D-A173-BABE5590FBD9}" type="pres">
      <dgm:prSet presAssocID="{13C57A1B-F0BA-4EBD-B5C2-FF33AF081D7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D17688-AC1A-43BB-8D1D-3193251DCA6B}" type="pres">
      <dgm:prSet presAssocID="{22192911-9003-42EF-BC91-8E5A69E5E817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6258D736-FEDE-2440-A2EA-5DB845ECAFEE}" type="presOf" srcId="{882183E7-EA96-4021-8FB5-3188C2051B4A}" destId="{E91BD3AA-9622-49B0-BF0C-B50F5256083F}" srcOrd="0" destOrd="0" presId="urn:microsoft.com/office/officeart/2005/8/layout/cycle1"/>
    <dgm:cxn modelId="{5B4AE553-5F68-42D8-B435-25AFA0869E66}" srcId="{882183E7-EA96-4021-8FB5-3188C2051B4A}" destId="{2572DBA8-FA8B-4803-9D2F-E479EF4E568A}" srcOrd="1" destOrd="0" parTransId="{C14D5689-83D1-4D4D-97EA-8B514B69EF56}" sibTransId="{25E3D364-D2A6-4F41-B8FC-C5C2073C6CC6}"/>
    <dgm:cxn modelId="{88C37FE3-A19C-1D47-8C6D-60D05C32766A}" type="presOf" srcId="{5C56C5DE-895B-4672-87CD-D50CAB979BDF}" destId="{F1ECE15E-5F5D-42EE-933D-7917A034A9AD}" srcOrd="0" destOrd="0" presId="urn:microsoft.com/office/officeart/2005/8/layout/cycle1"/>
    <dgm:cxn modelId="{744FA1E8-1B6C-D849-94A7-DDE9CB05E6CB}" type="presOf" srcId="{22192911-9003-42EF-BC91-8E5A69E5E817}" destId="{FBD17688-AC1A-43BB-8D1D-3193251DCA6B}" srcOrd="0" destOrd="0" presId="urn:microsoft.com/office/officeart/2005/8/layout/cycle1"/>
    <dgm:cxn modelId="{A68456B4-4188-F34F-9706-12DB3828E9E1}" type="presOf" srcId="{8A9F2A1B-1500-4FCA-8BE4-D5DB5B4CC360}" destId="{FC8BA657-3FA9-49BC-8D56-362E4858C31F}" srcOrd="0" destOrd="0" presId="urn:microsoft.com/office/officeart/2005/8/layout/cycle1"/>
    <dgm:cxn modelId="{1D2E6324-53FF-468B-B10B-1EB7A08AD0FE}" srcId="{882183E7-EA96-4021-8FB5-3188C2051B4A}" destId="{13C57A1B-F0BA-4EBD-B5C2-FF33AF081D7C}" srcOrd="3" destOrd="0" parTransId="{DA651C92-3B03-4C78-ACD9-99F10E103DCF}" sibTransId="{22192911-9003-42EF-BC91-8E5A69E5E817}"/>
    <dgm:cxn modelId="{75607B2A-E879-2848-9081-982B58A66A55}" type="presOf" srcId="{382C4948-419F-4D4D-BDA0-B4D39B57A939}" destId="{DA69A220-F65C-4E51-B605-769E46EBF773}" srcOrd="0" destOrd="0" presId="urn:microsoft.com/office/officeart/2005/8/layout/cycle1"/>
    <dgm:cxn modelId="{3A9F8876-C3ED-FD4F-8DF7-D95BF1E875F6}" type="presOf" srcId="{13C57A1B-F0BA-4EBD-B5C2-FF33AF081D7C}" destId="{DB026B65-6A08-4A6D-A173-BABE5590FBD9}" srcOrd="0" destOrd="0" presId="urn:microsoft.com/office/officeart/2005/8/layout/cycle1"/>
    <dgm:cxn modelId="{7A53E208-D441-4BD4-9BEE-CDD51F942C5A}" srcId="{882183E7-EA96-4021-8FB5-3188C2051B4A}" destId="{8A9F2A1B-1500-4FCA-8BE4-D5DB5B4CC360}" srcOrd="0" destOrd="0" parTransId="{9A7F65FC-A308-45CA-9109-AF218E48285D}" sibTransId="{10A3B46F-96E0-4B29-9F68-F6B458E36D75}"/>
    <dgm:cxn modelId="{D7049536-DE0D-3D46-A539-78A48CA1C98D}" type="presOf" srcId="{2572DBA8-FA8B-4803-9D2F-E479EF4E568A}" destId="{0E0294CB-BA5B-4C70-8D05-141241F1D3B6}" srcOrd="0" destOrd="0" presId="urn:microsoft.com/office/officeart/2005/8/layout/cycle1"/>
    <dgm:cxn modelId="{D462D150-C310-47F0-B664-DD2EB0DC8AE9}" srcId="{882183E7-EA96-4021-8FB5-3188C2051B4A}" destId="{382C4948-419F-4D4D-BDA0-B4D39B57A939}" srcOrd="2" destOrd="0" parTransId="{FE31467F-826B-4F9E-AF97-6FD457A5CD53}" sibTransId="{5C56C5DE-895B-4672-87CD-D50CAB979BDF}"/>
    <dgm:cxn modelId="{FBFE7071-B25A-2E4F-828D-45C971D454F6}" type="presOf" srcId="{10A3B46F-96E0-4B29-9F68-F6B458E36D75}" destId="{10436BFF-4CF7-4555-891B-B7E5A2A4CE90}" srcOrd="0" destOrd="0" presId="urn:microsoft.com/office/officeart/2005/8/layout/cycle1"/>
    <dgm:cxn modelId="{F309F0E3-36B7-E544-9273-6F827F12360C}" type="presOf" srcId="{25E3D364-D2A6-4F41-B8FC-C5C2073C6CC6}" destId="{C982B6DB-1AA2-4A0F-9A5D-D8723AC9C5FE}" srcOrd="0" destOrd="0" presId="urn:microsoft.com/office/officeart/2005/8/layout/cycle1"/>
    <dgm:cxn modelId="{DB862E2D-CF82-394E-ABAA-E99B9910EBBB}" type="presParOf" srcId="{E91BD3AA-9622-49B0-BF0C-B50F5256083F}" destId="{0052803D-5B3E-434E-A029-8B000B5EA82B}" srcOrd="0" destOrd="0" presId="urn:microsoft.com/office/officeart/2005/8/layout/cycle1"/>
    <dgm:cxn modelId="{354A62AD-D1BF-B848-AEC2-CB3CA2E8416E}" type="presParOf" srcId="{E91BD3AA-9622-49B0-BF0C-B50F5256083F}" destId="{FC8BA657-3FA9-49BC-8D56-362E4858C31F}" srcOrd="1" destOrd="0" presId="urn:microsoft.com/office/officeart/2005/8/layout/cycle1"/>
    <dgm:cxn modelId="{9240FF12-0638-A14C-81E3-042314864F65}" type="presParOf" srcId="{E91BD3AA-9622-49B0-BF0C-B50F5256083F}" destId="{10436BFF-4CF7-4555-891B-B7E5A2A4CE90}" srcOrd="2" destOrd="0" presId="urn:microsoft.com/office/officeart/2005/8/layout/cycle1"/>
    <dgm:cxn modelId="{599B1BFF-4509-CC4A-9C36-70C32B94D89D}" type="presParOf" srcId="{E91BD3AA-9622-49B0-BF0C-B50F5256083F}" destId="{C9C3E35E-6E5F-4BD1-A8DF-4D1A2E17B3B9}" srcOrd="3" destOrd="0" presId="urn:microsoft.com/office/officeart/2005/8/layout/cycle1"/>
    <dgm:cxn modelId="{00814EEB-B378-6E45-974D-3AD619477536}" type="presParOf" srcId="{E91BD3AA-9622-49B0-BF0C-B50F5256083F}" destId="{0E0294CB-BA5B-4C70-8D05-141241F1D3B6}" srcOrd="4" destOrd="0" presId="urn:microsoft.com/office/officeart/2005/8/layout/cycle1"/>
    <dgm:cxn modelId="{85950380-FF4C-9646-A639-BB3A1AA58F96}" type="presParOf" srcId="{E91BD3AA-9622-49B0-BF0C-B50F5256083F}" destId="{C982B6DB-1AA2-4A0F-9A5D-D8723AC9C5FE}" srcOrd="5" destOrd="0" presId="urn:microsoft.com/office/officeart/2005/8/layout/cycle1"/>
    <dgm:cxn modelId="{12BEB7C8-A411-B248-AE9F-1363507AA8DF}" type="presParOf" srcId="{E91BD3AA-9622-49B0-BF0C-B50F5256083F}" destId="{FB06E2A6-7A3A-4CE0-90DC-75FFDDE3DD85}" srcOrd="6" destOrd="0" presId="urn:microsoft.com/office/officeart/2005/8/layout/cycle1"/>
    <dgm:cxn modelId="{AC424F82-4363-4B43-AF46-1D0007B46CBD}" type="presParOf" srcId="{E91BD3AA-9622-49B0-BF0C-B50F5256083F}" destId="{DA69A220-F65C-4E51-B605-769E46EBF773}" srcOrd="7" destOrd="0" presId="urn:microsoft.com/office/officeart/2005/8/layout/cycle1"/>
    <dgm:cxn modelId="{ACD7A66C-08AF-984C-914C-796964338D24}" type="presParOf" srcId="{E91BD3AA-9622-49B0-BF0C-B50F5256083F}" destId="{F1ECE15E-5F5D-42EE-933D-7917A034A9AD}" srcOrd="8" destOrd="0" presId="urn:microsoft.com/office/officeart/2005/8/layout/cycle1"/>
    <dgm:cxn modelId="{A4ACB0B7-07C9-C247-A9CD-D9B4EC05C875}" type="presParOf" srcId="{E91BD3AA-9622-49B0-BF0C-B50F5256083F}" destId="{4E57A963-2320-46E7-8A90-D5BAB679EA7B}" srcOrd="9" destOrd="0" presId="urn:microsoft.com/office/officeart/2005/8/layout/cycle1"/>
    <dgm:cxn modelId="{77CAD135-EF3A-AF4B-8797-4169AD605679}" type="presParOf" srcId="{E91BD3AA-9622-49B0-BF0C-B50F5256083F}" destId="{DB026B65-6A08-4A6D-A173-BABE5590FBD9}" srcOrd="10" destOrd="0" presId="urn:microsoft.com/office/officeart/2005/8/layout/cycle1"/>
    <dgm:cxn modelId="{587F0016-6F42-F54F-97BB-4339B2E87E3C}" type="presParOf" srcId="{E91BD3AA-9622-49B0-BF0C-B50F5256083F}" destId="{FBD17688-AC1A-43BB-8D1D-3193251DCA6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82183E7-EA96-4021-8FB5-3188C2051B4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8A9F2A1B-1500-4FCA-8BE4-D5DB5B4CC360}">
      <dgm:prSet phldrT="[Text]"/>
      <dgm:spPr/>
      <dgm:t>
        <a:bodyPr/>
        <a:lstStyle/>
        <a:p>
          <a:r>
            <a:rPr lang="en-CA" dirty="0" smtClean="0"/>
            <a:t>Oxytocin into blood</a:t>
          </a:r>
          <a:endParaRPr lang="en-CA" dirty="0"/>
        </a:p>
      </dgm:t>
    </dgm:pt>
    <dgm:pt modelId="{9A7F65FC-A308-45CA-9109-AF218E48285D}" type="parTrans" cxnId="{7A53E208-D441-4BD4-9BEE-CDD51F942C5A}">
      <dgm:prSet/>
      <dgm:spPr/>
      <dgm:t>
        <a:bodyPr/>
        <a:lstStyle/>
        <a:p>
          <a:endParaRPr lang="en-CA"/>
        </a:p>
      </dgm:t>
    </dgm:pt>
    <dgm:pt modelId="{10A3B46F-96E0-4B29-9F68-F6B458E36D75}" type="sibTrans" cxnId="{7A53E208-D441-4BD4-9BEE-CDD51F942C5A}">
      <dgm:prSet/>
      <dgm:spPr/>
      <dgm:t>
        <a:bodyPr/>
        <a:lstStyle/>
        <a:p>
          <a:endParaRPr lang="en-CA"/>
        </a:p>
      </dgm:t>
    </dgm:pt>
    <dgm:pt modelId="{2572DBA8-FA8B-4803-9D2F-E479EF4E568A}">
      <dgm:prSet phldrT="[Text]"/>
      <dgm:spPr/>
      <dgm:t>
        <a:bodyPr/>
        <a:lstStyle/>
        <a:p>
          <a:r>
            <a:rPr lang="en-CA" dirty="0" smtClean="0"/>
            <a:t>Stronger Uterine Contractions</a:t>
          </a:r>
          <a:endParaRPr lang="en-CA" dirty="0"/>
        </a:p>
      </dgm:t>
    </dgm:pt>
    <dgm:pt modelId="{C14D5689-83D1-4D4D-97EA-8B514B69EF56}" type="parTrans" cxnId="{5B4AE553-5F68-42D8-B435-25AFA0869E66}">
      <dgm:prSet/>
      <dgm:spPr/>
      <dgm:t>
        <a:bodyPr/>
        <a:lstStyle/>
        <a:p>
          <a:endParaRPr lang="en-CA"/>
        </a:p>
      </dgm:t>
    </dgm:pt>
    <dgm:pt modelId="{25E3D364-D2A6-4F41-B8FC-C5C2073C6CC6}" type="sibTrans" cxnId="{5B4AE553-5F68-42D8-B435-25AFA0869E66}">
      <dgm:prSet/>
      <dgm:spPr/>
      <dgm:t>
        <a:bodyPr/>
        <a:lstStyle/>
        <a:p>
          <a:endParaRPr lang="en-CA"/>
        </a:p>
      </dgm:t>
    </dgm:pt>
    <dgm:pt modelId="{382C4948-419F-4D4D-BDA0-B4D39B57A939}">
      <dgm:prSet phldrT="[Text]"/>
      <dgm:spPr/>
      <dgm:t>
        <a:bodyPr/>
        <a:lstStyle/>
        <a:p>
          <a:r>
            <a:rPr lang="en-CA" dirty="0" smtClean="0"/>
            <a:t>Greater Stimulation of Sensory nerves</a:t>
          </a:r>
          <a:endParaRPr lang="en-CA" dirty="0"/>
        </a:p>
      </dgm:t>
    </dgm:pt>
    <dgm:pt modelId="{FE31467F-826B-4F9E-AF97-6FD457A5CD53}" type="parTrans" cxnId="{D462D150-C310-47F0-B664-DD2EB0DC8AE9}">
      <dgm:prSet/>
      <dgm:spPr/>
      <dgm:t>
        <a:bodyPr/>
        <a:lstStyle/>
        <a:p>
          <a:endParaRPr lang="en-CA"/>
        </a:p>
      </dgm:t>
    </dgm:pt>
    <dgm:pt modelId="{5C56C5DE-895B-4672-87CD-D50CAB979BDF}" type="sibTrans" cxnId="{D462D150-C310-47F0-B664-DD2EB0DC8AE9}">
      <dgm:prSet/>
      <dgm:spPr/>
      <dgm:t>
        <a:bodyPr/>
        <a:lstStyle/>
        <a:p>
          <a:endParaRPr lang="en-CA"/>
        </a:p>
      </dgm:t>
    </dgm:pt>
    <dgm:pt modelId="{13C57A1B-F0BA-4EBD-B5C2-FF33AF081D7C}">
      <dgm:prSet phldrT="[Text]"/>
      <dgm:spPr/>
      <dgm:t>
        <a:bodyPr/>
        <a:lstStyle/>
        <a:p>
          <a:r>
            <a:rPr lang="en-CA" dirty="0" smtClean="0"/>
            <a:t>Nerve signals to posterior pituitary</a:t>
          </a:r>
          <a:endParaRPr lang="en-CA" dirty="0"/>
        </a:p>
      </dgm:t>
    </dgm:pt>
    <dgm:pt modelId="{DA651C92-3B03-4C78-ACD9-99F10E103DCF}" type="parTrans" cxnId="{1D2E6324-53FF-468B-B10B-1EB7A08AD0FE}">
      <dgm:prSet/>
      <dgm:spPr/>
      <dgm:t>
        <a:bodyPr/>
        <a:lstStyle/>
        <a:p>
          <a:endParaRPr lang="en-CA"/>
        </a:p>
      </dgm:t>
    </dgm:pt>
    <dgm:pt modelId="{22192911-9003-42EF-BC91-8E5A69E5E817}" type="sibTrans" cxnId="{1D2E6324-53FF-468B-B10B-1EB7A08AD0FE}">
      <dgm:prSet/>
      <dgm:spPr/>
      <dgm:t>
        <a:bodyPr/>
        <a:lstStyle/>
        <a:p>
          <a:endParaRPr lang="en-CA"/>
        </a:p>
      </dgm:t>
    </dgm:pt>
    <dgm:pt modelId="{E91BD3AA-9622-49B0-BF0C-B50F5256083F}" type="pres">
      <dgm:prSet presAssocID="{882183E7-EA96-4021-8FB5-3188C2051B4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0052803D-5B3E-434E-A029-8B000B5EA82B}" type="pres">
      <dgm:prSet presAssocID="{8A9F2A1B-1500-4FCA-8BE4-D5DB5B4CC360}" presName="dummy" presStyleCnt="0"/>
      <dgm:spPr/>
    </dgm:pt>
    <dgm:pt modelId="{FC8BA657-3FA9-49BC-8D56-362E4858C31F}" type="pres">
      <dgm:prSet presAssocID="{8A9F2A1B-1500-4FCA-8BE4-D5DB5B4CC360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0436BFF-4CF7-4555-891B-B7E5A2A4CE90}" type="pres">
      <dgm:prSet presAssocID="{10A3B46F-96E0-4B29-9F68-F6B458E36D75}" presName="sibTrans" presStyleLbl="node1" presStyleIdx="0" presStyleCnt="4"/>
      <dgm:spPr/>
      <dgm:t>
        <a:bodyPr/>
        <a:lstStyle/>
        <a:p>
          <a:endParaRPr lang="en-CA"/>
        </a:p>
      </dgm:t>
    </dgm:pt>
    <dgm:pt modelId="{C9C3E35E-6E5F-4BD1-A8DF-4D1A2E17B3B9}" type="pres">
      <dgm:prSet presAssocID="{2572DBA8-FA8B-4803-9D2F-E479EF4E568A}" presName="dummy" presStyleCnt="0"/>
      <dgm:spPr/>
    </dgm:pt>
    <dgm:pt modelId="{0E0294CB-BA5B-4C70-8D05-141241F1D3B6}" type="pres">
      <dgm:prSet presAssocID="{2572DBA8-FA8B-4803-9D2F-E479EF4E568A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982B6DB-1AA2-4A0F-9A5D-D8723AC9C5FE}" type="pres">
      <dgm:prSet presAssocID="{25E3D364-D2A6-4F41-B8FC-C5C2073C6CC6}" presName="sibTrans" presStyleLbl="node1" presStyleIdx="1" presStyleCnt="4"/>
      <dgm:spPr/>
      <dgm:t>
        <a:bodyPr/>
        <a:lstStyle/>
        <a:p>
          <a:endParaRPr lang="en-CA"/>
        </a:p>
      </dgm:t>
    </dgm:pt>
    <dgm:pt modelId="{FB06E2A6-7A3A-4CE0-90DC-75FFDDE3DD85}" type="pres">
      <dgm:prSet presAssocID="{382C4948-419F-4D4D-BDA0-B4D39B57A939}" presName="dummy" presStyleCnt="0"/>
      <dgm:spPr/>
    </dgm:pt>
    <dgm:pt modelId="{DA69A220-F65C-4E51-B605-769E46EBF773}" type="pres">
      <dgm:prSet presAssocID="{382C4948-419F-4D4D-BDA0-B4D39B57A939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1ECE15E-5F5D-42EE-933D-7917A034A9AD}" type="pres">
      <dgm:prSet presAssocID="{5C56C5DE-895B-4672-87CD-D50CAB979BDF}" presName="sibTrans" presStyleLbl="node1" presStyleIdx="2" presStyleCnt="4"/>
      <dgm:spPr/>
      <dgm:t>
        <a:bodyPr/>
        <a:lstStyle/>
        <a:p>
          <a:endParaRPr lang="en-CA"/>
        </a:p>
      </dgm:t>
    </dgm:pt>
    <dgm:pt modelId="{4E57A963-2320-46E7-8A90-D5BAB679EA7B}" type="pres">
      <dgm:prSet presAssocID="{13C57A1B-F0BA-4EBD-B5C2-FF33AF081D7C}" presName="dummy" presStyleCnt="0"/>
      <dgm:spPr/>
    </dgm:pt>
    <dgm:pt modelId="{DB026B65-6A08-4A6D-A173-BABE5590FBD9}" type="pres">
      <dgm:prSet presAssocID="{13C57A1B-F0BA-4EBD-B5C2-FF33AF081D7C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D17688-AC1A-43BB-8D1D-3193251DCA6B}" type="pres">
      <dgm:prSet presAssocID="{22192911-9003-42EF-BC91-8E5A69E5E817}" presName="sibTrans" presStyleLbl="node1" presStyleIdx="3" presStyleCnt="4"/>
      <dgm:spPr/>
      <dgm:t>
        <a:bodyPr/>
        <a:lstStyle/>
        <a:p>
          <a:endParaRPr lang="en-CA"/>
        </a:p>
      </dgm:t>
    </dgm:pt>
  </dgm:ptLst>
  <dgm:cxnLst>
    <dgm:cxn modelId="{FAD0D937-A0CA-9A41-A1CE-146C5EABD117}" type="presOf" srcId="{2572DBA8-FA8B-4803-9D2F-E479EF4E568A}" destId="{0E0294CB-BA5B-4C70-8D05-141241F1D3B6}" srcOrd="0" destOrd="0" presId="urn:microsoft.com/office/officeart/2005/8/layout/cycle1"/>
    <dgm:cxn modelId="{3E2C518B-A9BB-364E-963D-25C4963A4701}" type="presOf" srcId="{8A9F2A1B-1500-4FCA-8BE4-D5DB5B4CC360}" destId="{FC8BA657-3FA9-49BC-8D56-362E4858C31F}" srcOrd="0" destOrd="0" presId="urn:microsoft.com/office/officeart/2005/8/layout/cycle1"/>
    <dgm:cxn modelId="{AF63C36A-6264-DD4B-B7A0-7C4978F7C507}" type="presOf" srcId="{882183E7-EA96-4021-8FB5-3188C2051B4A}" destId="{E91BD3AA-9622-49B0-BF0C-B50F5256083F}" srcOrd="0" destOrd="0" presId="urn:microsoft.com/office/officeart/2005/8/layout/cycle1"/>
    <dgm:cxn modelId="{1D2E6324-53FF-468B-B10B-1EB7A08AD0FE}" srcId="{882183E7-EA96-4021-8FB5-3188C2051B4A}" destId="{13C57A1B-F0BA-4EBD-B5C2-FF33AF081D7C}" srcOrd="3" destOrd="0" parTransId="{DA651C92-3B03-4C78-ACD9-99F10E103DCF}" sibTransId="{22192911-9003-42EF-BC91-8E5A69E5E817}"/>
    <dgm:cxn modelId="{9ED21885-21B5-2F4B-8F15-0920CD452281}" type="presOf" srcId="{382C4948-419F-4D4D-BDA0-B4D39B57A939}" destId="{DA69A220-F65C-4E51-B605-769E46EBF773}" srcOrd="0" destOrd="0" presId="urn:microsoft.com/office/officeart/2005/8/layout/cycle1"/>
    <dgm:cxn modelId="{6C6319B6-B4BD-0748-A788-E0968FEE1C08}" type="presOf" srcId="{25E3D364-D2A6-4F41-B8FC-C5C2073C6CC6}" destId="{C982B6DB-1AA2-4A0F-9A5D-D8723AC9C5FE}" srcOrd="0" destOrd="0" presId="urn:microsoft.com/office/officeart/2005/8/layout/cycle1"/>
    <dgm:cxn modelId="{5B4AE553-5F68-42D8-B435-25AFA0869E66}" srcId="{882183E7-EA96-4021-8FB5-3188C2051B4A}" destId="{2572DBA8-FA8B-4803-9D2F-E479EF4E568A}" srcOrd="1" destOrd="0" parTransId="{C14D5689-83D1-4D4D-97EA-8B514B69EF56}" sibTransId="{25E3D364-D2A6-4F41-B8FC-C5C2073C6CC6}"/>
    <dgm:cxn modelId="{41D87B03-29F0-D84C-AC98-01FBE1B69363}" type="presOf" srcId="{10A3B46F-96E0-4B29-9F68-F6B458E36D75}" destId="{10436BFF-4CF7-4555-891B-B7E5A2A4CE90}" srcOrd="0" destOrd="0" presId="urn:microsoft.com/office/officeart/2005/8/layout/cycle1"/>
    <dgm:cxn modelId="{5A24C788-1689-634B-B46C-437EC4109C6B}" type="presOf" srcId="{22192911-9003-42EF-BC91-8E5A69E5E817}" destId="{FBD17688-AC1A-43BB-8D1D-3193251DCA6B}" srcOrd="0" destOrd="0" presId="urn:microsoft.com/office/officeart/2005/8/layout/cycle1"/>
    <dgm:cxn modelId="{E76F204A-FF2C-714C-9156-E471F4451841}" type="presOf" srcId="{5C56C5DE-895B-4672-87CD-D50CAB979BDF}" destId="{F1ECE15E-5F5D-42EE-933D-7917A034A9AD}" srcOrd="0" destOrd="0" presId="urn:microsoft.com/office/officeart/2005/8/layout/cycle1"/>
    <dgm:cxn modelId="{7A53E208-D441-4BD4-9BEE-CDD51F942C5A}" srcId="{882183E7-EA96-4021-8FB5-3188C2051B4A}" destId="{8A9F2A1B-1500-4FCA-8BE4-D5DB5B4CC360}" srcOrd="0" destOrd="0" parTransId="{9A7F65FC-A308-45CA-9109-AF218E48285D}" sibTransId="{10A3B46F-96E0-4B29-9F68-F6B458E36D75}"/>
    <dgm:cxn modelId="{D462D150-C310-47F0-B664-DD2EB0DC8AE9}" srcId="{882183E7-EA96-4021-8FB5-3188C2051B4A}" destId="{382C4948-419F-4D4D-BDA0-B4D39B57A939}" srcOrd="2" destOrd="0" parTransId="{FE31467F-826B-4F9E-AF97-6FD457A5CD53}" sibTransId="{5C56C5DE-895B-4672-87CD-D50CAB979BDF}"/>
    <dgm:cxn modelId="{5A8148AE-B6FF-874B-B6FC-16D76E4B68FE}" type="presOf" srcId="{13C57A1B-F0BA-4EBD-B5C2-FF33AF081D7C}" destId="{DB026B65-6A08-4A6D-A173-BABE5590FBD9}" srcOrd="0" destOrd="0" presId="urn:microsoft.com/office/officeart/2005/8/layout/cycle1"/>
    <dgm:cxn modelId="{D87378BD-30F4-BF48-A9C1-AE26CCF11219}" type="presParOf" srcId="{E91BD3AA-9622-49B0-BF0C-B50F5256083F}" destId="{0052803D-5B3E-434E-A029-8B000B5EA82B}" srcOrd="0" destOrd="0" presId="urn:microsoft.com/office/officeart/2005/8/layout/cycle1"/>
    <dgm:cxn modelId="{674F9CCC-BDCB-6C42-B4D8-9265A6F4470B}" type="presParOf" srcId="{E91BD3AA-9622-49B0-BF0C-B50F5256083F}" destId="{FC8BA657-3FA9-49BC-8D56-362E4858C31F}" srcOrd="1" destOrd="0" presId="urn:microsoft.com/office/officeart/2005/8/layout/cycle1"/>
    <dgm:cxn modelId="{FCDBF678-46B4-2543-9EBE-6A1FBE6263A8}" type="presParOf" srcId="{E91BD3AA-9622-49B0-BF0C-B50F5256083F}" destId="{10436BFF-4CF7-4555-891B-B7E5A2A4CE90}" srcOrd="2" destOrd="0" presId="urn:microsoft.com/office/officeart/2005/8/layout/cycle1"/>
    <dgm:cxn modelId="{95AD7C84-C31F-4E4B-B8AA-9FC6AC2AE87C}" type="presParOf" srcId="{E91BD3AA-9622-49B0-BF0C-B50F5256083F}" destId="{C9C3E35E-6E5F-4BD1-A8DF-4D1A2E17B3B9}" srcOrd="3" destOrd="0" presId="urn:microsoft.com/office/officeart/2005/8/layout/cycle1"/>
    <dgm:cxn modelId="{AF358484-78A7-254E-8507-AAB5A17D3494}" type="presParOf" srcId="{E91BD3AA-9622-49B0-BF0C-B50F5256083F}" destId="{0E0294CB-BA5B-4C70-8D05-141241F1D3B6}" srcOrd="4" destOrd="0" presId="urn:microsoft.com/office/officeart/2005/8/layout/cycle1"/>
    <dgm:cxn modelId="{99783925-150C-594D-B862-303641813F64}" type="presParOf" srcId="{E91BD3AA-9622-49B0-BF0C-B50F5256083F}" destId="{C982B6DB-1AA2-4A0F-9A5D-D8723AC9C5FE}" srcOrd="5" destOrd="0" presId="urn:microsoft.com/office/officeart/2005/8/layout/cycle1"/>
    <dgm:cxn modelId="{0A425CC1-1A85-FC4C-8DBC-EB4B39A7E055}" type="presParOf" srcId="{E91BD3AA-9622-49B0-BF0C-B50F5256083F}" destId="{FB06E2A6-7A3A-4CE0-90DC-75FFDDE3DD85}" srcOrd="6" destOrd="0" presId="urn:microsoft.com/office/officeart/2005/8/layout/cycle1"/>
    <dgm:cxn modelId="{63FDE189-F807-0945-8C42-5E546D5953FD}" type="presParOf" srcId="{E91BD3AA-9622-49B0-BF0C-B50F5256083F}" destId="{DA69A220-F65C-4E51-B605-769E46EBF773}" srcOrd="7" destOrd="0" presId="urn:microsoft.com/office/officeart/2005/8/layout/cycle1"/>
    <dgm:cxn modelId="{034CE1B6-D160-274C-88D4-999EDE790CC6}" type="presParOf" srcId="{E91BD3AA-9622-49B0-BF0C-B50F5256083F}" destId="{F1ECE15E-5F5D-42EE-933D-7917A034A9AD}" srcOrd="8" destOrd="0" presId="urn:microsoft.com/office/officeart/2005/8/layout/cycle1"/>
    <dgm:cxn modelId="{F2F9A2B3-ADA7-EF4C-AFEC-C03E0649C853}" type="presParOf" srcId="{E91BD3AA-9622-49B0-BF0C-B50F5256083F}" destId="{4E57A963-2320-46E7-8A90-D5BAB679EA7B}" srcOrd="9" destOrd="0" presId="urn:microsoft.com/office/officeart/2005/8/layout/cycle1"/>
    <dgm:cxn modelId="{0EB9045B-A764-0D46-9FAC-3E35CD828AC7}" type="presParOf" srcId="{E91BD3AA-9622-49B0-BF0C-B50F5256083F}" destId="{DB026B65-6A08-4A6D-A173-BABE5590FBD9}" srcOrd="10" destOrd="0" presId="urn:microsoft.com/office/officeart/2005/8/layout/cycle1"/>
    <dgm:cxn modelId="{9055CC9D-5DA2-CA40-9F62-67FEF4565F53}" type="presParOf" srcId="{E91BD3AA-9622-49B0-BF0C-B50F5256083F}" destId="{FBD17688-AC1A-43BB-8D1D-3193251DCA6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1BEF9F-4368-4BB3-9949-0763B0920C9A}">
      <dsp:nvSpPr>
        <dsp:cNvPr id="0" name=""/>
        <dsp:cNvSpPr/>
      </dsp:nvSpPr>
      <dsp:spPr>
        <a:xfrm>
          <a:off x="3236457" y="74338"/>
          <a:ext cx="1177807" cy="117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Regulator Center</a:t>
          </a:r>
          <a:endParaRPr lang="en-CA" sz="1900" kern="1200" dirty="0"/>
        </a:p>
      </dsp:txBody>
      <dsp:txXfrm>
        <a:off x="3236457" y="74338"/>
        <a:ext cx="1177807" cy="1177807"/>
      </dsp:txXfrm>
    </dsp:sp>
    <dsp:sp modelId="{364117B2-D4AC-49A4-A2C6-77BAB07E7563}">
      <dsp:nvSpPr>
        <dsp:cNvPr id="0" name=""/>
        <dsp:cNvSpPr/>
      </dsp:nvSpPr>
      <dsp:spPr>
        <a:xfrm>
          <a:off x="1160331" y="-127"/>
          <a:ext cx="3328398" cy="3328398"/>
        </a:xfrm>
        <a:prstGeom prst="circularArrow">
          <a:avLst>
            <a:gd name="adj1" fmla="val 6900"/>
            <a:gd name="adj2" fmla="val 465219"/>
            <a:gd name="adj3" fmla="val 549975"/>
            <a:gd name="adj4" fmla="val 2058480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A82757-8A62-46C4-B7F6-C77EFD497356}">
      <dsp:nvSpPr>
        <dsp:cNvPr id="0" name=""/>
        <dsp:cNvSpPr/>
      </dsp:nvSpPr>
      <dsp:spPr>
        <a:xfrm>
          <a:off x="3236457" y="2075998"/>
          <a:ext cx="1177807" cy="117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Greater Adaptive Response</a:t>
          </a:r>
          <a:endParaRPr lang="en-CA" sz="1900" kern="1200" dirty="0"/>
        </a:p>
      </dsp:txBody>
      <dsp:txXfrm>
        <a:off x="3236457" y="2075998"/>
        <a:ext cx="1177807" cy="1177807"/>
      </dsp:txXfrm>
    </dsp:sp>
    <dsp:sp modelId="{C030C25B-FEDF-46E3-90AA-C5E8F1E5CC39}">
      <dsp:nvSpPr>
        <dsp:cNvPr id="0" name=""/>
        <dsp:cNvSpPr/>
      </dsp:nvSpPr>
      <dsp:spPr>
        <a:xfrm>
          <a:off x="1160331" y="-127"/>
          <a:ext cx="3328398" cy="3328398"/>
        </a:xfrm>
        <a:prstGeom prst="circularArrow">
          <a:avLst>
            <a:gd name="adj1" fmla="val 6900"/>
            <a:gd name="adj2" fmla="val 465219"/>
            <a:gd name="adj3" fmla="val 5949975"/>
            <a:gd name="adj4" fmla="val 438480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2290F7-9C6B-4263-BC62-3DE960BD253E}">
      <dsp:nvSpPr>
        <dsp:cNvPr id="0" name=""/>
        <dsp:cNvSpPr/>
      </dsp:nvSpPr>
      <dsp:spPr>
        <a:xfrm>
          <a:off x="1234796" y="2075998"/>
          <a:ext cx="1177807" cy="117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Stimulus increases</a:t>
          </a:r>
          <a:endParaRPr lang="en-CA" sz="1900" kern="1200" dirty="0"/>
        </a:p>
      </dsp:txBody>
      <dsp:txXfrm>
        <a:off x="1234796" y="2075998"/>
        <a:ext cx="1177807" cy="1177807"/>
      </dsp:txXfrm>
    </dsp:sp>
    <dsp:sp modelId="{CABFFD2E-7962-4558-927F-9E1185D9D257}">
      <dsp:nvSpPr>
        <dsp:cNvPr id="0" name=""/>
        <dsp:cNvSpPr/>
      </dsp:nvSpPr>
      <dsp:spPr>
        <a:xfrm>
          <a:off x="1160331" y="-127"/>
          <a:ext cx="3328398" cy="3328398"/>
        </a:xfrm>
        <a:prstGeom prst="circularArrow">
          <a:avLst>
            <a:gd name="adj1" fmla="val 6900"/>
            <a:gd name="adj2" fmla="val 465219"/>
            <a:gd name="adj3" fmla="val 11349975"/>
            <a:gd name="adj4" fmla="val 978480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3CA197-A881-4B34-B9D0-80899F4E4A0B}">
      <dsp:nvSpPr>
        <dsp:cNvPr id="0" name=""/>
        <dsp:cNvSpPr/>
      </dsp:nvSpPr>
      <dsp:spPr>
        <a:xfrm>
          <a:off x="1234796" y="74338"/>
          <a:ext cx="1177807" cy="11778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Receptor</a:t>
          </a:r>
          <a:endParaRPr lang="en-CA" sz="1900" kern="1200" dirty="0"/>
        </a:p>
      </dsp:txBody>
      <dsp:txXfrm>
        <a:off x="1234796" y="74338"/>
        <a:ext cx="1177807" cy="1177807"/>
      </dsp:txXfrm>
    </dsp:sp>
    <dsp:sp modelId="{5F5C08F3-FFA5-4943-A0AA-64DB9FFF9395}">
      <dsp:nvSpPr>
        <dsp:cNvPr id="0" name=""/>
        <dsp:cNvSpPr/>
      </dsp:nvSpPr>
      <dsp:spPr>
        <a:xfrm>
          <a:off x="1160331" y="-127"/>
          <a:ext cx="3328398" cy="3328398"/>
        </a:xfrm>
        <a:prstGeom prst="circularArrow">
          <a:avLst>
            <a:gd name="adj1" fmla="val 6900"/>
            <a:gd name="adj2" fmla="val 465219"/>
            <a:gd name="adj3" fmla="val 16749975"/>
            <a:gd name="adj4" fmla="val 15184806"/>
            <a:gd name="adj5" fmla="val 80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BA657-3FA9-49BC-8D56-362E4858C31F}">
      <dsp:nvSpPr>
        <dsp:cNvPr id="0" name=""/>
        <dsp:cNvSpPr/>
      </dsp:nvSpPr>
      <dsp:spPr>
        <a:xfrm>
          <a:off x="2518996" y="265298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Oxytocin into blood</a:t>
          </a:r>
          <a:endParaRPr lang="en-CA" sz="1900" kern="1200" dirty="0"/>
        </a:p>
      </dsp:txBody>
      <dsp:txXfrm>
        <a:off x="2518996" y="265298"/>
        <a:ext cx="1429680" cy="1429680"/>
      </dsp:txXfrm>
    </dsp:sp>
    <dsp:sp modelId="{10436BFF-4CF7-4555-891B-B7E5A2A4CE90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94CB-BA5B-4C70-8D05-141241F1D3B6}">
      <dsp:nvSpPr>
        <dsp:cNvPr id="0" name=""/>
        <dsp:cNvSpPr/>
      </dsp:nvSpPr>
      <dsp:spPr>
        <a:xfrm>
          <a:off x="2518996" y="2694371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Stronger Uterine Contractions</a:t>
          </a:r>
          <a:endParaRPr lang="en-CA" sz="1900" kern="1200" dirty="0"/>
        </a:p>
      </dsp:txBody>
      <dsp:txXfrm>
        <a:off x="2518996" y="2694371"/>
        <a:ext cx="1429680" cy="1429680"/>
      </dsp:txXfrm>
    </dsp:sp>
    <dsp:sp modelId="{C982B6DB-1AA2-4A0F-9A5D-D8723AC9C5FE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9A220-F65C-4E51-B605-769E46EBF773}">
      <dsp:nvSpPr>
        <dsp:cNvPr id="0" name=""/>
        <dsp:cNvSpPr/>
      </dsp:nvSpPr>
      <dsp:spPr>
        <a:xfrm>
          <a:off x="89923" y="2694371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Greater Stimulation of Sensory nerves</a:t>
          </a:r>
          <a:endParaRPr lang="en-CA" sz="1900" kern="1200" dirty="0"/>
        </a:p>
      </dsp:txBody>
      <dsp:txXfrm>
        <a:off x="89923" y="2694371"/>
        <a:ext cx="1429680" cy="1429680"/>
      </dsp:txXfrm>
    </dsp:sp>
    <dsp:sp modelId="{F1ECE15E-5F5D-42EE-933D-7917A034A9AD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26B65-6A08-4A6D-A173-BABE5590FBD9}">
      <dsp:nvSpPr>
        <dsp:cNvPr id="0" name=""/>
        <dsp:cNvSpPr/>
      </dsp:nvSpPr>
      <dsp:spPr>
        <a:xfrm>
          <a:off x="89923" y="265298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Nerve signals to posterior pituitary</a:t>
          </a:r>
          <a:endParaRPr lang="en-CA" sz="1900" kern="1200" dirty="0"/>
        </a:p>
      </dsp:txBody>
      <dsp:txXfrm>
        <a:off x="89923" y="265298"/>
        <a:ext cx="1429680" cy="1429680"/>
      </dsp:txXfrm>
    </dsp:sp>
    <dsp:sp modelId="{FBD17688-AC1A-43BB-8D1D-3193251DCA6B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BA657-3FA9-49BC-8D56-362E4858C31F}">
      <dsp:nvSpPr>
        <dsp:cNvPr id="0" name=""/>
        <dsp:cNvSpPr/>
      </dsp:nvSpPr>
      <dsp:spPr>
        <a:xfrm>
          <a:off x="2518996" y="265298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Oxytocin into blood</a:t>
          </a:r>
          <a:endParaRPr lang="en-CA" sz="1900" kern="1200" dirty="0"/>
        </a:p>
      </dsp:txBody>
      <dsp:txXfrm>
        <a:off x="2518996" y="265298"/>
        <a:ext cx="1429680" cy="1429680"/>
      </dsp:txXfrm>
    </dsp:sp>
    <dsp:sp modelId="{10436BFF-4CF7-4555-891B-B7E5A2A4CE90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549458"/>
            <a:gd name="adj4" fmla="val 205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294CB-BA5B-4C70-8D05-141241F1D3B6}">
      <dsp:nvSpPr>
        <dsp:cNvPr id="0" name=""/>
        <dsp:cNvSpPr/>
      </dsp:nvSpPr>
      <dsp:spPr>
        <a:xfrm>
          <a:off x="2518996" y="2694371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Stronger Uterine Contractions</a:t>
          </a:r>
          <a:endParaRPr lang="en-CA" sz="1900" kern="1200" dirty="0"/>
        </a:p>
      </dsp:txBody>
      <dsp:txXfrm>
        <a:off x="2518996" y="2694371"/>
        <a:ext cx="1429680" cy="1429680"/>
      </dsp:txXfrm>
    </dsp:sp>
    <dsp:sp modelId="{C982B6DB-1AA2-4A0F-9A5D-D8723AC9C5FE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5949458"/>
            <a:gd name="adj4" fmla="val 43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69A220-F65C-4E51-B605-769E46EBF773}">
      <dsp:nvSpPr>
        <dsp:cNvPr id="0" name=""/>
        <dsp:cNvSpPr/>
      </dsp:nvSpPr>
      <dsp:spPr>
        <a:xfrm>
          <a:off x="89923" y="2694371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Greater Stimulation of Sensory nerves</a:t>
          </a:r>
          <a:endParaRPr lang="en-CA" sz="1900" kern="1200" dirty="0"/>
        </a:p>
      </dsp:txBody>
      <dsp:txXfrm>
        <a:off x="89923" y="2694371"/>
        <a:ext cx="1429680" cy="1429680"/>
      </dsp:txXfrm>
    </dsp:sp>
    <dsp:sp modelId="{F1ECE15E-5F5D-42EE-933D-7917A034A9AD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11349458"/>
            <a:gd name="adj4" fmla="val 97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26B65-6A08-4A6D-A173-BABE5590FBD9}">
      <dsp:nvSpPr>
        <dsp:cNvPr id="0" name=""/>
        <dsp:cNvSpPr/>
      </dsp:nvSpPr>
      <dsp:spPr>
        <a:xfrm>
          <a:off x="89923" y="265298"/>
          <a:ext cx="1429680" cy="1429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1900" kern="1200" dirty="0" smtClean="0"/>
            <a:t>Nerve signals to posterior pituitary</a:t>
          </a:r>
          <a:endParaRPr lang="en-CA" sz="1900" kern="1200" dirty="0"/>
        </a:p>
      </dsp:txBody>
      <dsp:txXfrm>
        <a:off x="89923" y="265298"/>
        <a:ext cx="1429680" cy="1429680"/>
      </dsp:txXfrm>
    </dsp:sp>
    <dsp:sp modelId="{FBD17688-AC1A-43BB-8D1D-3193251DCA6B}">
      <dsp:nvSpPr>
        <dsp:cNvPr id="0" name=""/>
        <dsp:cNvSpPr/>
      </dsp:nvSpPr>
      <dsp:spPr>
        <a:xfrm>
          <a:off x="-333" y="175041"/>
          <a:ext cx="4039267" cy="4039267"/>
        </a:xfrm>
        <a:prstGeom prst="circularArrow">
          <a:avLst>
            <a:gd name="adj1" fmla="val 6902"/>
            <a:gd name="adj2" fmla="val 465342"/>
            <a:gd name="adj3" fmla="val 16749458"/>
            <a:gd name="adj4" fmla="val 15185200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62C769A-E3BF-4B12-A45D-D55841066E84}" type="datetimeFigureOut">
              <a:rPr lang="en-CA"/>
              <a:pPr/>
              <a:t>2018-08-15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E908A00-D3FE-4977-B3A9-CA1C16808431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662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www.sumanasinc.com</a:t>
            </a:r>
            <a:r>
              <a:rPr lang="en-US" dirty="0" smtClean="0"/>
              <a:t>/</a:t>
            </a:r>
            <a:r>
              <a:rPr lang="en-US" dirty="0" err="1" smtClean="0"/>
              <a:t>webcontent</a:t>
            </a:r>
            <a:r>
              <a:rPr lang="en-US" dirty="0" smtClean="0"/>
              <a:t>/animations/content/</a:t>
            </a:r>
            <a:r>
              <a:rPr lang="en-US" dirty="0" err="1" smtClean="0"/>
              <a:t>scientificmethod.html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8A00-D3FE-4977-B3A9-CA1C16808431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152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=62e8IV-WT8c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8A00-D3FE-4977-B3A9-CA1C1680843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4433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know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8A00-D3FE-4977-B3A9-CA1C16808431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22033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=18ya0-OZ58s</a:t>
            </a:r>
          </a:p>
          <a:p>
            <a:r>
              <a:rPr lang="en-US" dirty="0" smtClean="0"/>
              <a:t>https://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=qIVDxL2lgN4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08A00-D3FE-4977-B3A9-CA1C16808431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2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10E26-0721-440C-A18F-9D5963653664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403F-B3C0-4752-947D-6F5E5921B7FC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FC3C3-8649-4074-AE66-53AB09C3F5E4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AF4A0-A675-48EB-9543-B34DC279B0A2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08B40-6563-4854-9517-5C6F8A2201F4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6FC6-3C8A-490F-B688-5D03347C386A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87C6-C812-404D-ABCD-9E6F6BFB9338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55749-142F-40A1-AF9D-5F87C29A4830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D7992-1637-4281-987A-D5A1BC53D1D4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17F9B-F086-4B51-893B-60A7BFE00954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E7B0D-8260-4220-AA2F-AD2077D4811F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96B6D-336C-4B84-87E1-1EFCDE13438B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F720A-FA02-4F11-B8B0-A4DF0D53369E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6FC2D-94B1-4B2F-9AAC-A42F28B448DF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72288-9B04-475C-B92C-AC1BD61059B8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E0711A-5CD2-49D8-940E-8A3434D307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816F-583A-4A2F-9DB0-9E931FFDDDDD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777C-C1F2-495F-900F-0DB13D57353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688EE9-5CFF-4CF0-B790-D7A87311BEB3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60C21-4977-48E2-B52F-32A9D7FDD856}" type="slidenum">
              <a:rPr lang="en-CA" smtClean="0"/>
              <a:pPr/>
              <a:t>‹#›</a:t>
            </a:fld>
            <a:endParaRPr lang="en-C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4B13-52A5-49E9-97E3-6E745C64BE11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4849F-F244-4311-9068-3E5B94E967EF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EF1C4AE-8819-4B35-81CA-14C0E31175A5}" type="datetimeFigureOut">
              <a:rPr lang="en-CA" smtClean="0"/>
              <a:pPr/>
              <a:t>2018-08-15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881FE8F-2775-41C8-8069-C0CA5C301475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6.xml"/><Relationship Id="rId2" Type="http://schemas.openxmlformats.org/officeDocument/2006/relationships/diagramData" Target="../diagrams/data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8ya0-OZ58s" TargetMode="External"/><Relationship Id="rId4" Type="http://schemas.openxmlformats.org/officeDocument/2006/relationships/hyperlink" Target="https://www.youtube.com/watch?v=qIVDxL2lgN4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hyperlink" Target="http://www.sumanasinc.com/webcontent/animations/content/scientificmethod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2e8IV-WT8c" TargetMode="External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://t1.gstatic.com/images?q=tbn:ANd9GcQKa8I2zh8iDes8WeAUbQrcHZmkbrjBo4DFgnj6YStjKQHeKO1o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4664"/>
            <a:ext cx="6391275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0" y="-387424"/>
            <a:ext cx="9144000" cy="1927225"/>
          </a:xfrm>
        </p:spPr>
        <p:txBody>
          <a:bodyPr/>
          <a:lstStyle/>
          <a:p>
            <a:pPr algn="ctr" eaLnBrk="1" hangingPunct="1"/>
            <a:r>
              <a:rPr lang="en-CA" sz="8000" dirty="0" smtClean="0">
                <a:ea typeface="ＭＳ Ｐゴシック" charset="-128"/>
              </a:rPr>
              <a:t>Biology</a:t>
            </a:r>
            <a:r>
              <a:rPr lang="en-CA" dirty="0" smtClean="0">
                <a:ea typeface="ＭＳ Ｐゴシック" charset="-128"/>
              </a:rPr>
              <a:t> </a:t>
            </a:r>
            <a:r>
              <a:rPr lang="en-CA" sz="8000" dirty="0" smtClean="0">
                <a:ea typeface="ＭＳ Ｐゴシック" charset="-128"/>
              </a:rPr>
              <a:t>12</a:t>
            </a:r>
            <a:r>
              <a:rPr lang="en-CA" dirty="0" smtClean="0">
                <a:ea typeface="ＭＳ Ｐゴシック" charset="-128"/>
              </a:rPr>
              <a:t>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1820416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solidFill>
                  <a:schemeClr val="bg2"/>
                </a:solidFill>
                <a:ea typeface="+mn-ea"/>
              </a:rPr>
              <a:t>An Introduction</a:t>
            </a:r>
            <a:endParaRPr lang="en-CA" dirty="0">
              <a:solidFill>
                <a:schemeClr val="bg2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ea typeface="ＭＳ Ｐゴシック" charset="-128"/>
              </a:rPr>
              <a:t>Homeostasis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4784956"/>
              </p:ext>
            </p:extLst>
          </p:nvPr>
        </p:nvGraphicFramePr>
        <p:xfrm>
          <a:off x="71884" y="1628800"/>
          <a:ext cx="8964612" cy="1727200"/>
        </p:xfrm>
        <a:graphic>
          <a:graphicData uri="http://schemas.openxmlformats.org/drawingml/2006/table">
            <a:tbl>
              <a:tblPr/>
              <a:tblGrid>
                <a:gridCol w="4481512"/>
                <a:gridCol w="4483100"/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ＭＳ Ｐゴシック" charset="-128"/>
                        </a:rPr>
                        <a:t>blood pH =7.4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ＭＳ Ｐゴシック" charset="-128"/>
                        </a:rPr>
                        <a:t>body temp. = 37°C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>
                          <a:tab pos="457200" algn="l"/>
                          <a:tab pos="2743200" algn="ctr"/>
                          <a:tab pos="5486400" algn="r"/>
                        </a:tabLst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ＭＳ Ｐゴシック" charset="-128"/>
                        </a:rPr>
                        <a:t>blood pressure = 120/80</a:t>
                      </a:r>
                      <a:endParaRPr kumimoji="0" lang="en-CA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Franklin Gothic Book" pitchFamily="34" charset="0"/>
                          <a:ea typeface="ＭＳ Ｐゴシック" charset="-128"/>
                        </a:rPr>
                        <a:t>blood [glucose] = 0.1%</a:t>
                      </a:r>
                      <a:endParaRPr kumimoji="0" lang="en-CA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aramond" pitchFamily="18" charset="0"/>
                        <a:ea typeface="ＭＳ Ｐゴシック" charset="-128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24589" name="TextBox 4"/>
          <p:cNvSpPr txBox="1">
            <a:spLocks noChangeArrowheads="1"/>
          </p:cNvSpPr>
          <p:nvPr/>
        </p:nvSpPr>
        <p:spPr bwMode="auto">
          <a:xfrm>
            <a:off x="467047" y="3789040"/>
            <a:ext cx="835342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sz="3200"/>
              <a:t>Our bodies work hard to keep these conditions stable in our body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z="4000" smtClean="0">
                <a:ea typeface="ＭＳ Ｐゴシック" charset="-128"/>
              </a:rPr>
              <a:t>Homeostasis – How does it work?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n-ea"/>
              </a:rPr>
              <a:t>How is homeostasis controlled?</a:t>
            </a:r>
            <a:endParaRPr lang="en-CA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n-ea"/>
              </a:rPr>
              <a:t>It relies on a feedback </a:t>
            </a:r>
            <a:r>
              <a:rPr lang="en-CA" dirty="0" smtClean="0">
                <a:ea typeface="+mn-ea"/>
              </a:rPr>
              <a:t>mechanism</a:t>
            </a:r>
          </a:p>
          <a:p>
            <a:pPr>
              <a:defRPr/>
            </a:pPr>
            <a:r>
              <a:rPr lang="en-CA" dirty="0" smtClean="0"/>
              <a:t>Negative Feedback</a:t>
            </a:r>
            <a:endParaRPr lang="en-CA" dirty="0" smtClean="0">
              <a:ea typeface="+mn-ea"/>
            </a:endParaRP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852936"/>
            <a:ext cx="6221412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4"/>
          <p:cNvSpPr>
            <a:spLocks noGrp="1"/>
          </p:cNvSpPr>
          <p:nvPr>
            <p:ph sz="half" idx="1"/>
          </p:nvPr>
        </p:nvSpPr>
        <p:spPr>
          <a:xfrm>
            <a:off x="220216" y="908720"/>
            <a:ext cx="4495800" cy="468037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ea typeface="ＭＳ Ｐゴシック" charset="-128"/>
              </a:rPr>
              <a:t>Brain </a:t>
            </a:r>
            <a:r>
              <a:rPr lang="en-US" sz="2400" b="1" u="sng" dirty="0" smtClean="0">
                <a:ea typeface="ＭＳ Ｐゴシック" charset="-128"/>
              </a:rPr>
              <a:t>control centers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dirty="0" smtClean="0">
                <a:ea typeface="ＭＳ Ｐゴシック" charset="-128"/>
              </a:rPr>
              <a:t>( </a:t>
            </a:r>
            <a:r>
              <a:rPr lang="en-US" sz="2400" dirty="0" smtClean="0">
                <a:ea typeface="ＭＳ Ｐゴシック" charset="-128"/>
              </a:rPr>
              <a:t>e.g. the hypothalamus) monitor and control body conditions (</a:t>
            </a:r>
            <a:r>
              <a:rPr lang="en-US" sz="2400" dirty="0" smtClean="0">
                <a:ea typeface="ＭＳ Ｐゴシック" charset="-128"/>
              </a:rPr>
              <a:t>e.g</a:t>
            </a:r>
            <a:r>
              <a:rPr lang="en-US" sz="2400" dirty="0" smtClean="0">
                <a:ea typeface="ＭＳ Ｐゴシック" charset="-128"/>
              </a:rPr>
              <a:t>. pH, temperature, blood pressure glucose </a:t>
            </a:r>
            <a:r>
              <a:rPr lang="en-US" sz="2400" dirty="0" smtClean="0">
                <a:ea typeface="ＭＳ Ｐゴシック" charset="-128"/>
              </a:rPr>
              <a:t>levels)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endParaRPr lang="en-CA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u="sng" dirty="0" smtClean="0">
                <a:ea typeface="ＭＳ Ｐゴシック" charset="-128"/>
              </a:rPr>
              <a:t>Sensors</a:t>
            </a:r>
            <a:r>
              <a:rPr lang="en-US" sz="2400" dirty="0" smtClean="0">
                <a:ea typeface="ＭＳ Ｐゴシック" charset="-128"/>
              </a:rPr>
              <a:t> all over body </a:t>
            </a:r>
            <a:r>
              <a:rPr lang="en-US" sz="2400" b="1" dirty="0" smtClean="0">
                <a:ea typeface="ＭＳ Ｐゴシック" charset="-128"/>
              </a:rPr>
              <a:t>detect unacceptable</a:t>
            </a:r>
            <a:r>
              <a:rPr lang="en-US" sz="2400" dirty="0" smtClean="0">
                <a:ea typeface="ＭＳ Ｐゴシック" charset="-128"/>
              </a:rPr>
              <a:t> levels and signal the appropriate brain center (e.g. temperature sensors in skin stimulate brain if skin gets colder than 37°C).</a:t>
            </a:r>
            <a:endParaRPr lang="en-CA" sz="2400" dirty="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CA" dirty="0" smtClean="0">
              <a:ea typeface="ＭＳ Ｐゴシック" charset="-128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1849"/>
            <a:ext cx="43291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620713"/>
            <a:ext cx="4038600" cy="58324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600" b="1" dirty="0">
                <a:ea typeface="ＭＳ Ｐゴシック" charset="-128"/>
              </a:rPr>
              <a:t>C</a:t>
            </a:r>
            <a:r>
              <a:rPr lang="en-US" sz="2600" b="1" dirty="0" smtClean="0">
                <a:ea typeface="ＭＳ Ｐゴシック" charset="-128"/>
              </a:rPr>
              <a:t>ontrol </a:t>
            </a:r>
            <a:r>
              <a:rPr lang="en-US" sz="2600" b="1" dirty="0" smtClean="0">
                <a:ea typeface="ＭＳ Ｐゴシック" charset="-128"/>
              </a:rPr>
              <a:t>center directs body</a:t>
            </a:r>
            <a:r>
              <a:rPr lang="en-US" sz="2600" dirty="0" smtClean="0">
                <a:ea typeface="ＭＳ Ｐゴシック" charset="-128"/>
              </a:rPr>
              <a:t> to behave in such a way that </a:t>
            </a:r>
            <a:r>
              <a:rPr lang="en-US" sz="2600" b="1" dirty="0" smtClean="0">
                <a:ea typeface="ＭＳ Ｐゴシック" charset="-128"/>
              </a:rPr>
              <a:t>normal state is regained</a:t>
            </a:r>
            <a:r>
              <a:rPr lang="en-US" sz="2600" dirty="0" smtClean="0">
                <a:ea typeface="ＭＳ Ｐゴシック" charset="-128"/>
              </a:rPr>
              <a:t> (e.g. shivering)</a:t>
            </a:r>
            <a:r>
              <a:rPr lang="en-US" sz="2600" dirty="0" smtClean="0">
                <a:ea typeface="ＭＳ Ｐゴシック" charset="-128"/>
              </a:rPr>
              <a:t>. </a:t>
            </a:r>
            <a:r>
              <a:rPr lang="en-US" sz="2600" dirty="0" smtClean="0">
                <a:ea typeface="ＭＳ Ｐゴシック" charset="-128"/>
              </a:rPr>
              <a:t>This is called an adaptive response.</a:t>
            </a:r>
          </a:p>
          <a:p>
            <a:pPr eaLnBrk="1" hangingPunct="1">
              <a:buFont typeface="Arial" pitchFamily="34" charset="0"/>
              <a:buNone/>
            </a:pPr>
            <a:endParaRPr lang="en-CA" sz="2600" dirty="0" smtClean="0">
              <a:ea typeface="ＭＳ Ｐゴシック" charset="-128"/>
            </a:endParaRPr>
          </a:p>
          <a:p>
            <a:pPr eaLnBrk="1" hangingPunct="1"/>
            <a:r>
              <a:rPr lang="en-US" sz="2600" dirty="0" smtClean="0">
                <a:ea typeface="ＭＳ Ｐゴシック" charset="-128"/>
              </a:rPr>
              <a:t>Once normal state is regained, the </a:t>
            </a:r>
            <a:r>
              <a:rPr lang="en-US" sz="2600" b="1" u="sng" dirty="0" smtClean="0">
                <a:ea typeface="ＭＳ Ｐゴシック" charset="-128"/>
              </a:rPr>
              <a:t>sensor stops signaling the brain center</a:t>
            </a:r>
            <a:r>
              <a:rPr lang="en-US" sz="2600" dirty="0" smtClean="0">
                <a:ea typeface="ＭＳ Ｐゴシック" charset="-128"/>
              </a:rPr>
              <a:t> (this the </a:t>
            </a:r>
            <a:r>
              <a:rPr lang="ja-JP" altLang="en-US" sz="2600" dirty="0" smtClean="0">
                <a:ea typeface="ＭＳ Ｐゴシック" charset="-128"/>
              </a:rPr>
              <a:t>“</a:t>
            </a:r>
            <a:r>
              <a:rPr lang="en-US" altLang="ja-JP" sz="2600" i="1" dirty="0" smtClean="0">
                <a:ea typeface="ＭＳ Ｐゴシック" charset="-128"/>
              </a:rPr>
              <a:t>negative feedback part</a:t>
            </a:r>
            <a:r>
              <a:rPr lang="ja-JP" altLang="en-US" sz="2600" i="1" dirty="0" smtClean="0">
                <a:ea typeface="ＭＳ Ｐゴシック" charset="-128"/>
              </a:rPr>
              <a:t>”</a:t>
            </a:r>
            <a:r>
              <a:rPr lang="en-US" altLang="ja-JP" sz="2600" dirty="0" smtClean="0">
                <a:ea typeface="ＭＳ Ｐゴシック" charset="-128"/>
              </a:rPr>
              <a:t>), so adaptive response stops.</a:t>
            </a:r>
            <a:endParaRPr lang="en-CA" altLang="ja-JP" sz="2600" dirty="0" smtClean="0">
              <a:ea typeface="ＭＳ Ｐゴシック" charset="-128"/>
            </a:endParaRPr>
          </a:p>
          <a:p>
            <a:pPr eaLnBrk="1" hangingPunct="1"/>
            <a:endParaRPr lang="en-CA" sz="2600" dirty="0" smtClean="0">
              <a:ea typeface="ＭＳ Ｐゴシック" charset="-128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132856"/>
            <a:ext cx="4329112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creen-shot-2016-07-21-at-11-48-53-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6840760" cy="5292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9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557808"/>
            <a:ext cx="9144000" cy="1143000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ea typeface="+mj-ea"/>
              </a:rPr>
              <a:t>This results in a </a:t>
            </a:r>
            <a:r>
              <a:rPr lang="en-US" sz="3600" b="1" dirty="0" smtClean="0">
                <a:ea typeface="+mj-ea"/>
              </a:rPr>
              <a:t>FLUCTUATION</a:t>
            </a:r>
            <a:r>
              <a:rPr lang="en-US" sz="3600" dirty="0" smtClean="0">
                <a:ea typeface="+mj-ea"/>
              </a:rPr>
              <a:t> between two levels</a:t>
            </a:r>
            <a:r>
              <a:rPr lang="en-US" dirty="0" smtClean="0">
                <a:ea typeface="+mj-ea"/>
              </a:rPr>
              <a:t/>
            </a:r>
            <a:br>
              <a:rPr lang="en-US" dirty="0" smtClean="0">
                <a:ea typeface="+mj-ea"/>
              </a:rPr>
            </a:br>
            <a:endParaRPr lang="en-CA" dirty="0">
              <a:ea typeface="+mj-ea"/>
            </a:endParaRP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0" y="1412875"/>
            <a:ext cx="4643438" cy="471328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charset="-128"/>
              </a:rPr>
              <a:t>e.g. the concentration of glucose in your blood is almost never exactly 0.1%.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600" smtClean="0">
                <a:ea typeface="ＭＳ Ｐゴシック" charset="-128"/>
              </a:rPr>
              <a:t>It</a:t>
            </a:r>
            <a:r>
              <a:rPr lang="ja-JP" altLang="en-US" sz="2600" smtClean="0">
                <a:ea typeface="ＭＳ Ｐゴシック" charset="-128"/>
              </a:rPr>
              <a:t>’</a:t>
            </a:r>
            <a:r>
              <a:rPr lang="en-US" altLang="ja-JP" sz="2600" smtClean="0">
                <a:ea typeface="ＭＳ Ｐゴシック" charset="-128"/>
              </a:rPr>
              <a:t>s usually a little bit above or a little bit below.  </a:t>
            </a:r>
          </a:p>
          <a:p>
            <a:pPr eaLnBrk="1" hangingPunct="1">
              <a:lnSpc>
                <a:spcPct val="90000"/>
              </a:lnSpc>
            </a:pPr>
            <a:endParaRPr lang="en-US" sz="30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3000" smtClean="0">
                <a:ea typeface="ＭＳ Ｐゴシック" charset="-128"/>
              </a:rPr>
              <a:t>Over the course of a day, though, it would average out to be exactly 0.1%.</a:t>
            </a:r>
            <a:endParaRPr lang="en-CA" sz="3000" smtClean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endParaRPr lang="en-CA" sz="3000" smtClean="0">
              <a:ea typeface="ＭＳ Ｐゴシック" charset="-128"/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16832"/>
            <a:ext cx="4443412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en-US" sz="3200" smtClean="0">
                <a:ea typeface="ＭＳ Ｐゴシック" charset="-128"/>
              </a:rPr>
              <a:t>Let</a:t>
            </a:r>
            <a:r>
              <a:rPr lang="ja-JP" altLang="en-US" sz="3200" smtClean="0">
                <a:ea typeface="ＭＳ Ｐゴシック" charset="-128"/>
              </a:rPr>
              <a:t>’</a:t>
            </a:r>
            <a:r>
              <a:rPr lang="en-US" altLang="ja-JP" sz="3200" smtClean="0">
                <a:ea typeface="ＭＳ Ｐゴシック" charset="-128"/>
              </a:rPr>
              <a:t>s look at a classic example of negative feedback: temperature control in your house</a:t>
            </a:r>
            <a:endParaRPr lang="en-CA" sz="3200" smtClean="0">
              <a:ea typeface="ＭＳ Ｐゴシック" charset="-128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0" b="3790"/>
          <a:stretch>
            <a:fillRect/>
          </a:stretch>
        </p:blipFill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CA" sz="3600" smtClean="0">
                <a:ea typeface="ＭＳ Ｐゴシック" charset="-128"/>
              </a:rPr>
              <a:t>Let</a:t>
            </a:r>
            <a:r>
              <a:rPr lang="en-CA" altLang="en-US" sz="3600" smtClean="0">
                <a:ea typeface="ＭＳ Ｐゴシック" charset="-128"/>
              </a:rPr>
              <a:t>’</a:t>
            </a:r>
            <a:r>
              <a:rPr lang="en-CA" sz="3600" smtClean="0">
                <a:ea typeface="ＭＳ Ｐゴシック" charset="-128"/>
              </a:rPr>
              <a:t>s look at a few examples from our bodies</a:t>
            </a:r>
          </a:p>
        </p:txBody>
      </p:sp>
      <p:pic>
        <p:nvPicPr>
          <p:cNvPr id="30723" name="Picture 2" descr="011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1"/>
          <a:stretch>
            <a:fillRect/>
          </a:stretch>
        </p:blipFill>
        <p:spPr bwMode="auto">
          <a:xfrm>
            <a:off x="1259632" y="1484784"/>
            <a:ext cx="6864374" cy="50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 descr="01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/>
          <a:stretch>
            <a:fillRect/>
          </a:stretch>
        </p:blipFill>
        <p:spPr bwMode="auto">
          <a:xfrm>
            <a:off x="650875" y="4763"/>
            <a:ext cx="7450138" cy="549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250825" y="5503863"/>
            <a:ext cx="88915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/>
              <a:t>So it is negative feedback that keeps things constant in your body.  There are thousands of these negative feedback cycles known.  So what then is </a:t>
            </a:r>
            <a:r>
              <a:rPr lang="en-US" i="1"/>
              <a:t>positive feedback?</a:t>
            </a:r>
            <a:endParaRPr lang="en-CA"/>
          </a:p>
          <a:p>
            <a:pPr eaLnBrk="1" hangingPunct="1"/>
            <a:endParaRPr lang="en-CA" sz="18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ea typeface="ＭＳ Ｐゴシック" charset="-128"/>
              </a:rPr>
              <a:t>Positive Feedback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b="1" u="sng" dirty="0" smtClean="0">
                <a:ea typeface="ＭＳ Ｐゴシック" charset="-128"/>
              </a:rPr>
              <a:t>POSITIVE FEEDBACK</a:t>
            </a:r>
            <a:r>
              <a:rPr lang="en-US" dirty="0" smtClean="0">
                <a:ea typeface="ＭＳ Ｐゴシック" charset="-128"/>
              </a:rPr>
              <a:t> has a number of things in common with negative feedback, such also as requiring receptors and regulatory centers</a:t>
            </a:r>
            <a:r>
              <a:rPr lang="en-US" dirty="0" smtClean="0">
                <a:ea typeface="ＭＳ Ｐゴシック" charset="-128"/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charset="-128"/>
              </a:rPr>
              <a:t>However</a:t>
            </a:r>
            <a:r>
              <a:rPr lang="en-US" dirty="0" smtClean="0">
                <a:ea typeface="ＭＳ Ｐゴシック" charset="-128"/>
              </a:rPr>
              <a:t>, in positive feedback, the stimulus </a:t>
            </a:r>
            <a:r>
              <a:rPr lang="en-US" b="1" dirty="0" smtClean="0">
                <a:ea typeface="ＭＳ Ｐゴシック" charset="-128"/>
              </a:rPr>
              <a:t>does not bring about an adaptive response that cancels the stimulus</a:t>
            </a:r>
            <a:r>
              <a:rPr lang="en-US" dirty="0" smtClean="0">
                <a:ea typeface="ＭＳ Ｐゴシック" charset="-128"/>
              </a:rPr>
              <a:t>.  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dirty="0" smtClean="0">
                <a:ea typeface="ＭＳ Ｐゴシック" charset="-128"/>
              </a:rPr>
              <a:t>Instead</a:t>
            </a:r>
            <a:r>
              <a:rPr lang="en-US" dirty="0" smtClean="0">
                <a:ea typeface="ＭＳ Ｐゴシック" charset="-128"/>
              </a:rPr>
              <a:t>, it causes the stimulus to be </a:t>
            </a:r>
            <a:r>
              <a:rPr lang="en-US" b="1" u="sng" dirty="0" smtClean="0">
                <a:ea typeface="ＭＳ Ｐゴシック" charset="-128"/>
              </a:rPr>
              <a:t>increased</a:t>
            </a:r>
            <a:r>
              <a:rPr lang="en-US" dirty="0" smtClean="0">
                <a:ea typeface="ＭＳ Ｐゴシック" charset="-128"/>
              </a:rPr>
              <a:t>.  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endParaRPr lang="en-US" dirty="0" smtClean="0">
              <a:ea typeface="ＭＳ Ｐゴシック" charset="-128"/>
            </a:endParaRPr>
          </a:p>
        </p:txBody>
      </p:sp>
      <p:pic>
        <p:nvPicPr>
          <p:cNvPr id="2" name="Picture 1" descr="photo-sep-11-9-02-59-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 t="5264" r="13706" b="14814"/>
          <a:stretch/>
        </p:blipFill>
        <p:spPr>
          <a:xfrm>
            <a:off x="4860032" y="828266"/>
            <a:ext cx="4251158" cy="54810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smtClean="0">
                <a:ea typeface="ＭＳ Ｐゴシック" charset="-128"/>
              </a:rPr>
              <a:t>Biology is the </a:t>
            </a:r>
            <a:r>
              <a:rPr lang="en-CA" u="sng" smtClean="0">
                <a:ea typeface="ＭＳ Ｐゴシック" charset="-128"/>
              </a:rPr>
              <a:t>STUDY OF LIFE</a:t>
            </a:r>
            <a:endParaRPr lang="en-CA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6202363" cy="4896842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sz="3500" b="1" dirty="0" smtClean="0">
                <a:ea typeface="+mn-ea"/>
              </a:rPr>
              <a:t>All </a:t>
            </a:r>
            <a:r>
              <a:rPr lang="en-CA" sz="3500" b="1" dirty="0" smtClean="0">
                <a:ea typeface="+mn-ea"/>
              </a:rPr>
              <a:t>living things: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ea typeface="+mn-ea"/>
              </a:rPr>
              <a:t>Are made up of </a:t>
            </a:r>
            <a:r>
              <a:rPr lang="en-CA" u="sng" dirty="0" smtClean="0">
                <a:ea typeface="+mn-ea"/>
              </a:rPr>
              <a:t>cells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u="sng" dirty="0" smtClean="0">
                <a:ea typeface="+mn-ea"/>
              </a:rPr>
              <a:t>Grow</a:t>
            </a:r>
            <a:r>
              <a:rPr lang="en-CA" dirty="0" smtClean="0">
                <a:ea typeface="+mn-ea"/>
              </a:rPr>
              <a:t> and </a:t>
            </a:r>
            <a:r>
              <a:rPr lang="en-CA" u="sng" dirty="0" smtClean="0">
                <a:ea typeface="+mn-ea"/>
              </a:rPr>
              <a:t>maintain</a:t>
            </a:r>
            <a:r>
              <a:rPr lang="en-CA" dirty="0" smtClean="0">
                <a:ea typeface="+mn-ea"/>
              </a:rPr>
              <a:t> structure by taking in chemicals and energy from their environment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u="sng" dirty="0" smtClean="0">
                <a:ea typeface="+mn-ea"/>
              </a:rPr>
              <a:t>Respond</a:t>
            </a:r>
            <a:r>
              <a:rPr lang="en-CA" dirty="0" smtClean="0">
                <a:ea typeface="+mn-ea"/>
              </a:rPr>
              <a:t> to the external environment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u="sng" dirty="0" smtClean="0">
                <a:ea typeface="+mn-ea"/>
              </a:rPr>
              <a:t>Reproduce</a:t>
            </a:r>
            <a:r>
              <a:rPr lang="en-CA" dirty="0" smtClean="0">
                <a:ea typeface="+mn-ea"/>
              </a:rPr>
              <a:t> and pass on their organization (genetic information) to their offspring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CA" dirty="0" smtClean="0">
                <a:ea typeface="+mn-ea"/>
              </a:rPr>
              <a:t>At the species level, </a:t>
            </a:r>
            <a:r>
              <a:rPr lang="en-CA" u="sng" dirty="0" smtClean="0">
                <a:ea typeface="+mn-ea"/>
              </a:rPr>
              <a:t>evolve/change </a:t>
            </a:r>
            <a:r>
              <a:rPr lang="en-CA" dirty="0" smtClean="0">
                <a:ea typeface="+mn-ea"/>
              </a:rPr>
              <a:t>and </a:t>
            </a:r>
            <a:r>
              <a:rPr lang="en-CA" u="sng" dirty="0" smtClean="0">
                <a:ea typeface="+mn-ea"/>
              </a:rPr>
              <a:t>adapt</a:t>
            </a:r>
            <a:r>
              <a:rPr lang="en-CA" dirty="0" smtClean="0">
                <a:ea typeface="+mn-ea"/>
              </a:rPr>
              <a:t> to the environment</a:t>
            </a:r>
            <a:endParaRPr lang="en-CA" dirty="0">
              <a:ea typeface="+mn-ea"/>
            </a:endParaRPr>
          </a:p>
        </p:txBody>
      </p:sp>
      <p:pic>
        <p:nvPicPr>
          <p:cNvPr id="16387" name="Picture 2" descr="http://t1.gstatic.com/images?q=tbn:ANd9GcTJLC6I58VhlSPKIPE5BRfxngMc33J9iKx9gqEiuCoWBzbzTC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31938"/>
            <a:ext cx="19891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http://t3.gstatic.com/images?q=tbn:ANd9GcRJKA7uydOQniI-F0SX_YUwdMNDl5aja8FF3qT8MZa1fGAylEI4w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225" y="3357563"/>
            <a:ext cx="17145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a typeface="ＭＳ Ｐゴシック" charset="-128"/>
              </a:rPr>
              <a:t>This in turn causes a greater adaptive response, which in turn causes a greater stimulus, and so on.  </a:t>
            </a:r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Obviously</a:t>
            </a:r>
            <a:r>
              <a:rPr lang="en-US" dirty="0">
                <a:ea typeface="ＭＳ Ｐゴシック" charset="-128"/>
              </a:rPr>
              <a:t>, this </a:t>
            </a:r>
            <a:r>
              <a:rPr lang="en-US" b="1" dirty="0" smtClean="0">
                <a:ea typeface="ＭＳ Ｐゴシック" charset="-128"/>
              </a:rPr>
              <a:t>can’</a:t>
            </a:r>
            <a:r>
              <a:rPr lang="en-US" altLang="ja-JP" b="1" dirty="0" smtClean="0">
                <a:ea typeface="ＭＳ Ｐゴシック" charset="-128"/>
              </a:rPr>
              <a:t>t </a:t>
            </a:r>
            <a:r>
              <a:rPr lang="en-US" altLang="ja-JP" b="1" dirty="0">
                <a:ea typeface="ＭＳ Ｐゴシック" charset="-128"/>
              </a:rPr>
              <a:t>go on forever</a:t>
            </a:r>
            <a:r>
              <a:rPr lang="en-US" altLang="ja-JP" dirty="0">
                <a:ea typeface="ＭＳ Ｐゴシック" charset="-128"/>
              </a:rPr>
              <a:t>.  </a:t>
            </a:r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A </a:t>
            </a:r>
            <a:r>
              <a:rPr lang="en-US" altLang="ja-JP" dirty="0">
                <a:ea typeface="ＭＳ Ｐゴシック" charset="-128"/>
              </a:rPr>
              <a:t>positive feedback cycle usually ends up in something being ejected from the body.  </a:t>
            </a:r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 smtClean="0">
                <a:ea typeface="ＭＳ Ｐゴシック" charset="-128"/>
              </a:rPr>
              <a:t>Because </a:t>
            </a:r>
            <a:r>
              <a:rPr lang="en-US" altLang="ja-JP" dirty="0">
                <a:ea typeface="ＭＳ Ｐゴシック" charset="-128"/>
              </a:rPr>
              <a:t>of its nature, positive feedback has a much more limited range of usefulness than negative feedback</a:t>
            </a:r>
            <a:endParaRPr lang="en-CA" dirty="0">
              <a:ea typeface="ＭＳ Ｐゴシック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104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ea typeface="ＭＳ Ｐゴシック" charset="-128"/>
              </a:rPr>
              <a:t>Positive Feedback</a:t>
            </a:r>
          </a:p>
        </p:txBody>
      </p:sp>
      <p:sp>
        <p:nvSpPr>
          <p:cNvPr id="33794" name="TextBox 5"/>
          <p:cNvSpPr txBox="1">
            <a:spLocks noChangeArrowheads="1"/>
          </p:cNvSpPr>
          <p:nvPr/>
        </p:nvSpPr>
        <p:spPr bwMode="auto">
          <a:xfrm>
            <a:off x="369888" y="2473077"/>
            <a:ext cx="1601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sz="2800" dirty="0">
                <a:solidFill>
                  <a:schemeClr val="tx2"/>
                </a:solidFill>
              </a:rPr>
              <a:t> Stimulus</a:t>
            </a:r>
          </a:p>
        </p:txBody>
      </p:sp>
      <p:sp>
        <p:nvSpPr>
          <p:cNvPr id="8" name="Curved Down Arrow 7"/>
          <p:cNvSpPr/>
          <p:nvPr/>
        </p:nvSpPr>
        <p:spPr>
          <a:xfrm>
            <a:off x="1395413" y="1538809"/>
            <a:ext cx="2528887" cy="954087"/>
          </a:xfrm>
          <a:prstGeom prst="curvedDownArrow">
            <a:avLst/>
          </a:prstGeom>
          <a:solidFill>
            <a:srgbClr val="C0504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30620883"/>
              </p:ext>
            </p:extLst>
          </p:nvPr>
        </p:nvGraphicFramePr>
        <p:xfrm>
          <a:off x="1970939" y="2261096"/>
          <a:ext cx="5649061" cy="3328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CA" dirty="0" smtClean="0">
                <a:ea typeface="ＭＳ Ｐゴシック" charset="-128"/>
              </a:rPr>
              <a:t>An Example from our </a:t>
            </a:r>
            <a:r>
              <a:rPr lang="en-CA" dirty="0" smtClean="0">
                <a:ea typeface="ＭＳ Ｐゴシック" charset="-128"/>
              </a:rPr>
              <a:t>body*</a:t>
            </a:r>
            <a:endParaRPr lang="en-CA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474840" cy="4718304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sz="2400" dirty="0" smtClean="0">
                <a:ea typeface="+mn-ea"/>
              </a:rPr>
              <a:t>Positive feedback </a:t>
            </a:r>
            <a:r>
              <a:rPr lang="en-US" sz="2400" dirty="0">
                <a:ea typeface="+mn-ea"/>
              </a:rPr>
              <a:t>loop that occurs during </a:t>
            </a:r>
            <a:r>
              <a:rPr lang="en-US" sz="2400" b="1" u="sng" dirty="0">
                <a:ea typeface="+mn-ea"/>
              </a:rPr>
              <a:t>LABOUR</a:t>
            </a:r>
            <a:r>
              <a:rPr lang="en-US" sz="2400" dirty="0">
                <a:ea typeface="+mn-ea"/>
              </a:rPr>
              <a:t> (childbirth) involving the hormone </a:t>
            </a:r>
            <a:r>
              <a:rPr lang="en-US" sz="2400" b="1" u="sng" cap="all" dirty="0">
                <a:ea typeface="+mn-ea"/>
              </a:rPr>
              <a:t>oxytocin</a:t>
            </a:r>
            <a:r>
              <a:rPr lang="en-US" sz="2400" dirty="0">
                <a:ea typeface="+mn-ea"/>
              </a:rPr>
              <a:t>. </a:t>
            </a:r>
            <a:endParaRPr lang="en-US" sz="2400" dirty="0" smtClean="0">
              <a:ea typeface="+mn-ea"/>
            </a:endParaRPr>
          </a:p>
          <a:p>
            <a:pPr>
              <a:defRPr/>
            </a:pPr>
            <a:r>
              <a:rPr lang="en-US" sz="2400" dirty="0" smtClean="0">
                <a:ea typeface="+mn-ea"/>
              </a:rPr>
              <a:t>Oxytocin </a:t>
            </a:r>
            <a:r>
              <a:rPr lang="en-US" sz="2400" dirty="0">
                <a:ea typeface="+mn-ea"/>
              </a:rPr>
              <a:t>is </a:t>
            </a:r>
            <a:r>
              <a:rPr lang="en-US" sz="2400" b="1" i="1" u="words" dirty="0">
                <a:ea typeface="+mn-ea"/>
              </a:rPr>
              <a:t>made in the </a:t>
            </a:r>
            <a:r>
              <a:rPr lang="en-US" sz="2400" b="1" u="words" dirty="0">
                <a:ea typeface="+mn-ea"/>
              </a:rPr>
              <a:t>hypothalamus</a:t>
            </a:r>
            <a:r>
              <a:rPr lang="en-US" sz="2400" dirty="0">
                <a:ea typeface="+mn-ea"/>
              </a:rPr>
              <a:t> and </a:t>
            </a:r>
            <a:r>
              <a:rPr lang="en-US" sz="2400" b="1" u="words" dirty="0">
                <a:ea typeface="+mn-ea"/>
              </a:rPr>
              <a:t>stored in the posterior pituitary</a:t>
            </a:r>
            <a:r>
              <a:rPr lang="en-US" sz="2400" dirty="0">
                <a:ea typeface="+mn-ea"/>
              </a:rPr>
              <a:t>.  It causes the uterus to contract.  </a:t>
            </a:r>
            <a:endParaRPr lang="en-CA" sz="2400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4"/>
            <a:ext cx="2827592" cy="3189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399604" y="765249"/>
            <a:ext cx="4316412" cy="64801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Just before birth, the growing baby's head exerts pressure against the cervix.  </a:t>
            </a: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This </a:t>
            </a:r>
            <a:r>
              <a:rPr lang="en-US" sz="2400" dirty="0" smtClean="0">
                <a:ea typeface="ＭＳ Ｐゴシック" charset="-128"/>
              </a:rPr>
              <a:t>pressure triggers sensory nerves in the cervix to send a nerve signal to the posterior pituitary to release oxytocin.  </a:t>
            </a: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ea typeface="ＭＳ Ｐゴシック" charset="-128"/>
              </a:rPr>
              <a:t>The </a:t>
            </a:r>
            <a:r>
              <a:rPr lang="en-US" sz="2400" dirty="0" smtClean="0">
                <a:ea typeface="ＭＳ Ｐゴシック" charset="-128"/>
              </a:rPr>
              <a:t>oxytocin is released into the blood. </a:t>
            </a:r>
            <a:endParaRPr lang="en-CA" sz="2200" dirty="0" smtClean="0">
              <a:ea typeface="ＭＳ Ｐゴシック" charset="-128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72405432"/>
              </p:ext>
            </p:extLst>
          </p:nvPr>
        </p:nvGraphicFramePr>
        <p:xfrm>
          <a:off x="4997896" y="1919969"/>
          <a:ext cx="4038600" cy="438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70" y="0"/>
            <a:ext cx="12525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492477" y="1484784"/>
            <a:ext cx="4476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5846" name="TextBox 7"/>
          <p:cNvSpPr txBox="1">
            <a:spLocks noChangeArrowheads="1"/>
          </p:cNvSpPr>
          <p:nvPr/>
        </p:nvSpPr>
        <p:spPr bwMode="auto">
          <a:xfrm>
            <a:off x="6442074" y="386681"/>
            <a:ext cx="273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sz="2800" dirty="0"/>
              <a:t>Baby pushing on cervix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546848" cy="5554944"/>
          </a:xfrm>
        </p:spPr>
        <p:txBody>
          <a:bodyPr>
            <a:normAutofit/>
          </a:bodyPr>
          <a:lstStyle/>
          <a:p>
            <a:r>
              <a:rPr lang="en-US" sz="2400" dirty="0" smtClean="0">
                <a:ea typeface="ＭＳ Ｐゴシック" charset="-128"/>
              </a:rPr>
              <a:t>When </a:t>
            </a:r>
            <a:r>
              <a:rPr lang="en-US" sz="2400" dirty="0">
                <a:ea typeface="ＭＳ Ｐゴシック" charset="-128"/>
              </a:rPr>
              <a:t>it gets to the uterus, it causes </a:t>
            </a:r>
            <a:r>
              <a:rPr lang="en-US" sz="2400" b="1" dirty="0">
                <a:ea typeface="ＭＳ Ｐゴシック" charset="-128"/>
              </a:rPr>
              <a:t>stronger</a:t>
            </a:r>
            <a:r>
              <a:rPr lang="en-US" sz="2400" dirty="0">
                <a:ea typeface="ＭＳ Ｐゴシック" charset="-128"/>
              </a:rPr>
              <a:t> uterine contractions, which causes greater stimulation of the sensory nerves, which causes more oxytocin to be released, which causes stronger uterine contractions, and so on</a:t>
            </a:r>
            <a:r>
              <a:rPr lang="en-US" sz="2400" dirty="0" smtClean="0">
                <a:ea typeface="ＭＳ Ｐゴシック" charset="-128"/>
              </a:rPr>
              <a:t>.</a:t>
            </a:r>
          </a:p>
          <a:p>
            <a:endParaRPr lang="en-US" sz="2400" dirty="0" smtClean="0">
              <a:ea typeface="ＭＳ Ｐゴシック" charset="-128"/>
            </a:endParaRPr>
          </a:p>
          <a:p>
            <a:r>
              <a:rPr lang="en-US" sz="2400" dirty="0" smtClean="0">
                <a:ea typeface="ＭＳ Ｐゴシック" charset="-128"/>
              </a:rPr>
              <a:t>The </a:t>
            </a:r>
            <a:r>
              <a:rPr lang="en-US" sz="2400" dirty="0">
                <a:ea typeface="ＭＳ Ｐゴシック" charset="-128"/>
              </a:rPr>
              <a:t>cycle ends when the baby is pushed out of the uterus, stopping the stimulation of sensory nerves to the pituitary.</a:t>
            </a:r>
            <a:endParaRPr lang="en-CA" sz="2400" dirty="0">
              <a:ea typeface="ＭＳ Ｐゴシック" charset="-128"/>
            </a:endParaRPr>
          </a:p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7092225"/>
              </p:ext>
            </p:extLst>
          </p:nvPr>
        </p:nvGraphicFramePr>
        <p:xfrm>
          <a:off x="4997896" y="1919969"/>
          <a:ext cx="4038600" cy="438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70" y="0"/>
            <a:ext cx="125253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6"/>
          <p:cNvSpPr/>
          <p:nvPr/>
        </p:nvSpPr>
        <p:spPr>
          <a:xfrm>
            <a:off x="5492477" y="1484784"/>
            <a:ext cx="447675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442074" y="386681"/>
            <a:ext cx="27384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CA" sz="2800" dirty="0"/>
              <a:t>Baby pushing on cervix</a:t>
            </a:r>
          </a:p>
        </p:txBody>
      </p:sp>
    </p:spTree>
    <p:extLst>
      <p:ext uri="{BB962C8B-B14F-4D97-AF65-F5344CB8AC3E}">
        <p14:creationId xmlns:p14="http://schemas.microsoft.com/office/powerpoint/2010/main" val="2730226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137160" indent="0" eaLnBrk="1" hangingPunct="1">
              <a:buNone/>
            </a:pPr>
            <a:r>
              <a:rPr lang="en-CA" dirty="0" smtClean="0">
                <a:ea typeface="ＭＳ Ｐゴシック" charset="-128"/>
                <a:hlinkClick r:id="rId3"/>
              </a:rPr>
              <a:t>Snickers Ads </a:t>
            </a:r>
            <a:endParaRPr lang="en-CA" dirty="0" smtClean="0">
              <a:ea typeface="ＭＳ Ｐゴシック" charset="-128"/>
            </a:endParaRPr>
          </a:p>
          <a:p>
            <a:pPr marL="137160" indent="0" eaLnBrk="1" hangingPunct="1">
              <a:buNone/>
            </a:pPr>
            <a:r>
              <a:rPr lang="en-CA" dirty="0" smtClean="0">
                <a:ea typeface="ＭＳ Ｐゴシック" charset="-128"/>
                <a:hlinkClick r:id="rId4"/>
              </a:rPr>
              <a:t>Snickers Ad Mr. Bean</a:t>
            </a:r>
            <a:endParaRPr lang="en-CA" dirty="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CA" dirty="0" smtClean="0">
                <a:ea typeface="+mj-ea"/>
              </a:rPr>
              <a:t>Biologists use the Scientific Method </a:t>
            </a:r>
            <a:endParaRPr lang="en-CA" dirty="0">
              <a:ea typeface="+mj-ea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charset="-128"/>
              </a:rPr>
              <a:t>We: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ask questions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observe the world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formulate </a:t>
            </a:r>
            <a:r>
              <a:rPr lang="en-CA" dirty="0" smtClean="0">
                <a:ea typeface="ＭＳ Ｐゴシック" charset="-128"/>
              </a:rPr>
              <a:t>hypotheses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test them in controlled experiments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revise</a:t>
            </a:r>
          </a:p>
          <a:p>
            <a:pPr lvl="1" eaLnBrk="1" hangingPunct="1"/>
            <a:r>
              <a:rPr lang="en-CA" dirty="0" smtClean="0">
                <a:ea typeface="ＭＳ Ｐゴシック" charset="-128"/>
              </a:rPr>
              <a:t>make conclusions</a:t>
            </a:r>
          </a:p>
        </p:txBody>
      </p:sp>
      <p:pic>
        <p:nvPicPr>
          <p:cNvPr id="17411" name="Picture 2" descr="http://t1.gstatic.com/images?q=tbn:ANd9GcTSfR5RDEl_Uafm3VqmYM0cUKrkXFvBlWu8jfUmm3_Rpoh9xsTz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33056"/>
            <a:ext cx="3313113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charset="-128"/>
              </a:rPr>
              <a:t>Hypothesis</a:t>
            </a:r>
            <a:endParaRPr lang="en-CA" dirty="0" smtClean="0">
              <a:ea typeface="ＭＳ Ｐゴシック" charset="-128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 fontScale="92500"/>
          </a:bodyPr>
          <a:lstStyle/>
          <a:p>
            <a:r>
              <a:rPr lang="en-CA" dirty="0" smtClean="0">
                <a:ea typeface="ＭＳ Ｐゴシック" charset="-128"/>
              </a:rPr>
              <a:t>This </a:t>
            </a:r>
            <a:r>
              <a:rPr lang="en-CA" dirty="0" smtClean="0">
                <a:ea typeface="ＭＳ Ｐゴシック" charset="-128"/>
              </a:rPr>
              <a:t>is a tentative explanation of what you</a:t>
            </a:r>
            <a:r>
              <a:rPr lang="en-CA" altLang="en-US" dirty="0" smtClean="0">
                <a:ea typeface="ＭＳ Ｐゴシック" charset="-128"/>
              </a:rPr>
              <a:t>’</a:t>
            </a:r>
            <a:r>
              <a:rPr lang="en-CA" dirty="0" smtClean="0">
                <a:ea typeface="ＭＳ Ｐゴシック" charset="-128"/>
              </a:rPr>
              <a:t>ve </a:t>
            </a:r>
            <a:r>
              <a:rPr lang="en-CA" dirty="0" smtClean="0">
                <a:ea typeface="ＭＳ Ｐゴシック" charset="-128"/>
              </a:rPr>
              <a:t>observed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e.g</a:t>
            </a:r>
            <a:r>
              <a:rPr lang="en-US" dirty="0" smtClean="0">
                <a:ea typeface="ＭＳ Ｐゴシック" charset="-128"/>
              </a:rPr>
              <a:t>. </a:t>
            </a:r>
            <a:r>
              <a:rPr lang="ja-JP" altLang="en-US" dirty="0" smtClean="0">
                <a:ea typeface="ＭＳ Ｐゴシック" charset="-128"/>
              </a:rPr>
              <a:t>“</a:t>
            </a:r>
            <a:r>
              <a:rPr lang="en-US" altLang="ja-JP" dirty="0" smtClean="0">
                <a:ea typeface="ＭＳ Ｐゴシック" charset="-128"/>
              </a:rPr>
              <a:t>AIDS is caused by a retrovirus</a:t>
            </a:r>
            <a:r>
              <a:rPr lang="ja-JP" altLang="en-US" dirty="0" smtClean="0">
                <a:ea typeface="ＭＳ Ｐゴシック" charset="-128"/>
              </a:rPr>
              <a:t>”</a:t>
            </a:r>
            <a:endParaRPr lang="en-US" altLang="ja-JP" dirty="0">
              <a:ea typeface="ＭＳ Ｐゴシック" charset="-128"/>
            </a:endParaRPr>
          </a:p>
          <a:p>
            <a:pPr lvl="1"/>
            <a:endParaRPr lang="en-US" altLang="ja-JP" dirty="0" smtClean="0">
              <a:ea typeface="ＭＳ Ｐゴシック" charset="-128"/>
            </a:endParaRPr>
          </a:p>
          <a:p>
            <a:r>
              <a:rPr lang="en-US" altLang="ja-JP" dirty="0">
                <a:ea typeface="ＭＳ Ｐゴシック" charset="-128"/>
              </a:rPr>
              <a:t>U</a:t>
            </a:r>
            <a:r>
              <a:rPr lang="en-US" altLang="ja-JP" dirty="0" smtClean="0">
                <a:ea typeface="ＭＳ Ｐゴシック" charset="-128"/>
              </a:rPr>
              <a:t>sed </a:t>
            </a:r>
            <a:r>
              <a:rPr lang="en-US" altLang="ja-JP" dirty="0" smtClean="0">
                <a:ea typeface="ＭＳ Ｐゴシック" charset="-128"/>
              </a:rPr>
              <a:t>to decide the type of experiment needed to test hypotheses</a:t>
            </a:r>
            <a:r>
              <a:rPr lang="en-US" altLang="ja-JP" b="1" dirty="0" smtClean="0">
                <a:ea typeface="ＭＳ Ｐゴシック" charset="-128"/>
              </a:rPr>
              <a:t>.</a:t>
            </a:r>
            <a:r>
              <a:rPr lang="en-US" altLang="ja-JP" b="1" i="1" dirty="0" smtClean="0">
                <a:ea typeface="ＭＳ Ｐゴシック" charset="-128"/>
              </a:rPr>
              <a:t> </a:t>
            </a:r>
            <a:endParaRPr lang="en-US" altLang="ja-JP" b="1" i="1" dirty="0" smtClean="0">
              <a:ea typeface="ＭＳ Ｐゴシック" charset="-128"/>
            </a:endParaRPr>
          </a:p>
          <a:p>
            <a:endParaRPr lang="en-US" altLang="ja-JP" b="1" i="1" dirty="0">
              <a:ea typeface="ＭＳ Ｐゴシック" charset="-128"/>
            </a:endParaRPr>
          </a:p>
          <a:p>
            <a:r>
              <a:rPr lang="en-US" altLang="ja-JP" b="1" i="1" dirty="0" smtClean="0">
                <a:ea typeface="ＭＳ Ｐゴシック" charset="-128"/>
              </a:rPr>
              <a:t>A </a:t>
            </a:r>
            <a:r>
              <a:rPr lang="en-US" altLang="ja-JP" b="1" i="1" dirty="0" smtClean="0">
                <a:ea typeface="ＭＳ Ｐゴシック" charset="-128"/>
              </a:rPr>
              <a:t>hypothesis can be wrong!</a:t>
            </a:r>
          </a:p>
          <a:p>
            <a:pPr lvl="1" eaLnBrk="1" hangingPunct="1">
              <a:buFont typeface="Arial" pitchFamily="34" charset="0"/>
              <a:buNone/>
            </a:pPr>
            <a:endParaRPr lang="en-US" b="1" i="1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A hypothesis can be used to propose a logical experiment.  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n-US" i="1" dirty="0" smtClean="0">
                <a:ea typeface="ＭＳ Ｐゴシック" charset="-128"/>
              </a:rPr>
              <a:t>For </a:t>
            </a:r>
            <a:r>
              <a:rPr lang="en-US" i="1" dirty="0" smtClean="0">
                <a:ea typeface="ＭＳ Ｐゴシック" charset="-128"/>
              </a:rPr>
              <a:t>example: </a:t>
            </a:r>
            <a:r>
              <a:rPr lang="ja-JP" altLang="en-US" i="1" dirty="0" smtClean="0">
                <a:ea typeface="ＭＳ Ｐゴシック" charset="-128"/>
              </a:rPr>
              <a:t>“</a:t>
            </a:r>
            <a:r>
              <a:rPr lang="en-US" altLang="ja-JP" i="1" dirty="0" smtClean="0">
                <a:ea typeface="ＭＳ Ｐゴシック" charset="-128"/>
              </a:rPr>
              <a:t>If green light is the best light for growing tomato plants, then tomatoes grown under green light will be heavier than tomatoes grown under red or blue light. </a:t>
            </a:r>
            <a:endParaRPr lang="en-CA" altLang="ja-JP" dirty="0" smtClean="0">
              <a:ea typeface="ＭＳ Ｐゴシック" charset="-128"/>
            </a:endParaRPr>
          </a:p>
          <a:p>
            <a:pPr lvl="1" eaLnBrk="1" hangingPunct="1"/>
            <a:endParaRPr lang="en-CA" b="1" dirty="0" smtClean="0">
              <a:ea typeface="ＭＳ Ｐゴシック" charset="-128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212976"/>
            <a:ext cx="1403053" cy="1238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charset="-128"/>
              </a:rPr>
              <a:t>Theory</a:t>
            </a:r>
            <a:endParaRPr lang="en-CA" dirty="0" smtClean="0">
              <a:ea typeface="ＭＳ Ｐゴシック" charset="-128"/>
            </a:endParaRP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Widely </a:t>
            </a:r>
            <a:r>
              <a:rPr lang="en-US" dirty="0" smtClean="0">
                <a:ea typeface="ＭＳ Ｐゴシック" charset="-128"/>
              </a:rPr>
              <a:t>accepted, successful, tested hypothesis accepted around the world.  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By </a:t>
            </a:r>
            <a:r>
              <a:rPr lang="en-US" dirty="0" smtClean="0">
                <a:ea typeface="ＭＳ Ｐゴシック" charset="-128"/>
              </a:rPr>
              <a:t>the time a hypotheses becomes a theory, scientists have the utmost confidence in it.  </a:t>
            </a:r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r>
              <a:rPr lang="en-US" dirty="0" smtClean="0">
                <a:ea typeface="ＭＳ Ｐゴシック" charset="-128"/>
              </a:rPr>
              <a:t>e.g</a:t>
            </a:r>
            <a:r>
              <a:rPr lang="en-US" dirty="0" smtClean="0">
                <a:ea typeface="ＭＳ Ｐゴシック" charset="-128"/>
              </a:rPr>
              <a:t>. Theory of General </a:t>
            </a:r>
            <a:r>
              <a:rPr lang="en-US" dirty="0" smtClean="0">
                <a:ea typeface="ＭＳ Ｐゴシック" charset="-128"/>
              </a:rPr>
              <a:t>Relativity</a:t>
            </a:r>
            <a:endParaRPr lang="en-CA" dirty="0" smtClean="0">
              <a:ea typeface="ＭＳ Ｐゴシック" charset="-128"/>
            </a:endParaRPr>
          </a:p>
        </p:txBody>
      </p:sp>
      <p:pic>
        <p:nvPicPr>
          <p:cNvPr id="2" name="Picture 1" descr="down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00" y="4581128"/>
            <a:ext cx="3911600" cy="207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ea typeface="ＭＳ Ｐゴシック" charset="-128"/>
              </a:rPr>
              <a:t>Experimental “</a:t>
            </a:r>
            <a:r>
              <a:rPr lang="en-CA" u="sng" dirty="0" smtClean="0">
                <a:ea typeface="ＭＳ Ｐゴシック" charset="-128"/>
              </a:rPr>
              <a:t>CONTROL”</a:t>
            </a:r>
            <a:endParaRPr lang="en-CA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7966"/>
            <a:ext cx="8229600" cy="55054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</a:t>
            </a:r>
            <a:r>
              <a:rPr lang="en-US" dirty="0" smtClean="0">
                <a:ea typeface="+mn-ea"/>
              </a:rPr>
              <a:t> </a:t>
            </a:r>
            <a:r>
              <a:rPr lang="en-US" dirty="0">
                <a:ea typeface="+mn-ea"/>
              </a:rPr>
              <a:t>control is a sample that undergoes all the same steps in the experiment except the one being tested</a:t>
            </a:r>
            <a:r>
              <a:rPr lang="en-US" dirty="0" smtClean="0">
                <a:ea typeface="+mn-ea"/>
              </a:rPr>
              <a:t>.</a:t>
            </a:r>
            <a:endParaRPr lang="en-CA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</a:t>
            </a:r>
            <a:r>
              <a:rPr lang="en-US" dirty="0" smtClean="0">
                <a:ea typeface="+mn-ea"/>
              </a:rPr>
              <a:t>ecessary </a:t>
            </a:r>
            <a:r>
              <a:rPr lang="en-US" dirty="0">
                <a:ea typeface="+mn-ea"/>
              </a:rPr>
              <a:t>in order to eliminate other effects that might influence the outcome of the </a:t>
            </a:r>
            <a:r>
              <a:rPr lang="en-US" dirty="0" smtClean="0">
                <a:ea typeface="+mn-ea"/>
              </a:rPr>
              <a:t>experiment</a:t>
            </a:r>
            <a:endParaRPr lang="en-CA" dirty="0">
              <a:ea typeface="+mn-ea"/>
            </a:endParaRP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</a:t>
            </a:r>
            <a:r>
              <a:rPr lang="en-US" dirty="0" smtClean="0">
                <a:ea typeface="+mn-ea"/>
              </a:rPr>
              <a:t>ecessary </a:t>
            </a:r>
            <a:r>
              <a:rPr lang="en-US" dirty="0">
                <a:ea typeface="+mn-ea"/>
              </a:rPr>
              <a:t>so that scientists may establish a </a:t>
            </a:r>
            <a:r>
              <a:rPr lang="en-US" b="1" i="1" u="words" dirty="0">
                <a:ea typeface="+mn-ea"/>
              </a:rPr>
              <a:t>cause</a:t>
            </a:r>
            <a:r>
              <a:rPr lang="en-US" u="words" dirty="0">
                <a:ea typeface="+mn-ea"/>
              </a:rPr>
              <a:t> and </a:t>
            </a:r>
            <a:r>
              <a:rPr lang="en-US" b="1" i="1" u="words" dirty="0">
                <a:ea typeface="+mn-ea"/>
              </a:rPr>
              <a:t>effect</a:t>
            </a:r>
            <a:r>
              <a:rPr lang="en-US" u="words" dirty="0">
                <a:ea typeface="+mn-ea"/>
              </a:rPr>
              <a:t> relationship</a:t>
            </a:r>
            <a:r>
              <a:rPr lang="en-US" dirty="0">
                <a:ea typeface="+mn-ea"/>
              </a:rPr>
              <a:t>. </a:t>
            </a:r>
            <a:endParaRPr lang="en-US" dirty="0" smtClean="0">
              <a:ea typeface="+mn-ea"/>
            </a:endParaRPr>
          </a:p>
          <a:p>
            <a:pPr lvl="2">
              <a:defRPr/>
            </a:pPr>
            <a:r>
              <a:rPr lang="en-US" dirty="0" smtClean="0">
                <a:ea typeface="+mn-ea"/>
              </a:rPr>
              <a:t>want </a:t>
            </a:r>
            <a:r>
              <a:rPr lang="en-US" dirty="0">
                <a:ea typeface="+mn-ea"/>
              </a:rPr>
              <a:t>to eliminate, for example, the "placebo </a:t>
            </a:r>
            <a:r>
              <a:rPr lang="en-US" dirty="0" smtClean="0">
                <a:ea typeface="+mn-ea"/>
              </a:rPr>
              <a:t>effect.  </a:t>
            </a:r>
          </a:p>
          <a:p>
            <a:pPr lvl="2">
              <a:defRPr/>
            </a:pPr>
            <a:r>
              <a:rPr lang="en-US" dirty="0" smtClean="0">
                <a:ea typeface="+mn-ea"/>
              </a:rPr>
              <a:t>Important </a:t>
            </a:r>
            <a:r>
              <a:rPr lang="en-US" dirty="0">
                <a:ea typeface="+mn-ea"/>
              </a:rPr>
              <a:t>for testing new </a:t>
            </a:r>
            <a:r>
              <a:rPr lang="en-US" dirty="0" smtClean="0">
                <a:ea typeface="+mn-ea"/>
              </a:rPr>
              <a:t>medicines</a:t>
            </a:r>
            <a:endParaRPr lang="en-CA" dirty="0">
              <a:ea typeface="+mn-ea"/>
            </a:endParaRPr>
          </a:p>
        </p:txBody>
      </p:sp>
      <p:pic>
        <p:nvPicPr>
          <p:cNvPr id="2" name="Picture 1" descr="e604b30b69e2a0ca4b771622cbf94234b97358f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81129"/>
            <a:ext cx="604634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 descr="0003B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9" t="5727" b="3859"/>
          <a:stretch>
            <a:fillRect/>
          </a:stretch>
        </p:blipFill>
        <p:spPr bwMode="auto">
          <a:xfrm>
            <a:off x="2483768" y="1484784"/>
            <a:ext cx="4176241" cy="505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hlinkClick r:id="rId4"/>
              </a:rPr>
              <a:t>Scientific Method Animation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72819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CA" dirty="0" smtClean="0">
                <a:solidFill>
                  <a:srgbClr val="FF0000"/>
                </a:solidFill>
                <a:ea typeface="ＭＳ Ｐゴシック" charset="-128"/>
                <a:hlinkClick r:id="rId3"/>
              </a:rPr>
              <a:t>Homeostasis </a:t>
            </a:r>
            <a:r>
              <a:rPr lang="en-CA" dirty="0" smtClean="0">
                <a:solidFill>
                  <a:srgbClr val="FF0000"/>
                </a:solidFill>
                <a:ea typeface="ＭＳ Ｐゴシック" charset="-128"/>
                <a:hlinkClick r:id="rId3"/>
              </a:rPr>
              <a:t>Animation</a:t>
            </a:r>
            <a:endParaRPr lang="en-CA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752528" cy="2961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CA" sz="5300" u="sng" dirty="0" smtClean="0">
                <a:ea typeface="+mj-ea"/>
              </a:rPr>
              <a:t>Homeostasis</a:t>
            </a:r>
            <a:r>
              <a:rPr lang="en-CA" u="sng" dirty="0" smtClean="0">
                <a:ea typeface="+mj-ea"/>
              </a:rPr>
              <a:t> </a:t>
            </a:r>
            <a:r>
              <a:rPr lang="en-CA" dirty="0" smtClean="0">
                <a:ea typeface="+mj-ea"/>
              </a:rPr>
              <a:t/>
            </a:r>
            <a:br>
              <a:rPr lang="en-CA" dirty="0" smtClean="0">
                <a:ea typeface="+mj-ea"/>
              </a:rPr>
            </a:br>
            <a:r>
              <a:rPr lang="en-CA" sz="2200" i="1" dirty="0" smtClean="0">
                <a:ea typeface="+mj-ea"/>
              </a:rPr>
              <a:t>(The most important word in Biology 12!)</a:t>
            </a:r>
            <a:endParaRPr lang="en-CA" sz="2200" i="1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628775"/>
            <a:ext cx="5327650" cy="48958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/>
              <a:t>A</a:t>
            </a:r>
            <a:r>
              <a:rPr lang="en-US" sz="2800" dirty="0" smtClean="0">
                <a:ea typeface="+mn-ea"/>
              </a:rPr>
              <a:t>ll </a:t>
            </a:r>
            <a:r>
              <a:rPr lang="en-US" sz="2800" dirty="0">
                <a:ea typeface="+mn-ea"/>
              </a:rPr>
              <a:t>the things living organisms do that cause it to maintain a relatively constant, stable internal environment regardless of the external environment.  </a:t>
            </a:r>
            <a:endParaRPr lang="en-US" sz="2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en-US" sz="2800" dirty="0" smtClean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n-ea"/>
              </a:rPr>
              <a:t>There </a:t>
            </a:r>
            <a:r>
              <a:rPr lang="en-US" sz="2800" dirty="0">
                <a:ea typeface="+mn-ea"/>
              </a:rPr>
              <a:t>are countless examples in the human </a:t>
            </a:r>
            <a:r>
              <a:rPr lang="en-US" sz="2800" dirty="0" smtClean="0">
                <a:ea typeface="+mn-ea"/>
              </a:rPr>
              <a:t>body:</a:t>
            </a:r>
          </a:p>
          <a:p>
            <a:pPr lvl="1">
              <a:defRPr/>
            </a:pPr>
            <a:r>
              <a:rPr lang="en-US" dirty="0" smtClean="0"/>
              <a:t>Ex. </a:t>
            </a:r>
            <a:r>
              <a:rPr lang="en-US" dirty="0" smtClean="0">
                <a:ea typeface="+mn-ea"/>
              </a:rPr>
              <a:t>If </a:t>
            </a:r>
            <a:r>
              <a:rPr lang="en-US" dirty="0" smtClean="0">
                <a:ea typeface="+mn-ea"/>
              </a:rPr>
              <a:t>we are cold we shiver to make heat</a:t>
            </a:r>
            <a:endParaRPr lang="en-CA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CA" dirty="0">
              <a:ea typeface="+mn-ea"/>
            </a:endParaRP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628800"/>
            <a:ext cx="352266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556" name="AutoShape 2" descr="data:image/jpg;base64,/9j/4AAQSkZJRgABAQAAAQABAAD/2wCEAAkGBhISEBQUExQVFRUUFRUWGBUWFRQVFBQXFxQVFRYWFRQXHCYeGBolGRQUHy8gIycpLCwsFR4xNTAqNSYrLCkBCQoKDgwOFA8PFykcHBwpKSksKSkpKSkpKSkpKSkpKSkpKSkpKSkpKSkpKSkpKSkpKSksKSkpKSkpKSwsLCkpKf/AABEIALcBEwMBIgACEQEDEQH/xAAcAAABBQEBAQAAAAAAAAAAAAAAAgMEBQYBBwj/xAA+EAABAwIEAwUGBQIFBAMAAAABAAIRAyEEBRIxBkFRImFxgZETMlKhscEHFELR8HLhI1OCovEVJDOyFmJj/8QAGgEAAwEBAQEAAAAAAAAAAAAAAAEDBAIFBv/EACURAQACAgICAgICAwAAAAAAAAABAgMREiEEMUFREyJhgRQyQv/aAAwDAQACEQMRAD8A9oASgEALoUnTjggBKIQAnI25CIXUIG3IQuwgpjbhC4lLiUhyEELqEg4EEIhdKYIIQEpR342mHaTUYHfCXtB9CZSB2Fx4suh4QdkgSFwpbRZIhAcC4UsBJhBkBJc1LcFwoBohIa1PFIhI4NEJAF084JDggGSEkjZOkJEJBHqC5UeqplRqi1xdcW6Ux632yGZlzzUY4zIIHTqFm8EZbUb1bqHi0rXZzS01Qet1lnNFPERy1R5O/wCfkp1nt70Viaaj6QSxCdrN0uI6FdW3bG9/AXYRC6k8YLi6hAcXUQhGg4ukIQgOIK6uIAIXEpcS0HFRcU8VMwdIujXUjs05gk9T0CuMViBTY57rBoJPgLleGcU5u6piQ+SC42JvY7AN6Qp2trqFKV2r88/EPMMSXA1DTZzZT7AjpO59Vj6lVxcSZ8byr7OoY63zVXV7TZv6Lne3fHUpWUcW4rDOBpVqjYMxqJae4tNivZOCPxTpYwilWAo1jtfsVP6T+k9x8l45wtww7FvcSdFKnGt9tUmSGsHxEA72EHuXoOVZdh6AAoYc1HAiXloqOMdXvgDyXFskUnStcE3jb1x9YNFyAo5zKl8Q+f7LI4TNX6SajdLibAkOMQOnfKeo5iYAcPPzXH+Q6/xtNR/1CmROttu9Rm5/hyY9q2e+31VHXcCwmOSwr6xv4rRinnE7Z8lIo9eZjaZFnsP+pv7rv5hnxN9R+68lp1SplMHnbxVuCO3pT8WwbuaP9QUZ+d4cb1Weq85q45g2umjjidgAlwPb0c55h/8ANb6pJzuh/mNXnBxhTRxRRwgcnpJzuh/mNXP+r0eVRnqvNTiE2a/ejgOT1BuNpuBh7bX94fumXvB2K8xOISRjnDZxHgSuZxbOLabfPaUtB6H6rHZ5R7TXdW/MW+4Sf/kVUCC4uad2uv6HcKZmLddAOHIgjrDlntSaTD2/Fz1vXX0Q7Bip2/iAPyQoeHzBzWht7dxQuucqfjj7e9IQhaHzwQhCZBCEIAQhCAEIQgAoQhAZrj7F6MIR8bgPufkF41mdJznte0Ew6J5T0Xr/AOI9OcID8L/qCFmeBMjZUpe1eJvYHYQsmS2rNeKP1Y7OeGatRgqBpuJt+yicOZLR9o/80HQGjQzS4B7pvqLb2HLn5L1/G0gD/ZVGJhh1AXuBMTcdORWf8k+mmlI3Es/QAs2lhg1lrkNpNPQwe04+XPdWdLXHvsaNrAn5kgKDimkAOfUILgTpaADF9yRzSqFfDWBIJIG5ny3Uu5bbRC3wweWMHvCAdfjfw58lPw9ERzPn81XYVtMDSHw0AgAQA3wUh+YMpj3pA8JFk4hC8/R7M3BlF2+3VYoslXOZ4572ToeKc3eWlrLiw1HclUhxDRzG/VelgjVXmZ53ZOpANElVGOzdz3FrbDaeULVZXwdVxlEv9p7Fp9yWklw5uAMW6dVLp/hDTAviHk9QxsfVXm0IMRSgCSZKHYo8gts/8KhFsQ6e9lvqmMR+F1RrZZXBd0c0tB87pcoDHglKL1oKv4fYwNkezJ+EOM+pACrMbwpjKbS51EwNyHAx6J8oCAaqQXhR6j9Ii89Ek1otu48v3PIJg856adUSHP8A9R7th5pov6mT3bBAKe6VrMPldd7GtbTMQ0XgDbvVbwlw+cRWDnD/AAmEF3/2jZo6kr1F7jECAP5sFHJO1cd5p6YscLYjoz1Qtfp7z6BCnp3+S321SEIV2cIQhACEIQAhCEAIQhACEIQFBxzhi/BVI/TDvT/lZzgPFNbg4u403lsNEkl3aELe4mgHscxws4EHwIgrJcOcPPwZq0ydQc0FjpnVolonoYIWXNXvbRitGtGMZmgc6PZ1G33dA+6h4g2n5clTZhmFZzwHio1zidw1jWR0EFxHed4srjh7CPqUX+0G237fzqs01luiYiGOx1RmsucZJ5uMNH86AfJQXBwq6Cw7apixB2I7lq8Vw3SqOv7wt3Rup1DKG0wbXgXmSYsJPKOiOUadd7YTMMC6zgXCOQJG1xIXq34fZZTOCpPcxpqS8F5aC4w9w3KyxwQe4tFtUtnpNp+a9JybLm0KFOk24Y2J6ncnzMq+KNs2f9Y05nOUtxNB1JxLQ6LiCRBkRKqcBwBg6RBLDUI51DIn+mIWmXFpYiQI2sgldIXEgR1XHBdJj0WfzbjPD0bNPtHdGm3m7ZAXT3AXMQLknosBxdxeXTTok6ebh+rw6BQs64qq1wQTpbyaLDz6rO1Lld1r9lMq5+DJJJm/eUluWgXHa6ySD59VYFRar522+pVSMOY2/Y5i0mI67q34fyB+JqBoENF3O5AfueQXMjyN+JqQNubjsBzXp+BwDKFMU2CANzzcep71K1nUQXgsCyiwMpiGt26nvJ6pdUrpKbebKLo2urkoTDWIQhWTCAhCA6uLpQgOIQUJh0IKAhAcCEISATdanI8P4U4hKY3AjqWXzXLmVHS4X681zD4ulS7Eta0DdxiSTHPmrrMcIC2dlmK1FjHF1WNMQdQER3rz8kTWXo45i9VHmmLHtoZqcSd2iw/qUoVTpg7rP5nxlRNRww9J9RxMTBAgWtbZSsqzOrVaTUYGXsAS4+drKctfqElph09Ct3w7xPh8YyaFQOLYDm7Oadrt+68yz/GFlF2kEucCGgbybLG8LZy7AYylUEjthtQTuw+80jwv4wtGGdMmanON/T6XBXFW5nn9OhSdUJkCIHNxNwAsTS/Eyq957NNrR3OJ+oWmO2B6M5wVHnHFtGhIHbd0HLxKyGN4pq1AZcb7x9O5UVasXH+SuorspTs64nr1zd0N+EWH91SyU44LjgqxEQRp5SC6y7UMKM987fzuCYFSpNh6/Yd6nZRkzq74AgczyCXlWTGoQSIaP5ZbPAUW02hrRAUr3+nUQn5dhGUWBjB4nm49SpYKjUwn2hRdllIKUklBEIQhBtahCFdIIQhAdCFxCA6hcXQmAhCEBwoQgoAQkVK4buV1lQESkELPaZdQeBvFo3lYDKuJm4hzsPXhtemedm1mfpcOWq1wt/jcSCI6HeDG8fdeQcYZKH4gVKVSmx9NxB1PjU09Ikm9lizamzdg3x1poM3yuuXHS5rG+ChiiyhTlzpi5J6qLQr4g6KJrs1ETfU4N6X69y6/KGmpprVHPcLibUwe5o+6x2nT0I5THap/OGpU1EHSPdHcdyR9lW8SUaRa0/rLgPLnKs8VVbdlODUk/wBMDdxlVWAy2ape52oNNu89fJbMePlqXGbNjrTUe2gzPNn1msa73WAADraJ+ygZfgdLnOPOFLZQHP0T4at8Rp4szsh2yQnSJXCITI0VGrVIKeqPTeiSmSO46jb+dys8uygbuuenJO5fgFoMFgYUL32pWPsinSiAFZ4agjDYaXE8hsp7KUBTdEsYnAEoNXYQCCEkhOQklMjaF2F1AalCEKyYQhCAFHx2ObSbqdJ7gJJSsbivZsLomOXVZDiDParmtLaexJcJmekKWTJFYWxYpvP8NLRz2k5hdMRuDY+nNRKPFdMkhwLY2O8+myyOGzajXaQ2zxYtO/ko7cx0O0vHYNg7oeh6rPPkWa48Wve29wHEVKq7SJaeWr9XgfsrMuXmVTEaHbw0mx5jvC1uV5+QGtrFt9nfuqY8++pSzePwjcL2oTFjCReJkxz5KDWzykLBwJPS6i4jMw4ENkStGpYPyU9bSMfUbIAHu3Jlcy3Nqbgb7cjz8FRY/GhlN2p4bNp3I8lXYGpTFHU0lwaXGTa/WBySmNO6zEpXG2fOoU6tSSOxDfE3kLzPiTFeyIe2SXeyInlpEiPUq2/EXNXVqTARp1MBInnH7FUnE16VE/8A50z/ALR95Xn37s9rFHGn9FZlmZNOnWZIJEGO4p1+LdVw4e09qCCZ5qqZU/7Nlv1VB/uCs8hp6cK6ebzHyXOSIiFMc7lWU8Q6owwYeLE7HdX+XUgxoHP7rPVaBp1ZGzt/FXODryQtnjW/5ed5VNTyXNEcyluE7JqkZUtjg0LWxEFgaotar0Xa9eSo5KASSpeW4cucoZK0HC1GdRPIBc2no49rbAYAACysm0OSXTpwnYWdQqiyE9C41dTcgrhCUuFMEwkOCcKaqOQCUJg1VxI2xJSC8nYeZ/ZEy6Og+aWq+3Boh3X5BHa6/IJT3AboSHwqs/rn2J8VgamfunTUEN5O/svQs/paqJPS68tzrCkmViz9S9HxdaGLw7RFRjhM8j+yXVzqaLmuZqJG9onkVXUKfI81Z0cIA0zzUdtW9yXgs7p1gdbNHZALd2k8y3oFMy/EMY3S2kXgbOefkJvCiYLB6hIAAFiTYeXVFbGBhgnlYcvFXx1tPqGXNamtTJ+nVDTru0kzpnaDZOHOXPJEx4KgxWYSd01hsX2hfmvQiOnk/irE7iFlnOKJLWXt9VZYU/8AbuYOTfmYCzmKqzVKvMhdLXDqW/UJT6lWsftDMcWu1VI6dkeAA/uo+c0ScNS/oHyWoz/BtfW2BSs6woFFrALALzbU7h9JXF+vv4YLIQH4d7Cbsqah4OAP1aVZe3DaYY3kTPeovDVFrMa+mRaox0eLTP01K8fh2guGkbrvJj6SwY5mVJUda90vBVL+f8CtC0WAATNFjXEuA2kdAYPclS9cfcoedWKxqZ7ajIeG6+IbqYAGfE4wCRyAAJPimM5yqthnBtQb7OBlrut+vcodbjbFezFJrgxjQAAxoaABtcXiU3juPsRUboqinUbvDqY8LEQQe9Wr5US8bcGHPSHVIUEZw0m40ztBkD7wpFG9+S00yVv6B5oWm4VPveX3WYL1f8L1ruH83Rf0cNewp5qjYfZOmqFBQ+CnAmKb0v2g8E3MnFxIZWB2MrjqkJh17oUOpUlLe4koFHqkZi/RdUmAhA20zfePeB9SnJTJ98d4ITjhZU304UPEWceyH8tHNMYHPi9geOe49ZVHxg9zj0cCADy35+Ky2Az51Alrh2BJtc+Q2WObzuWnh1D0DG50dOkkabzaSeiy2PIKZOcMqNlrpB9R4qkr4gtJaHRzgmwUbzNmnFqEp72tMk81OwNN1e7TpZMauZ66QspjKvxO1Hpy7/PvUrLs902ZYjcExygwika9uslviGnzNr6TCAOww6ZGw/nVZnE4ondXeA4iLgWvEg9kjk4EH+eSsauEwuIaAW6Y5ixW2uaNMNscsK+v5pLMSQVosfwI/ei8OaR7ps6Z5R3afQrMZhgKlFxbUBHIHkY6K8XiUprMJ9PES6eqv8gxgDgDzc3/ANgFj6OJsrbLK5NRoFySO7Yyi/8ArJ0/2hvcZg2mqDA3TObQQQOQU/Gxv/L3UWqG7QLheZNLTPt69M/TzfGMFPFUKm0VWB0fCSWn5FaPF0Gh7h06/NVnE+F/wn2uBqEci2/2V1j2gnVPvNafUA/dWvFuKeLyNWUONfoLSBzg+a5TqMADJG3UTO5keMqTjWN0+ioa+VwwdqHEk6gLmTN+e0LLanrbN5l4tbabiarRz33uq2q+TAuklrALuc6+x25W70w/GtE6QB4IrVhODTMF4B6GVaYEFogmQOiyWKuZBkhXlDEENDhzAkLRT9JiQutSl5Ti3MrNLQTJA09ZsQqzD4oObP8AJVpwrXccY2GyAAJ5gk2jxgrfyia7OHpNGkYv6J0UwlU6DiLJ4YUjmFLTrZDWBHs+6V19TTuE0cROyAQ/ACZb2T9fJIdSI3I+d11tUh0/Ip172uHegzX5gAbFN/nAeqXWpKJUpBIH/wA0OqFD9m74kJm21Xl3Eft90uuYakvEgpurW7InnC6csdn1PW5wI8fBYbN2aBq94WM7kRa/iF6/i8Ex42v3LDZrwy6XQyW3mLEg7j5LLfHMdtFLx6YLEOAJc2RpOnp4d3NNfmmv7ToO4hw596vMTkgmAyB3ugg23newKbZkhYJbEbBxPajkFLf8K/2on4R94E9OfyCKTdLbtDj3mPFapmAp2a4TqEjoeoBUbMMqHtWBrCbeQHUldakts/Qc0XJfE7AkjY2vsFreHqriJNgYsZv0KrTQLHgPEN6xbugR81dZUS4mHSOnJINJRFrKHmuFZUaG1W6wTaeRvcH1UmgIAScdW0gGCbgWEm5VISlgc14UfTJdTBcy3OXXF7dFByqrprUyfiH1hejbiYWW4jyYud7VguIkRvHNWi/WpcxHcS1P5wOY09W/Sybwzp9DusnhM+hmkOHZPPlN1Lw2ck2DhfeIUNdPSp41pmdHc5pS0zeQ4eREfdVmNzINo0r9oUmDrB0tF1zMse74ucctu5U+JOqZ8EZb6iIYM1JxW0Yfiqjj2nW6f22+SbxL3aSNWwEkfp6ADmfonsNk9asQGtc7vAMeZV/hOAKvsw0uDbyT7zpUopMsvcsfhcI5wMkuj0TlLLnagSY7rfNbpnArWCDUce8BB4Powe28HlPVV/FcmHr4VodZR20ix1rg7ja/Vej4LhLCD/yF7z3mBPkpB4WwcyKU+LnJxit8np53h8QW7iZXpH4aZVDH4hzffd/h+DZBd6kjyK7TyLDN2os85d9VZUsTpYGNhrRs0CAPL19VakTHR6aepU5wkMxM7rNnMHDZxHguP4gc0t1jU2YcRYgH9RC7NptQIjdQq1Ag22ULF4l1MhwuAYPQqyo4gPaCEg5Tc1w70VKEhMuGl0jZSBUQaHUpOG11FqYgjcKzcUzUaCgIAxIQnzgm9FxB7bIFRGmSB0E+UmFIBUJgIJP+mO8EmfQhNykEqNVZ2p5HdPNaulvVGiV+Lyym/wB5oPkFQ4vg2mTqY4ti8GS305LXaARChV2lpgm3JczWHUWlnaWTuYADpIF7FK/KNmSIPP7QrtzAo9ekCP5Zc8XfJFGFYdwFDq5WxrtTLEdOadqam8pHcq3McyqtB9m0Gx9ZsuJg4mUk4h5cGtY6OZiwH3UoMPNN4fHkMBdvF/HuSqGYseYBv06+CI0O3PZqBihG+xVsSomMpy022T0Il5xmmWGliC4f+Or8nTO3gl0aDZ/ZXVZzXGHCxJgOFwe5ZfN8UaLojVzBB9AVO0TPpvwZ9dbWVbC6oawEuJEDck/stLlHBjG9vEXd8HIePVP8H5SWUm1njtPbIn9IMK4rOkmxKrXFvU2YfIvzu6azGiGNAHQCExUrHqAltw7jzgIFJrdr+K0aZ0YNJ/UT4bLhwwO5Uo0yU43DCEBWjL2n4k/Ryxw5n1U+jTTtR4SCKzARJN1FdhCZ2CsTUTDijQQ6eXmLuTFTCu2IkKe56Q6olozeBrF1N1N0yy0nm39P7JeU4kslpPNc1pmwJKRr12IGyGuVIMUYTtPM4sUgt/aJOpRW4tp5pYqBMHpQmdSEBqw5Rqj4qEcnDV5ixQhAOMegulCEwA9NYpmofMIQlJfKDSdKN0ISdI1VoVZj8CT2mmD8kIXEu4VlfHNLe8WNrLI5xmbqVSQehtaPBCFFVY5Px8ahLHNOqwBncnr0WvpYklknmhCskzmc5g0VGtPMSDHgojcnGKqU2HbW1x7wIMIQl8jeoegYmnAa0bCAkEgbLqFphGUaoZSXNAQhAKBStQCEJAh1dJNVCEAlz02+ohCAbc+4TTn3QhAIfVTbqtkIXJk6k29yEIBsvI2MJmtmFVl9whCAhnjFw5FCELv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sp>
        <p:nvSpPr>
          <p:cNvPr id="23557" name="AutoShape 4" descr="data:image/jpg;base64,/9j/4AAQSkZJRgABAQAAAQABAAD/2wCEAAkGBhISEBQUExQVFRUUFRUWGBUWFRQVFBQXFxQVFRYWFRQXHCYeGBolGRQUHy8gIycpLCwsFR4xNTAqNSYrLCkBCQoKDgwOFA8PFykcHBwpKSksKSkpKSkpKSkpKSkpKSkpKSkpKSkpKSkpKSkpKSkpKSksKSkpKSkpKSwsLCkpKf/AABEIALcBEwMBIgACEQEDEQH/xAAcAAABBQEBAQAAAAAAAAAAAAAAAgMEBQYBBwj/xAA+EAABAwIEAwUGBQIFBAMAAAABAAIRAyEEBRIxBkFRImFxgZETMlKhscEHFELR8HLhI1OCovEVJDOyFmJj/8QAGgEAAwEBAQEAAAAAAAAAAAAAAAEDBAIFBv/EACURAQACAgICAgICAwAAAAAAAAABAgMREiEEMUFREyJhgRQyQv/aAAwDAQACEQMRAD8A9oASgEALoUnTjggBKIQAnI25CIXUIG3IQuwgpjbhC4lLiUhyEELqEg4EEIhdKYIIQEpR342mHaTUYHfCXtB9CZSB2Fx4suh4QdkgSFwpbRZIhAcC4UsBJhBkBJc1LcFwoBohIa1PFIhI4NEJAF084JDggGSEkjZOkJEJBHqC5UeqplRqi1xdcW6Ux632yGZlzzUY4zIIHTqFm8EZbUb1bqHi0rXZzS01Qet1lnNFPERy1R5O/wCfkp1nt70Viaaj6QSxCdrN0uI6FdW3bG9/AXYRC6k8YLi6hAcXUQhGg4ukIQgOIK6uIAIXEpcS0HFRcU8VMwdIujXUjs05gk9T0CuMViBTY57rBoJPgLleGcU5u6piQ+SC42JvY7AN6Qp2trqFKV2r88/EPMMSXA1DTZzZT7AjpO59Vj6lVxcSZ8byr7OoY63zVXV7TZv6Lne3fHUpWUcW4rDOBpVqjYMxqJae4tNivZOCPxTpYwilWAo1jtfsVP6T+k9x8l45wtww7FvcSdFKnGt9tUmSGsHxEA72EHuXoOVZdh6AAoYc1HAiXloqOMdXvgDyXFskUnStcE3jb1x9YNFyAo5zKl8Q+f7LI4TNX6SajdLibAkOMQOnfKeo5iYAcPPzXH+Q6/xtNR/1CmROttu9Rm5/hyY9q2e+31VHXcCwmOSwr6xv4rRinnE7Z8lIo9eZjaZFnsP+pv7rv5hnxN9R+68lp1SplMHnbxVuCO3pT8WwbuaP9QUZ+d4cb1Weq85q45g2umjjidgAlwPb0c55h/8ANb6pJzuh/mNXnBxhTRxRRwgcnpJzuh/mNXP+r0eVRnqvNTiE2a/ejgOT1BuNpuBh7bX94fumXvB2K8xOISRjnDZxHgSuZxbOLabfPaUtB6H6rHZ5R7TXdW/MW+4Sf/kVUCC4uad2uv6HcKZmLddAOHIgjrDlntSaTD2/Fz1vXX0Q7Bip2/iAPyQoeHzBzWht7dxQuucqfjj7e9IQhaHzwQhCZBCEIAQhCAEIQgAoQhAZrj7F6MIR8bgPufkF41mdJznte0Ew6J5T0Xr/AOI9OcID8L/qCFmeBMjZUpe1eJvYHYQsmS2rNeKP1Y7OeGatRgqBpuJt+yicOZLR9o/80HQGjQzS4B7pvqLb2HLn5L1/G0gD/ZVGJhh1AXuBMTcdORWf8k+mmlI3Es/QAs2lhg1lrkNpNPQwe04+XPdWdLXHvsaNrAn5kgKDimkAOfUILgTpaADF9yRzSqFfDWBIJIG5ny3Uu5bbRC3wweWMHvCAdfjfw58lPw9ERzPn81XYVtMDSHw0AgAQA3wUh+YMpj3pA8JFk4hC8/R7M3BlF2+3VYoslXOZ4572ToeKc3eWlrLiw1HclUhxDRzG/VelgjVXmZ53ZOpANElVGOzdz3FrbDaeULVZXwdVxlEv9p7Fp9yWklw5uAMW6dVLp/hDTAviHk9QxsfVXm0IMRSgCSZKHYo8gts/8KhFsQ6e9lvqmMR+F1RrZZXBd0c0tB87pcoDHglKL1oKv4fYwNkezJ+EOM+pACrMbwpjKbS51EwNyHAx6J8oCAaqQXhR6j9Ii89Ek1otu48v3PIJg856adUSHP8A9R7th5pov6mT3bBAKe6VrMPldd7GtbTMQ0XgDbvVbwlw+cRWDnD/AAmEF3/2jZo6kr1F7jECAP5sFHJO1cd5p6YscLYjoz1Qtfp7z6BCnp3+S321SEIV2cIQhACEIQAhCEAIQhACEIQFBxzhi/BVI/TDvT/lZzgPFNbg4u403lsNEkl3aELe4mgHscxws4EHwIgrJcOcPPwZq0ydQc0FjpnVolonoYIWXNXvbRitGtGMZmgc6PZ1G33dA+6h4g2n5clTZhmFZzwHio1zidw1jWR0EFxHed4srjh7CPqUX+0G237fzqs01luiYiGOx1RmsucZJ5uMNH86AfJQXBwq6Cw7apixB2I7lq8Vw3SqOv7wt3Rup1DKG0wbXgXmSYsJPKOiOUadd7YTMMC6zgXCOQJG1xIXq34fZZTOCpPcxpqS8F5aC4w9w3KyxwQe4tFtUtnpNp+a9JybLm0KFOk24Y2J6ncnzMq+KNs2f9Y05nOUtxNB1JxLQ6LiCRBkRKqcBwBg6RBLDUI51DIn+mIWmXFpYiQI2sgldIXEgR1XHBdJj0WfzbjPD0bNPtHdGm3m7ZAXT3AXMQLknosBxdxeXTTok6ebh+rw6BQs64qq1wQTpbyaLDz6rO1Lld1r9lMq5+DJJJm/eUluWgXHa6ySD59VYFRar522+pVSMOY2/Y5i0mI67q34fyB+JqBoENF3O5AfueQXMjyN+JqQNubjsBzXp+BwDKFMU2CANzzcep71K1nUQXgsCyiwMpiGt26nvJ6pdUrpKbebKLo2urkoTDWIQhWTCAhCA6uLpQgOIQUJh0IKAhAcCEISATdanI8P4U4hKY3AjqWXzXLmVHS4X681zD4ulS7Eta0DdxiSTHPmrrMcIC2dlmK1FjHF1WNMQdQER3rz8kTWXo45i9VHmmLHtoZqcSd2iw/qUoVTpg7rP5nxlRNRww9J9RxMTBAgWtbZSsqzOrVaTUYGXsAS4+drKctfqElph09Ct3w7xPh8YyaFQOLYDm7Oadrt+68yz/GFlF2kEucCGgbybLG8LZy7AYylUEjthtQTuw+80jwv4wtGGdMmanON/T6XBXFW5nn9OhSdUJkCIHNxNwAsTS/Eyq957NNrR3OJ+oWmO2B6M5wVHnHFtGhIHbd0HLxKyGN4pq1AZcb7x9O5UVasXH+SuorspTs64nr1zd0N+EWH91SyU44LjgqxEQRp5SC6y7UMKM987fzuCYFSpNh6/Yd6nZRkzq74AgczyCXlWTGoQSIaP5ZbPAUW02hrRAUr3+nUQn5dhGUWBjB4nm49SpYKjUwn2hRdllIKUklBEIQhBtahCFdIIQhAdCFxCA6hcXQmAhCEBwoQgoAQkVK4buV1lQESkELPaZdQeBvFo3lYDKuJm4hzsPXhtemedm1mfpcOWq1wt/jcSCI6HeDG8fdeQcYZKH4gVKVSmx9NxB1PjU09Ikm9lizamzdg3x1poM3yuuXHS5rG+ChiiyhTlzpi5J6qLQr4g6KJrs1ETfU4N6X69y6/KGmpprVHPcLibUwe5o+6x2nT0I5THap/OGpU1EHSPdHcdyR9lW8SUaRa0/rLgPLnKs8VVbdlODUk/wBMDdxlVWAy2ape52oNNu89fJbMePlqXGbNjrTUe2gzPNn1msa73WAADraJ+ygZfgdLnOPOFLZQHP0T4at8Rp4szsh2yQnSJXCITI0VGrVIKeqPTeiSmSO46jb+dys8uygbuuenJO5fgFoMFgYUL32pWPsinSiAFZ4agjDYaXE8hsp7KUBTdEsYnAEoNXYQCCEkhOQklMjaF2F1AalCEKyYQhCAFHx2ObSbqdJ7gJJSsbivZsLomOXVZDiDParmtLaexJcJmekKWTJFYWxYpvP8NLRz2k5hdMRuDY+nNRKPFdMkhwLY2O8+myyOGzajXaQ2zxYtO/ko7cx0O0vHYNg7oeh6rPPkWa48Wve29wHEVKq7SJaeWr9XgfsrMuXmVTEaHbw0mx5jvC1uV5+QGtrFt9nfuqY8++pSzePwjcL2oTFjCReJkxz5KDWzykLBwJPS6i4jMw4ENkStGpYPyU9bSMfUbIAHu3Jlcy3Nqbgb7cjz8FRY/GhlN2p4bNp3I8lXYGpTFHU0lwaXGTa/WBySmNO6zEpXG2fOoU6tSSOxDfE3kLzPiTFeyIe2SXeyInlpEiPUq2/EXNXVqTARp1MBInnH7FUnE16VE/8A50z/ALR95Xn37s9rFHGn9FZlmZNOnWZIJEGO4p1+LdVw4e09qCCZ5qqZU/7Nlv1VB/uCs8hp6cK6ebzHyXOSIiFMc7lWU8Q6owwYeLE7HdX+XUgxoHP7rPVaBp1ZGzt/FXODryQtnjW/5ed5VNTyXNEcyluE7JqkZUtjg0LWxEFgaotar0Xa9eSo5KASSpeW4cucoZK0HC1GdRPIBc2no49rbAYAACysm0OSXTpwnYWdQqiyE9C41dTcgrhCUuFMEwkOCcKaqOQCUJg1VxI2xJSC8nYeZ/ZEy6Og+aWq+3Boh3X5BHa6/IJT3AboSHwqs/rn2J8VgamfunTUEN5O/svQs/paqJPS68tzrCkmViz9S9HxdaGLw7RFRjhM8j+yXVzqaLmuZqJG9onkVXUKfI81Z0cIA0zzUdtW9yXgs7p1gdbNHZALd2k8y3oFMy/EMY3S2kXgbOefkJvCiYLB6hIAAFiTYeXVFbGBhgnlYcvFXx1tPqGXNamtTJ+nVDTru0kzpnaDZOHOXPJEx4KgxWYSd01hsX2hfmvQiOnk/irE7iFlnOKJLWXt9VZYU/8AbuYOTfmYCzmKqzVKvMhdLXDqW/UJT6lWsftDMcWu1VI6dkeAA/uo+c0ScNS/oHyWoz/BtfW2BSs6woFFrALALzbU7h9JXF+vv4YLIQH4d7Cbsqah4OAP1aVZe3DaYY3kTPeovDVFrMa+mRaox0eLTP01K8fh2guGkbrvJj6SwY5mVJUda90vBVL+f8CtC0WAATNFjXEuA2kdAYPclS9cfcoedWKxqZ7ajIeG6+IbqYAGfE4wCRyAAJPimM5yqthnBtQb7OBlrut+vcodbjbFezFJrgxjQAAxoaABtcXiU3juPsRUboqinUbvDqY8LEQQe9Wr5US8bcGHPSHVIUEZw0m40ztBkD7wpFG9+S00yVv6B5oWm4VPveX3WYL1f8L1ruH83Rf0cNewp5qjYfZOmqFBQ+CnAmKb0v2g8E3MnFxIZWB2MrjqkJh17oUOpUlLe4koFHqkZi/RdUmAhA20zfePeB9SnJTJ98d4ITjhZU304UPEWceyH8tHNMYHPi9geOe49ZVHxg9zj0cCADy35+Ky2Az51Alrh2BJtc+Q2WObzuWnh1D0DG50dOkkabzaSeiy2PIKZOcMqNlrpB9R4qkr4gtJaHRzgmwUbzNmnFqEp72tMk81OwNN1e7TpZMauZ66QspjKvxO1Hpy7/PvUrLs902ZYjcExygwika9uslviGnzNr6TCAOww6ZGw/nVZnE4ondXeA4iLgWvEg9kjk4EH+eSsauEwuIaAW6Y5ixW2uaNMNscsK+v5pLMSQVosfwI/ei8OaR7ps6Z5R3afQrMZhgKlFxbUBHIHkY6K8XiUprMJ9PES6eqv8gxgDgDzc3/ANgFj6OJsrbLK5NRoFySO7Yyi/8ArJ0/2hvcZg2mqDA3TObQQQOQU/Gxv/L3UWqG7QLheZNLTPt69M/TzfGMFPFUKm0VWB0fCSWn5FaPF0Gh7h06/NVnE+F/wn2uBqEci2/2V1j2gnVPvNafUA/dWvFuKeLyNWUONfoLSBzg+a5TqMADJG3UTO5keMqTjWN0+ioa+VwwdqHEk6gLmTN+e0LLanrbN5l4tbabiarRz33uq2q+TAuklrALuc6+x25W70w/GtE6QB4IrVhODTMF4B6GVaYEFogmQOiyWKuZBkhXlDEENDhzAkLRT9JiQutSl5Ti3MrNLQTJA09ZsQqzD4oObP8AJVpwrXccY2GyAAJ5gk2jxgrfyia7OHpNGkYv6J0UwlU6DiLJ4YUjmFLTrZDWBHs+6V19TTuE0cROyAQ/ACZb2T9fJIdSI3I+d11tUh0/Ip172uHegzX5gAbFN/nAeqXWpKJUpBIH/wA0OqFD9m74kJm21Xl3Eft90uuYakvEgpurW7InnC6csdn1PW5wI8fBYbN2aBq94WM7kRa/iF6/i8Ex42v3LDZrwy6XQyW3mLEg7j5LLfHMdtFLx6YLEOAJc2RpOnp4d3NNfmmv7ToO4hw596vMTkgmAyB3ugg23newKbZkhYJbEbBxPajkFLf8K/2on4R94E9OfyCKTdLbtDj3mPFapmAp2a4TqEjoeoBUbMMqHtWBrCbeQHUldakts/Qc0XJfE7AkjY2vsFreHqriJNgYsZv0KrTQLHgPEN6xbugR81dZUS4mHSOnJINJRFrKHmuFZUaG1W6wTaeRvcH1UmgIAScdW0gGCbgWEm5VISlgc14UfTJdTBcy3OXXF7dFByqrprUyfiH1hejbiYWW4jyYud7VguIkRvHNWi/WpcxHcS1P5wOY09W/Sybwzp9DusnhM+hmkOHZPPlN1Lw2ck2DhfeIUNdPSp41pmdHc5pS0zeQ4eREfdVmNzINo0r9oUmDrB0tF1zMse74ucctu5U+JOqZ8EZb6iIYM1JxW0Yfiqjj2nW6f22+SbxL3aSNWwEkfp6ADmfonsNk9asQGtc7vAMeZV/hOAKvsw0uDbyT7zpUopMsvcsfhcI5wMkuj0TlLLnagSY7rfNbpnArWCDUce8BB4Powe28HlPVV/FcmHr4VodZR20ix1rg7ja/Vej4LhLCD/yF7z3mBPkpB4WwcyKU+LnJxit8np53h8QW7iZXpH4aZVDH4hzffd/h+DZBd6kjyK7TyLDN2os85d9VZUsTpYGNhrRs0CAPL19VakTHR6aepU5wkMxM7rNnMHDZxHguP4gc0t1jU2YcRYgH9RC7NptQIjdQq1Ag22ULF4l1MhwuAYPQqyo4gPaCEg5Tc1w70VKEhMuGl0jZSBUQaHUpOG11FqYgjcKzcUzUaCgIAxIQnzgm9FxB7bIFRGmSB0E+UmFIBUJgIJP+mO8EmfQhNykEqNVZ2p5HdPNaulvVGiV+Lyym/wB5oPkFQ4vg2mTqY4ti8GS305LXaARChV2lpgm3JczWHUWlnaWTuYADpIF7FK/KNmSIPP7QrtzAo9ekCP5Zc8XfJFGFYdwFDq5WxrtTLEdOadqam8pHcq3McyqtB9m0Gx9ZsuJg4mUk4h5cGtY6OZiwH3UoMPNN4fHkMBdvF/HuSqGYseYBv06+CI0O3PZqBihG+xVsSomMpy022T0Il5xmmWGliC4f+Or8nTO3gl0aDZ/ZXVZzXGHCxJgOFwe5ZfN8UaLojVzBB9AVO0TPpvwZ9dbWVbC6oawEuJEDck/stLlHBjG9vEXd8HIePVP8H5SWUm1njtPbIn9IMK4rOkmxKrXFvU2YfIvzu6azGiGNAHQCExUrHqAltw7jzgIFJrdr+K0aZ0YNJ/UT4bLhwwO5Uo0yU43DCEBWjL2n4k/Ryxw5n1U+jTTtR4SCKzARJN1FdhCZ2CsTUTDijQQ6eXmLuTFTCu2IkKe56Q6olozeBrF1N1N0yy0nm39P7JeU4kslpPNc1pmwJKRr12IGyGuVIMUYTtPM4sUgt/aJOpRW4tp5pYqBMHpQmdSEBqw5Rqj4qEcnDV5ixQhAOMegulCEwA9NYpmofMIQlJfKDSdKN0ISdI1VoVZj8CT2mmD8kIXEu4VlfHNLe8WNrLI5xmbqVSQehtaPBCFFVY5Px8ahLHNOqwBncnr0WvpYklknmhCskzmc5g0VGtPMSDHgojcnGKqU2HbW1x7wIMIQl8jeoegYmnAa0bCAkEgbLqFphGUaoZSXNAQhAKBStQCEJAh1dJNVCEAlz02+ohCAbc+4TTn3QhAIfVTbqtkIXJk6k29yEIBsvI2MJmtmFVl9whCAhnjFw5FCELvQf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/>
          </a:p>
        </p:txBody>
      </p:sp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50912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764</TotalTime>
  <Words>981</Words>
  <Application>Microsoft Macintosh PowerPoint</Application>
  <PresentationFormat>On-screen Show (4:3)</PresentationFormat>
  <Paragraphs>118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Clarity</vt:lpstr>
      <vt:lpstr>Biology 12  </vt:lpstr>
      <vt:lpstr>Biology is the STUDY OF LIFE</vt:lpstr>
      <vt:lpstr>Biologists use the Scientific Method </vt:lpstr>
      <vt:lpstr>Hypothesis</vt:lpstr>
      <vt:lpstr>Theory</vt:lpstr>
      <vt:lpstr>Experimental “CONTROL”</vt:lpstr>
      <vt:lpstr>Scientific Method Animation </vt:lpstr>
      <vt:lpstr>Homeostasis Animation</vt:lpstr>
      <vt:lpstr>Homeostasis  (The most important word in Biology 12!)</vt:lpstr>
      <vt:lpstr>Homeostasis</vt:lpstr>
      <vt:lpstr>Homeostasis – How does it work?</vt:lpstr>
      <vt:lpstr>PowerPoint Presentation</vt:lpstr>
      <vt:lpstr>PowerPoint Presentation</vt:lpstr>
      <vt:lpstr>PowerPoint Presentation</vt:lpstr>
      <vt:lpstr>This results in a FLUCTUATION between two levels </vt:lpstr>
      <vt:lpstr>Let’s look at a classic example of negative feedback: temperature control in your house</vt:lpstr>
      <vt:lpstr>Let’s look at a few examples from our bodies</vt:lpstr>
      <vt:lpstr>PowerPoint Presentation</vt:lpstr>
      <vt:lpstr>Positive Feedback</vt:lpstr>
      <vt:lpstr>PowerPoint Presentation</vt:lpstr>
      <vt:lpstr>Positive Feedback</vt:lpstr>
      <vt:lpstr>An Example from our body*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Juri Buchanan</dc:creator>
  <cp:lastModifiedBy>SD37</cp:lastModifiedBy>
  <cp:revision>32</cp:revision>
  <dcterms:created xsi:type="dcterms:W3CDTF">2011-06-28T16:22:31Z</dcterms:created>
  <dcterms:modified xsi:type="dcterms:W3CDTF">2018-08-16T01:27:40Z</dcterms:modified>
</cp:coreProperties>
</file>