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06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42FB1-D926-D843-82D8-DD5195B91754}" type="datetimeFigureOut">
              <a:rPr lang="en-US" smtClean="0"/>
              <a:pPr/>
              <a:t>9/20/17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5173F-1BFE-4243-AE57-0C3CE0F5D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E559F4-8652-1340-8D4A-8A24977DE7FF}" type="datetimeFigureOut">
              <a:rPr lang="en-US" smtClean="0"/>
              <a:pPr/>
              <a:t>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59F4-8652-1340-8D4A-8A24977DE7FF}" type="datetimeFigureOut">
              <a:rPr lang="en-US" smtClean="0"/>
              <a:pPr/>
              <a:t>9/20/17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1425-4616-214D-A15C-B31BED3C9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59F4-8652-1340-8D4A-8A24977DE7FF}" type="datetimeFigureOut">
              <a:rPr lang="en-US" smtClean="0"/>
              <a:pPr/>
              <a:t>9/20/17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1425-4616-214D-A15C-B31BED3C9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59F4-8652-1340-8D4A-8A24977DE7FF}" type="datetimeFigureOut">
              <a:rPr lang="en-US" smtClean="0"/>
              <a:pPr/>
              <a:t>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1425-4616-214D-A15C-B31BED3C9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59F4-8652-1340-8D4A-8A24977DE7FF}" type="datetimeFigureOut">
              <a:rPr lang="en-US" smtClean="0"/>
              <a:pPr/>
              <a:t>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1425-4616-214D-A15C-B31BED3C9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59F4-8652-1340-8D4A-8A24977DE7FF}" type="datetimeFigureOut">
              <a:rPr lang="en-US" smtClean="0"/>
              <a:pPr/>
              <a:t>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1425-4616-214D-A15C-B31BED3C9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E559F4-8652-1340-8D4A-8A24977DE7FF}" type="datetimeFigureOut">
              <a:rPr lang="en-US" smtClean="0"/>
              <a:pPr/>
              <a:t>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59F4-8652-1340-8D4A-8A24977DE7FF}" type="datetimeFigureOut">
              <a:rPr lang="en-US" smtClean="0"/>
              <a:pPr/>
              <a:t>9/20/17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1425-4616-214D-A15C-B31BED3C973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59F4-8652-1340-8D4A-8A24977DE7FF}" type="datetimeFigureOut">
              <a:rPr lang="en-US" smtClean="0"/>
              <a:pPr/>
              <a:t>9/20/17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1425-4616-214D-A15C-B31BED3C9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59F4-8652-1340-8D4A-8A24977DE7FF}" type="datetimeFigureOut">
              <a:rPr lang="en-US" smtClean="0"/>
              <a:pPr/>
              <a:t>9/20/17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1425-4616-214D-A15C-B31BED3C973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59F4-8652-1340-8D4A-8A24977DE7FF}" type="datetimeFigureOut">
              <a:rPr lang="en-US" smtClean="0"/>
              <a:pPr/>
              <a:t>9/20/17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1425-4616-214D-A15C-B31BED3C9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59F4-8652-1340-8D4A-8A24977DE7FF}" type="datetimeFigureOut">
              <a:rPr lang="en-US" smtClean="0"/>
              <a:pPr/>
              <a:t>9/20/17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1425-4616-214D-A15C-B31BED3C9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59F4-8652-1340-8D4A-8A24977DE7FF}" type="datetimeFigureOut">
              <a:rPr lang="en-US" smtClean="0"/>
              <a:pPr/>
              <a:t>9/20/17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6E559F4-8652-1340-8D4A-8A24977DE7FF}" type="datetimeFigureOut">
              <a:rPr lang="en-US" smtClean="0"/>
              <a:pPr/>
              <a:t>9/20/17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B7C1425-4616-214D-A15C-B31BED3C9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Relationship Id="rId3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3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5143" y="3693645"/>
            <a:ext cx="6259285" cy="1470025"/>
          </a:xfrm>
        </p:spPr>
        <p:txBody>
          <a:bodyPr/>
          <a:lstStyle/>
          <a:p>
            <a:r>
              <a:rPr lang="en-US" dirty="0" smtClean="0"/>
              <a:t>Living vs. Non-living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 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Biology: The Study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ea typeface="ＭＳ Ｐゴシック" pitchFamily="-102" charset="-128"/>
                <a:cs typeface="ＭＳ Ｐゴシック" pitchFamily="-102" charset="-128"/>
              </a:rPr>
              <a:t>To translate the term biology:</a:t>
            </a:r>
          </a:p>
          <a:p>
            <a:pPr lvl="1"/>
            <a:r>
              <a:rPr lang="en-CA" dirty="0" smtClean="0"/>
              <a:t>Bio = “life”</a:t>
            </a:r>
          </a:p>
          <a:p>
            <a:pPr lvl="1"/>
            <a:r>
              <a:rPr lang="en-CA" dirty="0" smtClean="0"/>
              <a:t>Logy= “study of”</a:t>
            </a:r>
          </a:p>
          <a:p>
            <a:r>
              <a:rPr lang="en-CA" dirty="0" smtClean="0">
                <a:ea typeface="ＭＳ Ｐゴシック" pitchFamily="-102" charset="-128"/>
                <a:cs typeface="ＭＳ Ｐゴシック" pitchFamily="-102" charset="-128"/>
              </a:rPr>
              <a:t>Biology: a science that seeks to understand / explain / control the living world</a:t>
            </a:r>
          </a:p>
          <a:p>
            <a:r>
              <a:rPr lang="en-CA" dirty="0" smtClean="0">
                <a:ea typeface="ＭＳ Ｐゴシック" pitchFamily="-102" charset="-128"/>
                <a:cs typeface="ＭＳ Ｐゴシック" pitchFamily="-102" charset="-128"/>
              </a:rPr>
              <a:t>Biologist: a person who uses the scientific method to study living things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ea typeface="+mj-ea"/>
                <a:cs typeface="+mj-cs"/>
              </a:rPr>
              <a:t>Branches of Biology</a:t>
            </a:r>
            <a:endParaRPr lang="en-CA" dirty="0">
              <a:ea typeface="+mj-ea"/>
              <a:cs typeface="+mj-cs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535489"/>
            <a:ext cx="8229600" cy="5272087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CA" sz="3840" dirty="0">
                <a:ea typeface="ＭＳ Ｐゴシック" pitchFamily="-102" charset="-128"/>
                <a:cs typeface="ＭＳ Ｐゴシック" pitchFamily="-102" charset="-128"/>
              </a:rPr>
              <a:t>Complete the table using the text examples given</a:t>
            </a:r>
            <a:r>
              <a:rPr lang="en-CA" sz="3840" dirty="0" smtClean="0">
                <a:ea typeface="ＭＳ Ｐゴシック" pitchFamily="-102" charset="-128"/>
                <a:cs typeface="ＭＳ Ｐゴシック" pitchFamily="-102" charset="-128"/>
              </a:rPr>
              <a:t>:</a:t>
            </a:r>
            <a:endParaRPr lang="en-CA" dirty="0" smtClean="0">
              <a:ea typeface="ＭＳ Ｐゴシック" pitchFamily="-102" charset="-128"/>
              <a:cs typeface="ＭＳ Ｐゴシック" pitchFamily="-102" charset="-128"/>
            </a:endParaRPr>
          </a:p>
          <a:p>
            <a:pPr eaLnBrk="1" hangingPunct="1"/>
            <a:endParaRPr lang="en-CA" dirty="0">
              <a:ea typeface="ＭＳ Ｐゴシック" pitchFamily="-102" charset="-128"/>
              <a:cs typeface="ＭＳ Ｐゴシック" pitchFamily="-102" charset="-128"/>
            </a:endParaRPr>
          </a:p>
          <a:p>
            <a:pPr eaLnBrk="1" hangingPunct="1"/>
            <a:endParaRPr lang="en-CA" dirty="0">
              <a:ea typeface="ＭＳ Ｐゴシック" pitchFamily="-102" charset="-128"/>
              <a:cs typeface="ＭＳ Ｐゴシック" pitchFamily="-102" charset="-128"/>
            </a:endParaRPr>
          </a:p>
          <a:p>
            <a:pPr eaLnBrk="1" hangingPunct="1"/>
            <a:endParaRPr lang="en-CA" dirty="0">
              <a:ea typeface="ＭＳ Ｐゴシック" pitchFamily="-102" charset="-128"/>
              <a:cs typeface="ＭＳ Ｐゴシック" pitchFamily="-102" charset="-128"/>
            </a:endParaRPr>
          </a:p>
          <a:p>
            <a:pPr eaLnBrk="1" hangingPunct="1"/>
            <a:endParaRPr lang="en-CA" dirty="0">
              <a:ea typeface="ＭＳ Ｐゴシック" pitchFamily="-102" charset="-128"/>
              <a:cs typeface="ＭＳ Ｐゴシック" pitchFamily="-102" charset="-128"/>
            </a:endParaRPr>
          </a:p>
          <a:p>
            <a:pPr eaLnBrk="1" hangingPunct="1"/>
            <a:endParaRPr lang="en-CA" dirty="0">
              <a:ea typeface="ＭＳ Ｐゴシック" pitchFamily="-102" charset="-128"/>
              <a:cs typeface="ＭＳ Ｐゴシック" pitchFamily="-102" charset="-128"/>
            </a:endParaRPr>
          </a:p>
          <a:p>
            <a:pPr eaLnBrk="1" hangingPunct="1"/>
            <a:endParaRPr lang="en-CA" dirty="0">
              <a:ea typeface="ＭＳ Ｐゴシック" pitchFamily="-102" charset="-128"/>
              <a:cs typeface="ＭＳ Ｐゴシック" pitchFamily="-102" charset="-128"/>
            </a:endParaRPr>
          </a:p>
          <a:p>
            <a:pPr eaLnBrk="1" hangingPunct="1"/>
            <a:endParaRPr lang="en-CA" dirty="0">
              <a:ea typeface="ＭＳ Ｐゴシック" pitchFamily="-102" charset="-128"/>
              <a:cs typeface="ＭＳ Ｐゴシック" pitchFamily="-102" charset="-128"/>
            </a:endParaRPr>
          </a:p>
          <a:p>
            <a:pPr eaLnBrk="1" hangingPunct="1"/>
            <a:r>
              <a:rPr lang="en-CA" sz="3840" dirty="0">
                <a:ea typeface="ＭＳ Ｐゴシック" pitchFamily="-102" charset="-128"/>
                <a:cs typeface="ＭＳ Ｐゴシック" pitchFamily="-102" charset="-128"/>
              </a:rPr>
              <a:t>What “goal” do all biologists have in common?</a:t>
            </a:r>
          </a:p>
          <a:p>
            <a:pPr eaLnBrk="1" hangingPunct="1"/>
            <a:endParaRPr lang="en-CA" dirty="0">
              <a:ea typeface="ＭＳ Ｐゴシック" pitchFamily="-102" charset="-128"/>
              <a:cs typeface="ＭＳ Ｐゴシック" pitchFamily="-102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188" y="2130998"/>
          <a:ext cx="7921626" cy="37766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0542"/>
                <a:gridCol w="2640542"/>
                <a:gridCol w="2640542"/>
              </a:tblGrid>
              <a:tr h="576094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Level of question/focus</a:t>
                      </a:r>
                      <a:endParaRPr lang="en-CA" sz="1800" dirty="0"/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Type of Biologist</a:t>
                      </a:r>
                      <a:endParaRPr lang="en-CA" sz="1800" dirty="0"/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Might</a:t>
                      </a:r>
                      <a:r>
                        <a:rPr lang="en-CA" sz="1800" baseline="0" dirty="0" smtClean="0"/>
                        <a:t> study:</a:t>
                      </a:r>
                      <a:endParaRPr lang="en-CA" sz="1800" dirty="0"/>
                    </a:p>
                  </a:txBody>
                  <a:tcPr marL="91449" marR="91449" marT="45722" marB="45722"/>
                </a:tc>
              </a:tr>
              <a:tr h="640114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Questions at</a:t>
                      </a:r>
                      <a:r>
                        <a:rPr lang="en-CA" sz="1800" baseline="0" dirty="0" smtClean="0"/>
                        <a:t> the molecular level:</a:t>
                      </a:r>
                      <a:endParaRPr lang="en-CA" sz="1800" dirty="0"/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endParaRPr lang="en-CA" sz="1800"/>
                    </a:p>
                  </a:txBody>
                  <a:tcPr marL="91449" marR="91449" marT="45722" marB="45722"/>
                </a:tc>
              </a:tr>
              <a:tr h="640114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Questions at the cellular level:</a:t>
                      </a:r>
                      <a:endParaRPr lang="en-CA" sz="1800" dirty="0"/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endParaRPr lang="en-CA" sz="1800"/>
                    </a:p>
                  </a:txBody>
                  <a:tcPr marL="91449" marR="91449" marT="45722" marB="45722"/>
                </a:tc>
              </a:tr>
              <a:tr h="640114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Questions at the multicellular level:</a:t>
                      </a:r>
                      <a:endParaRPr lang="en-CA" sz="1800" dirty="0"/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2" marB="45722"/>
                </a:tc>
              </a:tr>
              <a:tr h="640114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Questions at the population level:</a:t>
                      </a:r>
                      <a:endParaRPr lang="en-CA" sz="1800" dirty="0"/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endParaRPr lang="en-CA" sz="1800"/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endParaRPr lang="en-CA" sz="1800"/>
                    </a:p>
                  </a:txBody>
                  <a:tcPr marL="91449" marR="91449" marT="45722" marB="45722"/>
                </a:tc>
              </a:tr>
              <a:tr h="640114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Questions</a:t>
                      </a:r>
                      <a:r>
                        <a:rPr lang="en-CA" sz="1800" baseline="0" dirty="0" smtClean="0"/>
                        <a:t> at the global level:</a:t>
                      </a:r>
                      <a:endParaRPr lang="en-CA" sz="1800" dirty="0"/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2" marB="4572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Characteristics of Living Things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77240" y="1879319"/>
            <a:ext cx="3566160" cy="1065493"/>
          </a:xfrm>
        </p:spPr>
        <p:txBody>
          <a:bodyPr/>
          <a:lstStyle/>
          <a:p>
            <a:r>
              <a:rPr lang="en-US" dirty="0" smtClean="0"/>
              <a:t>A. Are made of one or more cells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/>
          <a:lstStyle/>
          <a:p>
            <a:r>
              <a:rPr lang="en-US" dirty="0" smtClean="0"/>
              <a:t>B. Reproduce</a:t>
            </a:r>
            <a:endParaRPr lang="en-US" dirty="0"/>
          </a:p>
        </p:txBody>
      </p:sp>
      <p:pic>
        <p:nvPicPr>
          <p:cNvPr id="8" name="Picture 2" descr="http://t3.gstatic.com/images?q=tbn:ANd9GcS4tLtW0zNThKFDc8ueifsGnDBunKuq_8oz7XDk4z5WUiXbqbo&amp;t=1&amp;usg=__cT0Q9oLb0hNbM8KhxCEtSvv16Xo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683" y="2997200"/>
            <a:ext cx="3510872" cy="2494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http://t2.gstatic.com/images?q=tbn:ANd9GcSOSt6tztOXRyrqszPQ-2ii2LvyHJ1plGMN8zwKqejSJnxI7CY&amp;t=1&amp;usg=__CSwOgD2egRbA6MMy6v8HxxVuqtg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2944813"/>
            <a:ext cx="3209162" cy="2546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C. Grow and Develop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97208"/>
            <a:ext cx="3997884" cy="639762"/>
          </a:xfrm>
        </p:spPr>
        <p:txBody>
          <a:bodyPr/>
          <a:lstStyle/>
          <a:p>
            <a:r>
              <a:rPr lang="en-US" dirty="0" smtClean="0"/>
              <a:t>D. Obtain and use energy</a:t>
            </a:r>
            <a:endParaRPr lang="en-US" dirty="0"/>
          </a:p>
        </p:txBody>
      </p:sp>
      <p:pic>
        <p:nvPicPr>
          <p:cNvPr id="7" name="Picture 2" descr="http://t2.gstatic.com/images?q=tbn:ANd9GcREKR4xNEgdrOFoTOfwWpsDb8uErp7nz3SGSvVt1LwXPNf7wqc&amp;t=1&amp;usg=__VWAOTTbgK9PPt5in-gvQvGJHTtw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6500" y="2690502"/>
            <a:ext cx="2752725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http://amandaknuth.wikispaces.com/file/view/photosynthesis.jpg/96258936/photosynthesi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9073" y="4693462"/>
            <a:ext cx="2886050" cy="216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http://t1.gstatic.com/images?q=tbn:ANd9GcQuwfMf8SCjqc3AGpwlpb9o6-N2o0-HmNdL2oh3apdQhPTPubA&amp;t=1&amp;usg=__63kQaxsn4OnXTRtHyl4LYRMHy90=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66048" y="2565286"/>
            <a:ext cx="2886050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010" y="1825656"/>
            <a:ext cx="5204702" cy="639762"/>
          </a:xfrm>
        </p:spPr>
        <p:txBody>
          <a:bodyPr/>
          <a:lstStyle/>
          <a:p>
            <a:r>
              <a:rPr lang="en-US" dirty="0" smtClean="0"/>
              <a:t>E. Respond to their environment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>
                <a:ea typeface="ＭＳ Ｐゴシック" pitchFamily="-102" charset="-128"/>
                <a:cs typeface="ＭＳ Ｐゴシック" pitchFamily="-102" charset="-128"/>
              </a:rPr>
              <a:t>Motile bacteria can respond by swimming toward or away from a chemical  gradient</a:t>
            </a:r>
          </a:p>
          <a:p>
            <a:endParaRPr lang="en-US" dirty="0"/>
          </a:p>
        </p:txBody>
      </p:sp>
      <p:pic>
        <p:nvPicPr>
          <p:cNvPr id="7" name="Picture 2" descr="http://t0.gstatic.com/images?q=tbn:ANd9GcSLtwaOH4ye-Y4vdJBbvfXe8QOSyN14okcQIOuzpRbKi5OUQfQ&amp;t=1&amp;usg=__e1CkT7OIoZWNzcGj7Zpsm67M_gk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8490" y="2751791"/>
            <a:ext cx="3955015" cy="31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things are made up of cells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ea typeface="ＭＳ Ｐゴシック" pitchFamily="-102" charset="-128"/>
                <a:cs typeface="ＭＳ Ｐゴシック" pitchFamily="-102" charset="-128"/>
              </a:rPr>
              <a:t>Cell: a collection of living matter enclosed by a barrier that separates the cell from its surroundings</a:t>
            </a:r>
          </a:p>
          <a:p>
            <a:r>
              <a:rPr lang="en-CA" dirty="0" smtClean="0">
                <a:ea typeface="ＭＳ Ｐゴシック" pitchFamily="-102" charset="-128"/>
                <a:cs typeface="ＭＳ Ｐゴシック" pitchFamily="-102" charset="-128"/>
              </a:rPr>
              <a:t>Unicellular:  organisms of only one cell</a:t>
            </a:r>
          </a:p>
          <a:p>
            <a:r>
              <a:rPr lang="en-CA" dirty="0" err="1" smtClean="0">
                <a:ea typeface="ＭＳ Ｐゴシック" pitchFamily="-102" charset="-128"/>
                <a:cs typeface="ＭＳ Ｐゴシック" pitchFamily="-102" charset="-128"/>
              </a:rPr>
              <a:t>Multicellular</a:t>
            </a:r>
            <a:r>
              <a:rPr lang="en-CA" dirty="0" smtClean="0">
                <a:ea typeface="ＭＳ Ｐゴシック" pitchFamily="-102" charset="-128"/>
                <a:cs typeface="ＭＳ Ｐゴシック" pitchFamily="-102" charset="-128"/>
              </a:rPr>
              <a:t>: organisms made up of many cells… hundreds to trillions</a:t>
            </a:r>
          </a:p>
          <a:p>
            <a:endParaRPr lang="en-US" dirty="0"/>
          </a:p>
        </p:txBody>
      </p:sp>
      <p:pic>
        <p:nvPicPr>
          <p:cNvPr id="9" name="Picture 16" descr="http://upload.wikimedia.org/wikipedia/commons/thumb/c/cb/Paramecium.jpg/180px-Parameci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1695" y="2485564"/>
            <a:ext cx="17145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8" descr="http://upload.wikimedia.org/wikipedia/commons/thumb/7/7c/Epithelial-cells.jpg/180px-Epithelial-cell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97195" y="4813403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Things Reproduce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CA" dirty="0" smtClean="0"/>
              <a:t>Reproduction is necessary because all individuals die eventually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CA" dirty="0" smtClean="0"/>
          </a:p>
          <a:p>
            <a:pPr marL="640080" lvl="1" indent="-246888">
              <a:buFont typeface="Wingdings 2"/>
              <a:buChar char=""/>
              <a:defRPr/>
            </a:pPr>
            <a:r>
              <a:rPr lang="en-CA" dirty="0" smtClean="0"/>
              <a:t>Sexual reproduction: two cells from different organisms unite to form the first cell of a new organism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CA" dirty="0" smtClean="0"/>
              <a:t>Asexual reproduction: when a single organisms reproduces alone ( </a:t>
            </a:r>
            <a:r>
              <a:rPr lang="en-CA" dirty="0" err="1" smtClean="0"/>
              <a:t>eg</a:t>
            </a:r>
            <a:r>
              <a:rPr lang="en-CA" dirty="0" smtClean="0"/>
              <a:t>: unicellular organism dividing in two)</a:t>
            </a:r>
          </a:p>
          <a:p>
            <a:endParaRPr lang="en-US" dirty="0"/>
          </a:p>
        </p:txBody>
      </p:sp>
      <p:pic>
        <p:nvPicPr>
          <p:cNvPr id="4" name="Picture 2" descr="http://t2.gstatic.com/images?q=tbn:ANd9GcQuY05MeC4-aSO_iHlwIG_-zQC31usE8z4yEFZ-uSR93dZvMTE&amp;t=1&amp;usg=__lTq7y89hCCrJPY_j2liTLvwi0P8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7427" y="1950170"/>
            <a:ext cx="20177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emc.maricopa.edu/faculty/farabee/biobk/1-OLIH023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06275" y="5569847"/>
            <a:ext cx="1876751" cy="1163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Things Grow and Develop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ea typeface="ＭＳ Ｐゴシック" pitchFamily="-102" charset="-128"/>
                <a:cs typeface="ＭＳ Ｐゴシック" pitchFamily="-102" charset="-128"/>
              </a:rPr>
              <a:t>All organisms all capable of growth at one stage or another in their lives</a:t>
            </a:r>
          </a:p>
          <a:p>
            <a:r>
              <a:rPr lang="en-CA" sz="3600" dirty="0" smtClean="0">
                <a:ea typeface="ＭＳ Ｐゴシック" pitchFamily="-102" charset="-128"/>
                <a:cs typeface="ＭＳ Ｐゴシック" pitchFamily="-102" charset="-128"/>
              </a:rPr>
              <a:t>Development (</a:t>
            </a:r>
            <a:r>
              <a:rPr lang="en-CA" sz="3600" dirty="0" err="1" smtClean="0">
                <a:ea typeface="ＭＳ Ｐゴシック" pitchFamily="-102" charset="-128"/>
                <a:cs typeface="ＭＳ Ｐゴシック" pitchFamily="-102" charset="-128"/>
              </a:rPr>
              <a:t>def’n</a:t>
            </a:r>
            <a:r>
              <a:rPr lang="en-CA" sz="3600" dirty="0" smtClean="0">
                <a:ea typeface="ＭＳ Ｐゴシック" pitchFamily="-102" charset="-128"/>
                <a:cs typeface="ＭＳ Ｐゴシック" pitchFamily="-102" charset="-128"/>
              </a:rPr>
              <a:t>): cycle of change</a:t>
            </a:r>
          </a:p>
          <a:p>
            <a:pPr lvl="1"/>
            <a:r>
              <a:rPr lang="en-CA" dirty="0" err="1" smtClean="0"/>
              <a:t>Eg</a:t>
            </a:r>
            <a:r>
              <a:rPr lang="en-CA" dirty="0" smtClean="0"/>
              <a:t>.  The development process by which humans change from children to adults is puberty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Things Obtain and Use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553072"/>
          </a:xfrm>
        </p:spPr>
        <p:txBody>
          <a:bodyPr>
            <a:normAutofit fontScale="85000" lnSpcReduction="2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CA" dirty="0" smtClean="0"/>
              <a:t>Living things obtain energy from their environment for: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CA" dirty="0" smtClean="0"/>
              <a:t>Growth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CA" dirty="0" smtClean="0"/>
              <a:t>Development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en-CA" dirty="0" smtClean="0"/>
              <a:t>Reproduction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CA" dirty="0" smtClean="0"/>
              <a:t>Anabolism: process of synthesizing complex substances from simpler ones (</a:t>
            </a:r>
            <a:r>
              <a:rPr lang="en-CA" dirty="0" err="1" smtClean="0"/>
              <a:t>eg</a:t>
            </a:r>
            <a:r>
              <a:rPr lang="en-CA" dirty="0" smtClean="0"/>
              <a:t>. photosynthesis)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CA" dirty="0" smtClean="0"/>
              <a:t>Catabolism: breakdown of complex substances to simpler ones.  Usually the purpose is to release energy (</a:t>
            </a:r>
            <a:r>
              <a:rPr lang="en-CA" dirty="0" err="1" smtClean="0"/>
              <a:t>eg</a:t>
            </a:r>
            <a:r>
              <a:rPr lang="en-CA" dirty="0" smtClean="0"/>
              <a:t>. digestion and cellular respiration)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CA" dirty="0" smtClean="0"/>
              <a:t>Metabolism: the balance (sum total) of these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things respond to their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>
                <a:ea typeface="ＭＳ Ｐゴシック" pitchFamily="-102" charset="-128"/>
                <a:cs typeface="ＭＳ Ｐゴシック" pitchFamily="-102" charset="-128"/>
              </a:rPr>
              <a:t>Stimulus: anything in the environment that causes and organism to respond</a:t>
            </a:r>
          </a:p>
          <a:p>
            <a:pPr lvl="1"/>
            <a:r>
              <a:rPr lang="en-CA" dirty="0" smtClean="0"/>
              <a:t>Examples include: light, temperature, </a:t>
            </a:r>
            <a:r>
              <a:rPr lang="en-CA" dirty="0" err="1" smtClean="0"/>
              <a:t>odor</a:t>
            </a:r>
            <a:r>
              <a:rPr lang="en-CA" dirty="0" smtClean="0"/>
              <a:t>, sound,  gravity, heat, water, pressure</a:t>
            </a:r>
            <a:endParaRPr lang="en-CA" dirty="0" smtClean="0">
              <a:ea typeface="ＭＳ Ｐゴシック" pitchFamily="-102" charset="-128"/>
              <a:cs typeface="ＭＳ Ｐゴシック" pitchFamily="-102" charset="-128"/>
            </a:endParaRPr>
          </a:p>
          <a:p>
            <a:r>
              <a:rPr lang="en-CA" dirty="0" smtClean="0">
                <a:ea typeface="ＭＳ Ｐゴシック" pitchFamily="-102" charset="-128"/>
                <a:cs typeface="ＭＳ Ｐゴシック" pitchFamily="-102" charset="-128"/>
              </a:rPr>
              <a:t>Homeostasis is a process by which organisms respond to stimuli in ways to keep bad conditions suitable for life</a:t>
            </a:r>
          </a:p>
          <a:p>
            <a:pPr lvl="1"/>
            <a:r>
              <a:rPr lang="en-CA" dirty="0" smtClean="0"/>
              <a:t>Example (humans): our “thermostat” which regulates the body temperature – too hot we sweat and cool down.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ＭＳ Ｐ明朝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358</TotalTime>
  <Words>449</Words>
  <Application>Microsoft Macintosh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Infusion</vt:lpstr>
      <vt:lpstr>Living vs. Non-living</vt:lpstr>
      <vt:lpstr>Characteristics of Living Things</vt:lpstr>
      <vt:lpstr>Slide 3</vt:lpstr>
      <vt:lpstr>Slide 4</vt:lpstr>
      <vt:lpstr>Living things are made up of cells</vt:lpstr>
      <vt:lpstr>Living Things Reproduce</vt:lpstr>
      <vt:lpstr>Living Things Grow and Develop</vt:lpstr>
      <vt:lpstr>Living Things Obtain and Use Energy</vt:lpstr>
      <vt:lpstr>Living things respond to their environment</vt:lpstr>
      <vt:lpstr>Biology: The Study of Life</vt:lpstr>
      <vt:lpstr>Branches of Biology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vs. Non-living</dc:title>
  <dc:creator>Nimret Sandhu</dc:creator>
  <cp:lastModifiedBy>Nimret Sandhu</cp:lastModifiedBy>
  <cp:revision>7</cp:revision>
  <cp:lastPrinted>2017-09-14T20:36:02Z</cp:lastPrinted>
  <dcterms:created xsi:type="dcterms:W3CDTF">2017-09-20T20:10:37Z</dcterms:created>
  <dcterms:modified xsi:type="dcterms:W3CDTF">2017-09-20T20:11:15Z</dcterms:modified>
</cp:coreProperties>
</file>