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18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0D2BA3-9D8A-074C-A9B8-FB73FEDFF259}">
          <p14:sldIdLst>
            <p14:sldId id="256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78267"/>
  </p:normalViewPr>
  <p:slideViewPr>
    <p:cSldViewPr snapToGrid="0" snapToObjects="1">
      <p:cViewPr varScale="1">
        <p:scale>
          <a:sx n="87" d="100"/>
          <a:sy n="87" d="100"/>
        </p:scale>
        <p:origin x="1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78B2A-8DB5-0B4E-A31A-7BD4F9F83B51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39CA3-5605-284C-B755-B62FA3FE1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3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=7ZKKy6KCapQ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39CA3-5605-284C-B755-B62FA3FE1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2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39CA3-5605-284C-B755-B62FA3FE15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2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ed.ted.com</a:t>
            </a:r>
            <a:r>
              <a:rPr lang="en-US" dirty="0"/>
              <a:t>/lessons/how-blood-pressure-works-</a:t>
            </a:r>
            <a:r>
              <a:rPr lang="en-US" dirty="0" err="1"/>
              <a:t>wilfred</a:t>
            </a:r>
            <a:r>
              <a:rPr lang="en-US" dirty="0"/>
              <a:t>-</a:t>
            </a:r>
            <a:r>
              <a:rPr lang="en-US" dirty="0" err="1"/>
              <a:t>manzano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39CA3-5605-284C-B755-B62FA3FE15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www.bbc.co.uk</a:t>
            </a:r>
            <a:r>
              <a:rPr lang="en-US" dirty="0"/>
              <a:t>/schools/</a:t>
            </a:r>
            <a:r>
              <a:rPr lang="en-US" dirty="0" err="1"/>
              <a:t>gcsebitesize</a:t>
            </a:r>
            <a:r>
              <a:rPr lang="en-US" dirty="0"/>
              <a:t>/</a:t>
            </a:r>
            <a:r>
              <a:rPr lang="en-US" dirty="0" err="1"/>
              <a:t>pe</a:t>
            </a:r>
            <a:r>
              <a:rPr lang="en-US" dirty="0"/>
              <a:t>/</a:t>
            </a:r>
            <a:r>
              <a:rPr lang="en-US" dirty="0" err="1"/>
              <a:t>appliedanatomy</a:t>
            </a:r>
            <a:r>
              <a:rPr lang="en-US" dirty="0"/>
              <a:t>/circulatory/0_anatomy_circulatorysys_act.shtml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39CA3-5605-284C-B755-B62FA3FE15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93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ed.ted.com</a:t>
            </a:r>
            <a:r>
              <a:rPr lang="en-US" dirty="0"/>
              <a:t>/featured/Mot8KdLT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39CA3-5605-284C-B755-B62FA3FE15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8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4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0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0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3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4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361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2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3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1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9B197E3-AD7B-B945-8D57-EAC199B820B7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129A7FE-1BE7-FD48-B7E2-05BF10F9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1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gcsebitesize/pe/appliedanatomy/circulatory/0_anatomy_circulatorysys_act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d.ted.com/featured/Mot8KdL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ZKKy6KCap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.ted.com/lessons/how-blood-pressure-works-wilfred-manza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0602-E9E6-004E-88A5-2BA4AAC4CF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Circulatory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AAEB9-ED85-8E42-936F-D032172473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Anatomy &amp; Physiology 12</a:t>
            </a:r>
          </a:p>
        </p:txBody>
      </p:sp>
    </p:spTree>
    <p:extLst>
      <p:ext uri="{BB962C8B-B14F-4D97-AF65-F5344CB8AC3E}">
        <p14:creationId xmlns:p14="http://schemas.microsoft.com/office/powerpoint/2010/main" val="62774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FCE62-C7A4-D949-A844-4B321B0FB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The cardiac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79D93-B797-D249-9A8B-ECF8C9691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Occurs about </a:t>
            </a:r>
            <a:r>
              <a:rPr lang="en-US" b="1" dirty="0"/>
              <a:t>70</a:t>
            </a:r>
            <a:r>
              <a:rPr lang="en-US" dirty="0"/>
              <a:t> times per minute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Each heartbeat can be divided as follows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BDBC2A-6BA9-E349-9542-626A9C4AA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75898"/>
              </p:ext>
            </p:extLst>
          </p:nvPr>
        </p:nvGraphicFramePr>
        <p:xfrm>
          <a:off x="1645920" y="3556000"/>
          <a:ext cx="8900160" cy="235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66720">
                  <a:extLst>
                    <a:ext uri="{9D8B030D-6E8A-4147-A177-3AD203B41FA5}">
                      <a16:colId xmlns:a16="http://schemas.microsoft.com/office/drawing/2014/main" val="1916564724"/>
                    </a:ext>
                  </a:extLst>
                </a:gridCol>
                <a:gridCol w="2966720">
                  <a:extLst>
                    <a:ext uri="{9D8B030D-6E8A-4147-A177-3AD203B41FA5}">
                      <a16:colId xmlns:a16="http://schemas.microsoft.com/office/drawing/2014/main" val="2249177051"/>
                    </a:ext>
                  </a:extLst>
                </a:gridCol>
                <a:gridCol w="2966720">
                  <a:extLst>
                    <a:ext uri="{9D8B030D-6E8A-4147-A177-3AD203B41FA5}">
                      <a16:colId xmlns:a16="http://schemas.microsoft.com/office/drawing/2014/main" val="3678248678"/>
                    </a:ext>
                  </a:extLst>
                </a:gridCol>
              </a:tblGrid>
              <a:tr h="589280">
                <a:tc>
                  <a:txBody>
                    <a:bodyPr/>
                    <a:lstStyle/>
                    <a:p>
                      <a:r>
                        <a:rPr lang="en-US" sz="2000" dirty="0"/>
                        <a:t>Time (duration)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Atria are in…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Ventricles are in…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919220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r>
                        <a:rPr lang="en-US" sz="2000" dirty="0"/>
                        <a:t>0.15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Systole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Diastole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00696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r>
                        <a:rPr lang="en-US" sz="2000" dirty="0"/>
                        <a:t>0.30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Diastole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Systole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631542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r>
                        <a:rPr lang="en-US" sz="2000" dirty="0"/>
                        <a:t>0.40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Diastole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Diastole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30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966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80F7-19FE-084A-B9E3-CACBD6041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56640"/>
            <a:ext cx="10058400" cy="5115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en-US" dirty="0"/>
              <a:t>Each contraction will force </a:t>
            </a:r>
            <a:r>
              <a:rPr lang="en-US" b="1" dirty="0"/>
              <a:t>70</a:t>
            </a:r>
            <a:r>
              <a:rPr lang="en-US" dirty="0"/>
              <a:t> mL of blood to be circulated</a:t>
            </a:r>
          </a:p>
          <a:p>
            <a:pPr marL="457200" indent="-457200">
              <a:buFont typeface="+mj-lt"/>
              <a:buAutoNum type="alphaUcPeriod" startAt="3"/>
            </a:pP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Results in a total blood volume pumped per minute of </a:t>
            </a:r>
            <a:r>
              <a:rPr lang="en-US" sz="2000" b="1" dirty="0"/>
              <a:t>≈ 5L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Entire body’s blood volume is circulated each </a:t>
            </a:r>
            <a:r>
              <a:rPr lang="en-US" sz="2000" b="1" dirty="0"/>
              <a:t>minute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lphaUcPeriod" startAt="3"/>
            </a:pPr>
            <a:r>
              <a:rPr lang="en-US" b="1" dirty="0"/>
              <a:t>Pulse</a:t>
            </a:r>
            <a:r>
              <a:rPr lang="en-US" dirty="0"/>
              <a:t> is the alternate expanding and recoiling of an arterial wall that can be felt in any artery that runs near the surface of the body (</a:t>
            </a:r>
            <a:r>
              <a:rPr lang="en-US" dirty="0">
                <a:hlinkClick r:id="rId3"/>
              </a:rPr>
              <a:t>Animation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lphaUcPeriod" startAt="3"/>
            </a:pP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Radial artery in wrist, carotid artery in neck are common places to check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Pulse rate indicates the rate of </a:t>
            </a:r>
            <a:r>
              <a:rPr lang="en-US" sz="2000" b="1" dirty="0"/>
              <a:t>heartbeat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937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F282D-EDA3-E843-8C45-22AC60710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Blood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158B7-7C53-7E4A-930F-E32CAFE40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Pressure of the blood against the wall of a blood vessel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Created by the pumping action of the heart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When the heart contracts, the blood is forced into the arteries under a great deal of pressure</a:t>
            </a:r>
          </a:p>
        </p:txBody>
      </p:sp>
    </p:spTree>
    <p:extLst>
      <p:ext uri="{BB962C8B-B14F-4D97-AF65-F5344CB8AC3E}">
        <p14:creationId xmlns:p14="http://schemas.microsoft.com/office/powerpoint/2010/main" val="297023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5DA5-1261-8843-8C20-36FA8C57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Measuring Blood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F925-70B8-7B49-992C-05373B72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10080"/>
            <a:ext cx="5542640" cy="45516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Measured by a </a:t>
            </a:r>
            <a:r>
              <a:rPr lang="en-US" b="1" dirty="0"/>
              <a:t>sphygmomanometer 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Systolic blood pressure</a:t>
            </a:r>
            <a:r>
              <a:rPr lang="en-US" dirty="0"/>
              <a:t> is the </a:t>
            </a:r>
            <a:r>
              <a:rPr lang="en-US" b="1" dirty="0"/>
              <a:t>highest</a:t>
            </a:r>
            <a:r>
              <a:rPr lang="en-US" dirty="0"/>
              <a:t> arterial pressure reached during ejection of blood from the heart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Diastolic blood pressure</a:t>
            </a:r>
            <a:r>
              <a:rPr lang="en-US" dirty="0"/>
              <a:t> is the </a:t>
            </a:r>
            <a:r>
              <a:rPr lang="en-US" b="1" dirty="0"/>
              <a:t>lowest</a:t>
            </a:r>
            <a:r>
              <a:rPr lang="en-US" dirty="0"/>
              <a:t> arterial pressure when the ventricles are relaxing</a:t>
            </a:r>
          </a:p>
          <a:p>
            <a:pPr marL="457200" indent="-457200">
              <a:buFont typeface="+mj-lt"/>
              <a:buAutoNum type="alphaUcPeriod"/>
            </a:pPr>
            <a:endParaRPr lang="en-US" b="1" dirty="0"/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Blood pressure </a:t>
            </a:r>
            <a:r>
              <a:rPr lang="en-US" b="1" dirty="0"/>
              <a:t>decreases</a:t>
            </a:r>
            <a:r>
              <a:rPr lang="en-US" dirty="0"/>
              <a:t> with distance from left ventricle</a:t>
            </a:r>
          </a:p>
        </p:txBody>
      </p:sp>
      <p:pic>
        <p:nvPicPr>
          <p:cNvPr id="4" name="Picture 2" descr="http://img.diytrade.com/cdimg/951507/9510813/0/1245908682/aneroid_sphygmomanometer.jpg">
            <a:extLst>
              <a:ext uri="{FF2B5EF4-FFF2-40B4-BE49-F238E27FC236}">
                <a16:creationId xmlns:a16="http://schemas.microsoft.com/office/drawing/2014/main" id="{98A6BB05-D2EA-C042-BF5E-56F54F4AF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488" y="2121408"/>
            <a:ext cx="476250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299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7EA2B-6AC8-9447-8239-1ED41424F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29920"/>
            <a:ext cx="6672072" cy="5750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5"/>
            </a:pPr>
            <a:r>
              <a:rPr lang="en-US" dirty="0"/>
              <a:t>Normal resting blood pressure is </a:t>
            </a:r>
            <a:r>
              <a:rPr lang="en-US" b="1" dirty="0"/>
              <a:t>120</a:t>
            </a:r>
            <a:r>
              <a:rPr lang="en-US" dirty="0"/>
              <a:t> mm Hg over </a:t>
            </a:r>
            <a:r>
              <a:rPr lang="en-US" b="1" dirty="0"/>
              <a:t>80</a:t>
            </a:r>
            <a:r>
              <a:rPr lang="en-US" dirty="0"/>
              <a:t> mm Hg in </a:t>
            </a:r>
            <a:r>
              <a:rPr lang="en-US" b="1" dirty="0"/>
              <a:t>brachial</a:t>
            </a:r>
            <a:r>
              <a:rPr lang="en-US" dirty="0"/>
              <a:t> artery of arm</a:t>
            </a:r>
          </a:p>
          <a:p>
            <a:pPr marL="457200" indent="-457200">
              <a:buFont typeface="+mj-lt"/>
              <a:buAutoNum type="alphaUcPeriod" startAt="5"/>
            </a:pP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120 mm Hg is how high a column of mercury would be pushed as soon as the ventricles </a:t>
            </a:r>
            <a:r>
              <a:rPr lang="en-US" sz="2000" b="1" dirty="0"/>
              <a:t>contract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As the ventricles </a:t>
            </a:r>
            <a:r>
              <a:rPr lang="en-US" sz="2000" b="1" dirty="0"/>
              <a:t>relax</a:t>
            </a:r>
            <a:r>
              <a:rPr lang="en-US" sz="2000" dirty="0"/>
              <a:t>, pressure decreases down to 80 mm Hg.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It would continue to decrease except that at this time the ventricles fill up and contract again pushing the pressure up to 120 mm Hg (again)</a:t>
            </a:r>
          </a:p>
        </p:txBody>
      </p:sp>
      <p:pic>
        <p:nvPicPr>
          <p:cNvPr id="4" name="Picture 2" descr="http://i00.i.aliimg.com/photo/v0/288905280/MDF800_DESK_MERCURY_SPHYGMOMANOMETER.jpg">
            <a:extLst>
              <a:ext uri="{FF2B5EF4-FFF2-40B4-BE49-F238E27FC236}">
                <a16:creationId xmlns:a16="http://schemas.microsoft.com/office/drawing/2014/main" id="{BF7C823F-5BB1-C041-BB3C-0CCF4F9E5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744" y="1279685"/>
            <a:ext cx="2493512" cy="424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626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C83EF-1D8F-8945-A8EF-A90794D5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1AD8A-2BF6-F741-A011-46931CB8C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The drop in pressure from 120 mm Hg to 80 mm Hg is due to: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  <a:p>
            <a:pPr marL="731520" lvl="1" indent="-457200">
              <a:buFont typeface="+mj-lt"/>
              <a:buAutoNum type="alphaLcPeriod"/>
            </a:pPr>
            <a:r>
              <a:rPr lang="en-US" sz="2000" b="1" dirty="0"/>
              <a:t>Elastic </a:t>
            </a:r>
            <a:r>
              <a:rPr lang="en-US" sz="2000" dirty="0"/>
              <a:t>nature of the arteries</a:t>
            </a:r>
          </a:p>
          <a:p>
            <a:pPr marL="731520" lvl="1" indent="-457200">
              <a:buFont typeface="+mj-lt"/>
              <a:buAutoNum type="alphaLcPeriod"/>
            </a:pPr>
            <a:endParaRPr lang="en-US" sz="2000" dirty="0"/>
          </a:p>
          <a:p>
            <a:pPr marL="731520" lvl="1" indent="-457200">
              <a:buFont typeface="+mj-lt"/>
              <a:buAutoNum type="alphaLcPeriod"/>
            </a:pPr>
            <a:r>
              <a:rPr lang="en-US" sz="2000" dirty="0"/>
              <a:t>Blood being distributed throughout the </a:t>
            </a:r>
            <a:r>
              <a:rPr lang="en-US" sz="2000" b="1" dirty="0"/>
              <a:t>body </a:t>
            </a:r>
            <a:endParaRPr lang="en-US" sz="2000" dirty="0"/>
          </a:p>
          <a:p>
            <a:pPr marL="731520" lvl="1" indent="-457200">
              <a:buFont typeface="+mj-lt"/>
              <a:buAutoNum type="alphaLcPeriod"/>
            </a:pPr>
            <a:endParaRPr lang="en-US" sz="2000" dirty="0"/>
          </a:p>
          <a:p>
            <a:pPr marL="731520" lvl="1" indent="-457200">
              <a:buFont typeface="+mj-lt"/>
              <a:buAutoNum type="alphaLcPeriod"/>
            </a:pPr>
            <a:r>
              <a:rPr lang="en-US" sz="2000" dirty="0"/>
              <a:t>Blood pressure drops as the blood is distributed to a “low” of about </a:t>
            </a:r>
            <a:r>
              <a:rPr lang="en-US" sz="2000" b="1" dirty="0"/>
              <a:t>10 </a:t>
            </a:r>
            <a:r>
              <a:rPr lang="en-US" sz="2000" dirty="0"/>
              <a:t>mm Hg in the capillaries</a:t>
            </a:r>
          </a:p>
        </p:txBody>
      </p:sp>
    </p:spTree>
    <p:extLst>
      <p:ext uri="{BB962C8B-B14F-4D97-AF65-F5344CB8AC3E}">
        <p14:creationId xmlns:p14="http://schemas.microsoft.com/office/powerpoint/2010/main" val="249515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2FB2E-B508-024D-9E88-15AE54339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37920"/>
            <a:ext cx="10058400" cy="50342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6"/>
            </a:pPr>
            <a:r>
              <a:rPr lang="en-US" dirty="0"/>
              <a:t>By the time the blood reaches the </a:t>
            </a:r>
            <a:r>
              <a:rPr lang="en-US" b="1" dirty="0"/>
              <a:t>venules</a:t>
            </a:r>
            <a:r>
              <a:rPr lang="en-US" dirty="0"/>
              <a:t> and </a:t>
            </a:r>
            <a:r>
              <a:rPr lang="en-US" b="1" dirty="0"/>
              <a:t>veins</a:t>
            </a:r>
            <a:r>
              <a:rPr lang="en-US" dirty="0"/>
              <a:t> it does not have enough pressure to reach the heart on its own</a:t>
            </a:r>
          </a:p>
          <a:p>
            <a:pPr marL="457200" indent="-457200">
              <a:buFont typeface="+mj-lt"/>
              <a:buAutoNum type="alphaUcPeriod" startAt="6"/>
            </a:pP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Minute contractions of the </a:t>
            </a:r>
            <a:r>
              <a:rPr lang="en-US" sz="2000" b="1" dirty="0"/>
              <a:t>skeletal</a:t>
            </a:r>
            <a:r>
              <a:rPr lang="en-US" sz="2000" dirty="0"/>
              <a:t> muscle will push the blood back to the heart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b="1" dirty="0"/>
              <a:t>Valves</a:t>
            </a:r>
            <a:r>
              <a:rPr lang="en-US" sz="2000" dirty="0"/>
              <a:t> prevent backward flow</a:t>
            </a:r>
          </a:p>
          <a:p>
            <a:pPr marL="274320" lvl="1" indent="0">
              <a:buNone/>
            </a:pPr>
            <a:endParaRPr lang="en-US" sz="2000" b="1" dirty="0"/>
          </a:p>
          <a:p>
            <a:pPr marL="274320" lvl="1" indent="0">
              <a:buNone/>
            </a:pPr>
            <a:r>
              <a:rPr lang="en-US" sz="2000" dirty="0">
                <a:hlinkClick r:id="rId3"/>
              </a:rPr>
              <a:t>Ted-Ed 231/2 Hours</a:t>
            </a:r>
            <a:endParaRPr lang="en-US" sz="2000" dirty="0"/>
          </a:p>
        </p:txBody>
      </p:sp>
      <p:pic>
        <p:nvPicPr>
          <p:cNvPr id="4" name="Picture 1" descr="pressure">
            <a:extLst>
              <a:ext uri="{FF2B5EF4-FFF2-40B4-BE49-F238E27FC236}">
                <a16:creationId xmlns:a16="http://schemas.microsoft.com/office/drawing/2014/main" id="{506326CC-A4B4-B241-91FC-7BF15AC4C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08" y="4384814"/>
            <a:ext cx="8622737" cy="240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51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15FF02-9EE1-1E49-ADE5-CADEBC117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Beat co-ordination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8F2DCC-14B0-614F-A0E7-FB1CEE9F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dirty="0"/>
              <a:t>Characteristics of Cardiac Cells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  <a:p>
            <a:pPr marL="788670" lvl="1" indent="-514350">
              <a:buFont typeface="+mj-lt"/>
              <a:buAutoNum type="alphaUcPeriod"/>
            </a:pPr>
            <a:r>
              <a:rPr lang="en-US" sz="2000" dirty="0"/>
              <a:t>Heart muscle tissue can contract on its </a:t>
            </a:r>
            <a:r>
              <a:rPr lang="en-US" sz="2000" b="1" dirty="0"/>
              <a:t>own</a:t>
            </a:r>
          </a:p>
          <a:p>
            <a:pPr marL="788670" lvl="1" indent="-514350">
              <a:buFont typeface="+mj-lt"/>
              <a:buAutoNum type="alphaUcPeriod"/>
            </a:pPr>
            <a:endParaRPr lang="en-US" sz="2000" dirty="0"/>
          </a:p>
          <a:p>
            <a:pPr marL="1062990" lvl="2" indent="-514350">
              <a:buFont typeface="+mj-lt"/>
              <a:buAutoNum type="arabicPeriod"/>
            </a:pPr>
            <a:r>
              <a:rPr lang="en-US" sz="2000" dirty="0"/>
              <a:t>Each cardiac cell can contract </a:t>
            </a:r>
            <a:r>
              <a:rPr lang="en-US" sz="2000" b="1" dirty="0"/>
              <a:t>independently</a:t>
            </a:r>
            <a:r>
              <a:rPr lang="en-US" sz="2000" dirty="0"/>
              <a:t> </a:t>
            </a:r>
          </a:p>
          <a:p>
            <a:pPr marL="1062990" lvl="2" indent="-514350">
              <a:buFont typeface="+mj-lt"/>
              <a:buAutoNum type="arabicPeriod"/>
            </a:pPr>
            <a:endParaRPr lang="en-US" sz="2000" dirty="0"/>
          </a:p>
          <a:p>
            <a:pPr marL="1062990" lvl="2" indent="-514350">
              <a:buFont typeface="+mj-lt"/>
              <a:buAutoNum type="arabicPeriod"/>
            </a:pPr>
            <a:r>
              <a:rPr lang="en-US" sz="2000" dirty="0"/>
              <a:t>Will co-ordinate their contractions if the cells are </a:t>
            </a:r>
            <a:r>
              <a:rPr lang="en-US" sz="2000" b="1" dirty="0"/>
              <a:t>touching</a:t>
            </a:r>
          </a:p>
          <a:p>
            <a:pPr marL="1062990" lvl="2" indent="-514350">
              <a:buFont typeface="+mj-lt"/>
              <a:buAutoNum type="arabicPeriod"/>
            </a:pPr>
            <a:endParaRPr lang="en-US" sz="2000" b="1" dirty="0"/>
          </a:p>
          <a:p>
            <a:pPr marL="1062990" lvl="2" indent="-514350">
              <a:buFont typeface="+mj-lt"/>
              <a:buAutoNum type="arabicPeriod"/>
            </a:pPr>
            <a:endParaRPr lang="en-US" sz="2000" b="1" dirty="0"/>
          </a:p>
          <a:p>
            <a:pPr marL="1062990" lvl="2" indent="-514350">
              <a:buFont typeface="+mj-lt"/>
              <a:buAutoNum type="arabicPeriod"/>
            </a:pPr>
            <a:endParaRPr lang="en-US" sz="2000" b="1" dirty="0"/>
          </a:p>
          <a:p>
            <a:pPr marL="548640" lvl="2" indent="0">
              <a:buNone/>
            </a:pPr>
            <a:r>
              <a:rPr lang="en-US" sz="2000" dirty="0">
                <a:hlinkClick r:id="rId3"/>
              </a:rPr>
              <a:t>Video Clip – Dissection – Frog Heart Beating outside body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699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F80DC-D9FF-284B-975D-CF0504130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Heart nervous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D900-49D4-8149-816C-3E9EF084B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6184392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Heart contains </a:t>
            </a:r>
            <a:r>
              <a:rPr lang="en-US" b="1" dirty="0"/>
              <a:t>nodal tissue</a:t>
            </a:r>
            <a:r>
              <a:rPr lang="en-US" dirty="0"/>
              <a:t>, which has characteristics of both nerve and muscle tissue to ensure rapid and coordinated heart contractions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b="1" dirty="0"/>
              <a:t>Sinoatrial (SA)</a:t>
            </a:r>
            <a:r>
              <a:rPr lang="en-US" dirty="0"/>
              <a:t> node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Located in the upper back wall of the </a:t>
            </a:r>
            <a:r>
              <a:rPr lang="en-US" sz="2000" b="1" dirty="0"/>
              <a:t>right atrium</a:t>
            </a:r>
            <a:endParaRPr lang="en-US" sz="2000" dirty="0"/>
          </a:p>
        </p:txBody>
      </p:sp>
      <p:pic>
        <p:nvPicPr>
          <p:cNvPr id="5" name="Picture 2" descr="http://0.tqn.com/d/biology/1/0/m/1/openheart.jpg">
            <a:extLst>
              <a:ext uri="{FF2B5EF4-FFF2-40B4-BE49-F238E27FC236}">
                <a16:creationId xmlns:a16="http://schemas.microsoft.com/office/drawing/2014/main" id="{E0211409-2948-CF48-98F1-82E33E3BF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68" y="1870864"/>
            <a:ext cx="404104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64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BC8FF-2D6F-5D4A-8C91-1CB5187FD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955040"/>
            <a:ext cx="6387592" cy="521716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The SA node </a:t>
            </a:r>
            <a:r>
              <a:rPr lang="en-US" b="1" dirty="0"/>
              <a:t>initiates</a:t>
            </a:r>
            <a:r>
              <a:rPr lang="en-US" dirty="0"/>
              <a:t> the heartbeat by sending out a signal automatically about every </a:t>
            </a:r>
            <a:r>
              <a:rPr lang="en-US" b="1" dirty="0"/>
              <a:t>0.85</a:t>
            </a:r>
            <a:r>
              <a:rPr lang="en-US" dirty="0"/>
              <a:t> seconds to make the </a:t>
            </a:r>
            <a:r>
              <a:rPr lang="en-US" b="1" dirty="0"/>
              <a:t>atria</a:t>
            </a:r>
            <a:r>
              <a:rPr lang="en-US" dirty="0"/>
              <a:t> contract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Called the “</a:t>
            </a:r>
            <a:r>
              <a:rPr lang="en-US" b="1" dirty="0"/>
              <a:t>pacemaker</a:t>
            </a:r>
            <a:r>
              <a:rPr lang="en-US" dirty="0"/>
              <a:t>” because it keeps the beat regular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An implanted artificial pacemaker can send out an electrical signal every 0.85 seconds to stabilize the heart rate if the SA node doesn’t work</a:t>
            </a:r>
          </a:p>
        </p:txBody>
      </p:sp>
      <p:pic>
        <p:nvPicPr>
          <p:cNvPr id="5" name="Picture 2" descr="http://0.tqn.com/d/biology/1/0/m/1/openheart.jpg">
            <a:extLst>
              <a:ext uri="{FF2B5EF4-FFF2-40B4-BE49-F238E27FC236}">
                <a16:creationId xmlns:a16="http://schemas.microsoft.com/office/drawing/2014/main" id="{C6FFA39C-96AB-1A49-8D6B-8EB5A8AC6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440" y="1301903"/>
            <a:ext cx="4287520" cy="3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01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9C20D-E597-0C4C-97BB-FE151CFCC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36320"/>
            <a:ext cx="6468872" cy="51358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en-US" b="1" dirty="0"/>
              <a:t>Atrioventricular (AV)</a:t>
            </a:r>
            <a:r>
              <a:rPr lang="en-US" dirty="0"/>
              <a:t> nodes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Located in the </a:t>
            </a:r>
            <a:r>
              <a:rPr lang="en-US" sz="2000" b="1" dirty="0"/>
              <a:t>base</a:t>
            </a:r>
            <a:r>
              <a:rPr lang="en-US" sz="2000" dirty="0"/>
              <a:t> of the </a:t>
            </a:r>
            <a:r>
              <a:rPr lang="en-US" sz="2000" b="1" dirty="0"/>
              <a:t>right </a:t>
            </a:r>
            <a:r>
              <a:rPr lang="en-US" sz="2000" dirty="0"/>
              <a:t>atrium near the </a:t>
            </a:r>
            <a:r>
              <a:rPr lang="en-US" sz="2000" b="1" dirty="0"/>
              <a:t>septum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Branches from the SA node are spread over the </a:t>
            </a:r>
            <a:r>
              <a:rPr lang="en-US" sz="2000" b="1" dirty="0"/>
              <a:t>atria</a:t>
            </a:r>
            <a:r>
              <a:rPr lang="en-US" sz="2000" dirty="0"/>
              <a:t> and also to the </a:t>
            </a:r>
            <a:r>
              <a:rPr lang="en-US" sz="2000" b="1" dirty="0"/>
              <a:t>AV node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When the pulse sent out by the SA node reaches the AV node, the node sends out a signal along special conducting fibers called </a:t>
            </a:r>
            <a:r>
              <a:rPr lang="en-US" sz="2000" b="1" dirty="0"/>
              <a:t>AV bundle</a:t>
            </a:r>
            <a:r>
              <a:rPr lang="en-US" sz="2000" dirty="0"/>
              <a:t> </a:t>
            </a:r>
            <a:r>
              <a:rPr lang="en-US" sz="2000" b="1" dirty="0"/>
              <a:t>(atrioventricular bundle)</a:t>
            </a:r>
            <a:r>
              <a:rPr lang="en-US" sz="2000" dirty="0"/>
              <a:t> down the septum to the </a:t>
            </a:r>
            <a:r>
              <a:rPr lang="en-US" sz="2000" b="1" dirty="0"/>
              <a:t>Purkinje</a:t>
            </a:r>
            <a:r>
              <a:rPr lang="en-US" sz="2000" dirty="0"/>
              <a:t> </a:t>
            </a:r>
            <a:r>
              <a:rPr lang="en-US" sz="2000" dirty="0" err="1"/>
              <a:t>fibres</a:t>
            </a:r>
            <a:r>
              <a:rPr lang="en-US" sz="2000" dirty="0"/>
              <a:t> that spread through the </a:t>
            </a:r>
            <a:r>
              <a:rPr lang="en-US" sz="2000" b="1" dirty="0"/>
              <a:t>ventricles</a:t>
            </a:r>
            <a:endParaRPr lang="en-US" sz="2000" dirty="0"/>
          </a:p>
        </p:txBody>
      </p:sp>
      <p:pic>
        <p:nvPicPr>
          <p:cNvPr id="4" name="Picture 2" descr="http://0.tqn.com/d/biology/1/0/m/1/openheart.jpg">
            <a:extLst>
              <a:ext uri="{FF2B5EF4-FFF2-40B4-BE49-F238E27FC236}">
                <a16:creationId xmlns:a16="http://schemas.microsoft.com/office/drawing/2014/main" id="{D3BB257F-8E6D-3C49-8169-B67212C00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960" y="1343575"/>
            <a:ext cx="4307840" cy="360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90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DDBF-D7B6-1445-9BDE-7091F0E4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9E4C-05BC-3248-A5EF-90A1EB5AD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107432" cy="4050792"/>
          </a:xfrm>
        </p:spPr>
        <p:txBody>
          <a:bodyPr/>
          <a:lstStyle/>
          <a:p>
            <a:pPr marL="457200" indent="-457200">
              <a:buFont typeface="+mj-lt"/>
              <a:buAutoNum type="alphaUcPeriod" startAt="4"/>
            </a:pPr>
            <a:r>
              <a:rPr lang="en-US" dirty="0"/>
              <a:t>Purkinje fibers stimulate cardiac muscle at the base of the heart ventricles and moves up like a wave to cause the </a:t>
            </a:r>
            <a:r>
              <a:rPr lang="en-US" b="1" dirty="0"/>
              <a:t>ventricles</a:t>
            </a:r>
            <a:r>
              <a:rPr lang="en-US" dirty="0"/>
              <a:t> to contract</a:t>
            </a:r>
          </a:p>
        </p:txBody>
      </p:sp>
      <p:pic>
        <p:nvPicPr>
          <p:cNvPr id="4" name="Picture 2" descr="http://0.tqn.com/d/biology/1/0/m/1/openheart.jpg">
            <a:extLst>
              <a:ext uri="{FF2B5EF4-FFF2-40B4-BE49-F238E27FC236}">
                <a16:creationId xmlns:a16="http://schemas.microsoft.com/office/drawing/2014/main" id="{7F747B8D-68F6-6D4E-A25C-CA0478813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280" y="2121407"/>
            <a:ext cx="4969332" cy="416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03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DE16-51C1-FF48-BA17-83FE9F22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Control by the brain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20BB-7504-3A42-8C56-77953D9E1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907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Nervous control controls the heart rate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Controlled in a part of the brain called the </a:t>
            </a:r>
            <a:r>
              <a:rPr lang="en-US" b="1" dirty="0"/>
              <a:t>medulla </a:t>
            </a:r>
            <a:r>
              <a:rPr lang="en-US" b="1" dirty="0" err="1"/>
              <a:t>oblangata</a:t>
            </a:r>
            <a:r>
              <a:rPr lang="en-US" b="1" dirty="0"/>
              <a:t> 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BDD7F-8D57-BC49-BCE2-5DE07D248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296" y="2501881"/>
            <a:ext cx="4320480" cy="3010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03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B34F2-5835-A24C-9A5B-ACE274967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28320"/>
            <a:ext cx="10058400" cy="564388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medulla sends messages via the </a:t>
            </a:r>
            <a:r>
              <a:rPr lang="en-US" b="1" dirty="0"/>
              <a:t>autonomic nervous system</a:t>
            </a:r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  <a:p>
            <a:pPr marL="731520" lvl="1" indent="-457200">
              <a:buFont typeface="+mj-lt"/>
              <a:buAutoNum type="alphaLcPeriod"/>
            </a:pPr>
            <a:r>
              <a:rPr lang="en-US" sz="2000" b="1" dirty="0"/>
              <a:t>Sympathetic </a:t>
            </a:r>
            <a:r>
              <a:rPr lang="en-US" sz="2000" dirty="0"/>
              <a:t>nerve branches tells the heart to ”</a:t>
            </a:r>
            <a:r>
              <a:rPr lang="en-US" sz="2000" b="1" dirty="0"/>
              <a:t>speed up!</a:t>
            </a:r>
            <a:r>
              <a:rPr lang="en-US" sz="2000" dirty="0"/>
              <a:t>”</a:t>
            </a:r>
          </a:p>
          <a:p>
            <a:pPr marL="731520" lvl="1" indent="-457200">
              <a:buFont typeface="+mj-lt"/>
              <a:buAutoNum type="alphaLcPeriod"/>
            </a:pPr>
            <a:endParaRPr lang="en-US" sz="2000" dirty="0"/>
          </a:p>
          <a:p>
            <a:pPr marL="731520" lvl="1" indent="-457200">
              <a:buFont typeface="+mj-lt"/>
              <a:buAutoNum type="alphaLcPeriod"/>
            </a:pPr>
            <a:r>
              <a:rPr lang="en-US" sz="2000" b="1" dirty="0"/>
              <a:t>Parasympathetic</a:t>
            </a:r>
            <a:r>
              <a:rPr lang="en-US" sz="2000" dirty="0"/>
              <a:t> nerve branches tells the heart to “</a:t>
            </a:r>
            <a:r>
              <a:rPr lang="en-US" sz="2000" b="1" dirty="0"/>
              <a:t>slow down!</a:t>
            </a:r>
            <a:r>
              <a:rPr lang="en-US" sz="2000" dirty="0"/>
              <a:t>”</a:t>
            </a:r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731520" lvl="1" indent="-457200">
              <a:buFont typeface="+mj-lt"/>
              <a:buAutoNum type="alphaL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Various factors such as </a:t>
            </a:r>
            <a:r>
              <a:rPr lang="en-US" b="1" dirty="0"/>
              <a:t>stress, oxygen</a:t>
            </a:r>
            <a:r>
              <a:rPr lang="en-US" dirty="0"/>
              <a:t> levels and </a:t>
            </a:r>
            <a:r>
              <a:rPr lang="en-US" b="1" dirty="0"/>
              <a:t>blood</a:t>
            </a:r>
            <a:r>
              <a:rPr lang="en-US" dirty="0"/>
              <a:t> pressure determine how the autonomic system will affect heart rate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AEA7BBA-4510-1744-B768-1B5741DA2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896" y="2478586"/>
            <a:ext cx="3606304" cy="251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58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87146-32FA-5447-B54A-2F548CFF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Systolic &amp; Diastolic pressures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7295-0282-BC43-88F4-E1990200A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513832" cy="4050792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dirty="0"/>
              <a:t>Systole &amp; Diastole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  <a:p>
            <a:pPr marL="788670" lvl="1" indent="-514350">
              <a:buFont typeface="+mj-lt"/>
              <a:buAutoNum type="alphaUcPeriod"/>
            </a:pPr>
            <a:r>
              <a:rPr lang="en-US" sz="2000" b="1" dirty="0"/>
              <a:t>Systole = Contraction </a:t>
            </a:r>
            <a:r>
              <a:rPr lang="en-US" sz="2000" dirty="0"/>
              <a:t>of heart muscle</a:t>
            </a:r>
          </a:p>
          <a:p>
            <a:pPr marL="788670" lvl="1" indent="-514350">
              <a:buFont typeface="+mj-lt"/>
              <a:buAutoNum type="alphaUcPeriod"/>
            </a:pPr>
            <a:endParaRPr lang="en-US" sz="2000" dirty="0"/>
          </a:p>
          <a:p>
            <a:pPr marL="788670" lvl="1" indent="-514350">
              <a:buFont typeface="+mj-lt"/>
              <a:buAutoNum type="alphaUcPeriod"/>
            </a:pPr>
            <a:r>
              <a:rPr lang="en-US" sz="2000" b="1" dirty="0"/>
              <a:t>Diastole = Relaxation </a:t>
            </a:r>
            <a:r>
              <a:rPr lang="en-US" sz="2000" dirty="0"/>
              <a:t>of heart muscle</a:t>
            </a:r>
          </a:p>
          <a:p>
            <a:pPr marL="788670" lvl="1" indent="-514350">
              <a:buFont typeface="+mj-lt"/>
              <a:buAutoNum type="alphaUcPeriod"/>
            </a:pPr>
            <a:endParaRPr lang="en-US" b="1" dirty="0"/>
          </a:p>
          <a:p>
            <a:pPr marL="274320" lvl="1" indent="0">
              <a:buNone/>
            </a:pPr>
            <a:r>
              <a:rPr lang="en-US" dirty="0">
                <a:hlinkClick r:id="rId3"/>
              </a:rPr>
              <a:t>Ted-Ed Blood Pressure Animation 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1949E00-4033-3943-8C2A-2E0C1C246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978" y="1602571"/>
            <a:ext cx="3439270" cy="50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23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{6274D830-CD3C-E549-9B20-58B77FB22E76}tf10001070</Template>
  <TotalTime>1650</TotalTime>
  <Words>788</Words>
  <Application>Microsoft Macintosh PowerPoint</Application>
  <PresentationFormat>Widescreen</PresentationFormat>
  <Paragraphs>134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Rockwell</vt:lpstr>
      <vt:lpstr>Rockwell Condensed</vt:lpstr>
      <vt:lpstr>Rockwell Extra Bold</vt:lpstr>
      <vt:lpstr>Wingdings</vt:lpstr>
      <vt:lpstr>Wood Type</vt:lpstr>
      <vt:lpstr>The Circulatory System</vt:lpstr>
      <vt:lpstr>Heart Beat co-ordination</vt:lpstr>
      <vt:lpstr>II. Heart nervous tissue</vt:lpstr>
      <vt:lpstr>PowerPoint Presentation</vt:lpstr>
      <vt:lpstr>PowerPoint Presentation</vt:lpstr>
      <vt:lpstr>PowerPoint Presentation</vt:lpstr>
      <vt:lpstr>III. Control by the brain</vt:lpstr>
      <vt:lpstr>PowerPoint Presentation</vt:lpstr>
      <vt:lpstr>Systolic &amp; Diastolic pressures</vt:lpstr>
      <vt:lpstr>II. The cardiac cycle</vt:lpstr>
      <vt:lpstr>PowerPoint Presentation</vt:lpstr>
      <vt:lpstr>III. Blood pressure</vt:lpstr>
      <vt:lpstr>IV. Measuring Blood Pressure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Circulatory System</dc:title>
  <dc:creator>Microsoft Office User</dc:creator>
  <cp:lastModifiedBy>Microsoft Office User</cp:lastModifiedBy>
  <cp:revision>45</cp:revision>
  <dcterms:created xsi:type="dcterms:W3CDTF">2019-02-25T03:18:46Z</dcterms:created>
  <dcterms:modified xsi:type="dcterms:W3CDTF">2019-03-05T23:44:37Z</dcterms:modified>
</cp:coreProperties>
</file>