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9CA6803-2D33-4542-9589-BB9A4391AFCD}" type="datetimeFigureOut">
              <a:rPr lang="en-US" smtClean="0"/>
              <a:t>2018-10-02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ed.ted.com/lessons/what-is-fat-george-zaida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hyperlink" Target="http://ed.ted.com/lessons/insights-into-cell-membranes-via-dish-detergent-ethan-perlste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Neutral Fats, Steroids &amp; Phospholipids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938" y="3283318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0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unge.com/images/monouns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5" y="214990"/>
            <a:ext cx="4843462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http://www.bunge.com/images/polyuns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5" y="2420938"/>
            <a:ext cx="4865687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29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85" y="244158"/>
            <a:ext cx="7345362" cy="1339850"/>
          </a:xfrm>
        </p:spPr>
        <p:txBody>
          <a:bodyPr/>
          <a:lstStyle/>
          <a:p>
            <a:r>
              <a:rPr lang="en-US" dirty="0" smtClean="0"/>
              <a:t>IV. Steroids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4 carbon rings (5 or 6 carbons per ring)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Ex. Cholesterol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A vital component of eukaryotic cell membranes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Is modified to synthesis hormones like estrogens, testosterone, aldosterone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Synthesized by body and eaten in animal flesh/fat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055" y="244158"/>
            <a:ext cx="2770188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16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http://t0.gstatic.com/images?q=tbn:ANd9GcR4zsC8sx2vVdFelTJ7nCT7PG90GfXzpFK6WFY1_pBwrJVw0gL_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1" y="2433638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81" y="2433638"/>
            <a:ext cx="2640012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43" y="2405063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6890" y="4649492"/>
            <a:ext cx="149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Cholesterol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05445" y="4649492"/>
            <a:ext cx="1213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Estradiol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30254" y="4649492"/>
            <a:ext cx="1615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Testosterone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829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Large molecule, insoluble in water (non-polar)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Used for long-term storage of energy (more efficient [more E stored per cm</a:t>
            </a:r>
            <a:r>
              <a:rPr lang="en-US" baseline="30000" dirty="0" smtClean="0"/>
              <a:t>3</a:t>
            </a:r>
            <a:r>
              <a:rPr lang="en-US" dirty="0" smtClean="0"/>
              <a:t>] than glycogen or starch)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Ex. Vegetable oils, animal fats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465" y="4221163"/>
            <a:ext cx="4038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4841" y="1214676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Animation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0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Neutral Fat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A glycerol (1,2,3-propantriol, for you IUPAC fans!) (3  carbon) backbone with 3 fatty acids </a:t>
            </a:r>
            <a:r>
              <a:rPr lang="en-US" dirty="0" smtClean="0"/>
              <a:t>attached - </a:t>
            </a:r>
            <a:r>
              <a:rPr lang="en-US" dirty="0" err="1" smtClean="0"/>
              <a:t>triglycerol</a:t>
            </a:r>
            <a:endParaRPr lang="en-US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A fatty acid is: a hydrocarbon chain with a carboxylic acid at one end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805" y="4147316"/>
            <a:ext cx="3299757" cy="242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43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smtClean="0"/>
              <a:t>Phospholipid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Same as fat, but with the third fatty acid group replaced by a phosphate group! (simplified)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366" y="3480518"/>
            <a:ext cx="5056187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41" y="5538363"/>
            <a:ext cx="32178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12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The phosphate head is polar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The hydrocarbon chains are non-polar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The major component of cell membrane</a:t>
            </a:r>
          </a:p>
          <a:p>
            <a:pPr marL="693738" lvl="1" indent="-457200">
              <a:buFont typeface="+mj-lt"/>
              <a:buAutoNum type="alphaLcParenR"/>
            </a:pPr>
            <a:r>
              <a:rPr lang="en-US" dirty="0" smtClean="0"/>
              <a:t>Membrane structure: a double layer of these, positioned with heads “out”, tails “in”</a:t>
            </a:r>
            <a:endParaRPr lang="en-US" dirty="0"/>
          </a:p>
        </p:txBody>
      </p:sp>
      <p:pic>
        <p:nvPicPr>
          <p:cNvPr id="4" name="Picture 2" descr="http://t3.gstatic.com/images?q=tbn:ANd9GcTmEO5PuIsXAN85L73xbR9F3hs8ArHWbMqHJ8AewY-GXHwYm6mU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22" y="4463140"/>
            <a:ext cx="295275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27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added to dishwater, soap will disperse through it, and form droplets with any non-polar greasy guck in the dishwater (called Emulsification)</a:t>
            </a:r>
          </a:p>
          <a:p>
            <a:r>
              <a:rPr lang="en-US" dirty="0" smtClean="0"/>
              <a:t>Same principle used in mammal digestive system: Bile is the emulsifier that breaks</a:t>
            </a:r>
            <a:endParaRPr lang="en-US" dirty="0"/>
          </a:p>
        </p:txBody>
      </p:sp>
      <p:pic>
        <p:nvPicPr>
          <p:cNvPr id="4" name="Picture 2" descr="http://www.vivo.colostate.edu/hbooks/pathphys/digestion/smallgut/emulsif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282" y="4267044"/>
            <a:ext cx="4060209" cy="202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815" y="5738153"/>
            <a:ext cx="167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4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58" y="244158"/>
            <a:ext cx="891724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Saturated and Unsaturated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Saturated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All C-C bonds are single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Tend to be solid at room temperature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Lard, butter, animal fats</a:t>
            </a:r>
          </a:p>
          <a:p>
            <a:pPr marL="693738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72119" y="57154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48150"/>
            <a:ext cx="3246438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2414211"/>
            <a:ext cx="1619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http://t1.gstatic.com/images?q=tbn:ANd9GcQGrP3DQPK3VbDqVgIJS3EXOwmFaxcNLlDcJ8WvbYBKD6lXX2V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3" y="4581525"/>
            <a:ext cx="22860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18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5040937" cy="3931920"/>
          </a:xfrm>
        </p:spPr>
        <p:txBody>
          <a:bodyPr/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smtClean="0"/>
              <a:t>Unsaturated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Some C-C bonds are double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Tend to be liquid at room temperature (“kinks” in the chain formed by double bonds prevent close packing)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Ex. Olive oil, corn oil, peanut oil</a:t>
            </a:r>
            <a:endParaRPr lang="en-US" dirty="0"/>
          </a:p>
        </p:txBody>
      </p:sp>
      <p:pic>
        <p:nvPicPr>
          <p:cNvPr id="4" name="Picture 2" descr="http://t2.gstatic.com/images?q=tbn:ANd9GcTEJjtoYxnV7CxQGifcC0_JeO4yd3-Hjmh7wFgvGITsgHQcSb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3" y="3789363"/>
            <a:ext cx="20669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evatefitness.files.wordpress.com/2011/03/saturated_unsaturated_fa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311150"/>
            <a:ext cx="3235325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50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10921"/>
            <a:ext cx="7345363" cy="3931920"/>
          </a:xfrm>
        </p:spPr>
        <p:txBody>
          <a:bodyPr>
            <a:normAutofit/>
          </a:bodyPr>
          <a:lstStyle/>
          <a:p>
            <a:pPr marL="0" indent="0">
              <a:lnSpc>
                <a:spcPct val="0"/>
              </a:lnSpc>
              <a:buNone/>
            </a:pPr>
            <a:r>
              <a:rPr lang="en-US" dirty="0" smtClean="0"/>
              <a:t> </a:t>
            </a:r>
            <a:r>
              <a:rPr lang="en-US" b="1" dirty="0">
                <a:latin typeface="Calibri" charset="0"/>
              </a:rPr>
              <a:t>	          H H    </a:t>
            </a:r>
            <a:r>
              <a:rPr lang="en-US" b="1" dirty="0" smtClean="0">
                <a:latin typeface="Calibri" charset="0"/>
              </a:rPr>
              <a:t>  </a:t>
            </a:r>
            <a:r>
              <a:rPr lang="en-US" b="1" dirty="0">
                <a:latin typeface="Calibri" charset="0"/>
              </a:rPr>
              <a:t>H H         H</a:t>
            </a:r>
            <a:endParaRPr lang="en-CA" dirty="0">
              <a:latin typeface="Calibri" charset="0"/>
            </a:endParaRPr>
          </a:p>
          <a:p>
            <a:pPr marL="457200" indent="-457200">
              <a:lnSpc>
                <a:spcPct val="0"/>
              </a:lnSpc>
              <a:buFont typeface="+mj-lt"/>
              <a:buAutoNum type="arabicPeriod" startAt="4"/>
            </a:pPr>
            <a:r>
              <a:rPr lang="en-US" dirty="0">
                <a:latin typeface="Calibri" charset="0"/>
              </a:rPr>
              <a:t> </a:t>
            </a:r>
            <a:r>
              <a:rPr lang="en-US" b="1" dirty="0">
                <a:latin typeface="Calibri" charset="0"/>
              </a:rPr>
              <a:t>	      H-C-C=C-C-C=C=C-C-H</a:t>
            </a:r>
            <a:endParaRPr lang="en-CA" dirty="0">
              <a:latin typeface="Calibri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b="1" dirty="0">
                <a:latin typeface="Calibri" charset="0"/>
              </a:rPr>
              <a:t>         	</a:t>
            </a:r>
            <a:r>
              <a:rPr lang="en-US" b="1" dirty="0" smtClean="0">
                <a:latin typeface="Calibri" charset="0"/>
              </a:rPr>
              <a:t>          H      </a:t>
            </a:r>
            <a:r>
              <a:rPr lang="en-US" b="1" dirty="0">
                <a:latin typeface="Calibri" charset="0"/>
              </a:rPr>
              <a:t>H H         H </a:t>
            </a:r>
            <a:r>
              <a:rPr lang="en-US" b="1" dirty="0" smtClean="0">
                <a:latin typeface="Calibri" charset="0"/>
              </a:rPr>
              <a:t>H</a:t>
            </a:r>
            <a:endParaRPr lang="en-US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Monounsaturated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One carbon atom not saturated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Polyunsaturated</a:t>
            </a:r>
          </a:p>
          <a:p>
            <a:pPr marL="693738" lvl="1" indent="-457200">
              <a:buFont typeface="+mj-lt"/>
              <a:buAutoNum type="alphaLcPeriod"/>
            </a:pPr>
            <a:r>
              <a:rPr lang="en-US" dirty="0" smtClean="0"/>
              <a:t>Many double bonds (therefore fewer H’s)</a:t>
            </a:r>
            <a:endParaRPr lang="en-US" dirty="0"/>
          </a:p>
          <a:p>
            <a:pPr marL="693738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1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</TotalTime>
  <Words>318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Neutral Fats, Steroids &amp; Phospholipids</vt:lpstr>
      <vt:lpstr>I. General Info</vt:lpstr>
      <vt:lpstr>II. Structure</vt:lpstr>
      <vt:lpstr>PowerPoint Presentation</vt:lpstr>
      <vt:lpstr>PowerPoint Presentation</vt:lpstr>
      <vt:lpstr>PowerPoint Presentation</vt:lpstr>
      <vt:lpstr>III. Saturated and Unsaturated Fats</vt:lpstr>
      <vt:lpstr>PowerPoint Presentation</vt:lpstr>
      <vt:lpstr>PowerPoint Presentation</vt:lpstr>
      <vt:lpstr>PowerPoint Presentation</vt:lpstr>
      <vt:lpstr>IV. Steroids</vt:lpstr>
      <vt:lpstr>PowerPoint Presentation</vt:lpstr>
    </vt:vector>
  </TitlesOfParts>
  <Company>Delta School Distirict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 Fats, Steroids &amp; Phospholipids</dc:title>
  <dc:creator>SD37</dc:creator>
  <cp:lastModifiedBy>SD37</cp:lastModifiedBy>
  <cp:revision>4</cp:revision>
  <dcterms:created xsi:type="dcterms:W3CDTF">2018-09-30T20:56:49Z</dcterms:created>
  <dcterms:modified xsi:type="dcterms:W3CDTF">2018-10-03T03:00:15Z</dcterms:modified>
</cp:coreProperties>
</file>