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docx" ContentType="application/vnd.openxmlformats-officedocument.wordprocessingml.document"/>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69" d="100"/>
          <a:sy n="69" d="100"/>
        </p:scale>
        <p:origin x="-120"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D4F35-A628-2A49-9574-25AE54BF96C1}" type="datetimeFigureOut">
              <a:rPr lang="en-US" smtClean="0"/>
              <a:t>10/4/18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6A60F-2169-E54D-9365-498B9CAA47A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Deoxyribose</a:t>
            </a:r>
            <a:r>
              <a:rPr lang="en-US" baseline="0" dirty="0" smtClean="0"/>
              <a:t> = sugar</a:t>
            </a:r>
            <a:endParaRPr lang="en-US" dirty="0"/>
          </a:p>
        </p:txBody>
      </p:sp>
      <p:sp>
        <p:nvSpPr>
          <p:cNvPr id="4" name="Slide Number Placeholder 3"/>
          <p:cNvSpPr>
            <a:spLocks noGrp="1"/>
          </p:cNvSpPr>
          <p:nvPr>
            <p:ph type="sldNum" sz="quarter" idx="10"/>
          </p:nvPr>
        </p:nvSpPr>
        <p:spPr/>
        <p:txBody>
          <a:bodyPr/>
          <a:lstStyle/>
          <a:p>
            <a:fld id="{6B56A60F-2169-E54D-9365-498B9CAA47A6}"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29CA6803-2D33-4542-9589-BB9A4391AFCD}" type="datetimeFigureOut">
              <a:rPr lang="en-US" smtClean="0"/>
              <a:pPr/>
              <a:t>10/4/18</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E580BD28-69A9-2B4E-A31C-2EC38066F9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A6803-2D33-4542-9589-BB9A4391AFCD}" type="datetimeFigureOut">
              <a:rPr lang="en-US" smtClean="0"/>
              <a:pPr/>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0BD28-69A9-2B4E-A31C-2EC38066F951}"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9CA6803-2D33-4542-9589-BB9A4391AFCD}" type="datetimeFigureOut">
              <a:rPr lang="en-US" smtClean="0"/>
              <a:pPr/>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9CA6803-2D33-4542-9589-BB9A4391AFCD}" type="datetimeFigureOut">
              <a:rPr lang="en-US" smtClean="0"/>
              <a:pPr/>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9CA6803-2D33-4542-9589-BB9A4391AFCD}" type="datetimeFigureOut">
              <a:rPr lang="en-US" smtClean="0"/>
              <a:pPr/>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9CA6803-2D33-4542-9589-BB9A4391AFCD}" type="datetimeFigureOut">
              <a:rPr lang="en-US" smtClean="0"/>
              <a:pPr/>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9CA6803-2D33-4542-9589-BB9A4391AFCD}" type="datetimeFigureOut">
              <a:rPr lang="en-US" smtClean="0"/>
              <a:pPr/>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29CA6803-2D33-4542-9589-BB9A4391AFCD}" type="datetimeFigureOut">
              <a:rPr lang="en-US" smtClean="0"/>
              <a:pPr/>
              <a:t>10/4/18</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A6803-2D33-4542-9589-BB9A4391AFCD}" type="datetimeFigureOut">
              <a:rPr lang="en-US" smtClean="0"/>
              <a:pPr/>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9CA6803-2D33-4542-9589-BB9A4391AFCD}" type="datetimeFigureOut">
              <a:rPr lang="en-US" smtClean="0"/>
              <a:pPr/>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9CA6803-2D33-4542-9589-BB9A4391AFCD}" type="datetimeFigureOut">
              <a:rPr lang="en-US" smtClean="0"/>
              <a:pPr/>
              <a:t>10/4/18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9CA6803-2D33-4542-9589-BB9A4391AFCD}" type="datetimeFigureOut">
              <a:rPr lang="en-US" smtClean="0"/>
              <a:pPr/>
              <a:t>10/4/18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9CA6803-2D33-4542-9589-BB9A4391AFCD}" type="datetimeFigureOut">
              <a:rPr lang="en-US" smtClean="0"/>
              <a:pPr/>
              <a:t>10/4/18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9CA6803-2D33-4542-9589-BB9A4391AFCD}" type="datetimeFigureOut">
              <a:rPr lang="en-US" smtClean="0"/>
              <a:pPr/>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0BD28-69A9-2B4E-A31C-2EC38066F9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29CA6803-2D33-4542-9589-BB9A4391AFCD}" type="datetimeFigureOut">
              <a:rPr lang="en-US" smtClean="0"/>
              <a:pPr/>
              <a:t>10/4/18</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E580BD28-69A9-2B4E-A31C-2EC38066F9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highered.mheducation.com/sites/9834092339/student_view0/chapter14/dna_structure.html" TargetMode="Externa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package" Target="../embeddings/Microsoft_Word_Document1.doc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DNA?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0173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2" y="2133601"/>
            <a:ext cx="4836855" cy="3931920"/>
          </a:xfrm>
        </p:spPr>
        <p:txBody>
          <a:bodyPr/>
          <a:lstStyle/>
          <a:p>
            <a:pPr marL="0" indent="0">
              <a:buNone/>
            </a:pPr>
            <a:r>
              <a:rPr lang="en-US" dirty="0" smtClean="0"/>
              <a:t>In 1958, the mechanism for DNA replication was determined by </a:t>
            </a:r>
            <a:r>
              <a:rPr lang="en-US" dirty="0" err="1" smtClean="0"/>
              <a:t>Meselson</a:t>
            </a:r>
            <a:r>
              <a:rPr lang="en-US" dirty="0" smtClean="0"/>
              <a:t> and Stahl. In the genetic code of 3 DNA nucleotides for 1 amino acid was worked out by Crick and his coworkers</a:t>
            </a:r>
            <a:endParaRPr lang="en-US" dirty="0"/>
          </a:p>
        </p:txBody>
      </p:sp>
      <p:pic>
        <p:nvPicPr>
          <p:cNvPr id="4" name="Picture 2" descr="http://www.pnas.org/content/101/52/17889/F1.medium.gi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36967" y="2133601"/>
            <a:ext cx="2781300" cy="419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7357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Dates in Early DNA Research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2080569"/>
              </p:ext>
            </p:extLst>
          </p:nvPr>
        </p:nvGraphicFramePr>
        <p:xfrm>
          <a:off x="249436" y="1835126"/>
          <a:ext cx="8526086" cy="4690937"/>
        </p:xfrm>
        <a:graphic>
          <a:graphicData uri="http://schemas.openxmlformats.org/drawingml/2006/table">
            <a:tbl>
              <a:tblPr>
                <a:tableStyleId>{5C22544A-7EE6-4342-B048-85BDC9FD1C3A}</a:tableStyleId>
              </a:tblPr>
              <a:tblGrid>
                <a:gridCol w="1116955"/>
                <a:gridCol w="7409131"/>
              </a:tblGrid>
              <a:tr h="358778">
                <a:tc>
                  <a:txBody>
                    <a:bodyPr/>
                    <a:lstStyle/>
                    <a:p>
                      <a:pPr marL="228600" indent="-228600" algn="ctr">
                        <a:spcAft>
                          <a:spcPts val="0"/>
                        </a:spcAft>
                      </a:pPr>
                      <a:r>
                        <a:rPr lang="en-US" sz="2000" dirty="0">
                          <a:effectLst/>
                        </a:rPr>
                        <a:t>Date</a:t>
                      </a:r>
                      <a:endParaRPr lang="en-CA" sz="2000" dirty="0">
                        <a:effectLst/>
                        <a:latin typeface="Garamond"/>
                        <a:ea typeface="Times New Roman"/>
                        <a:cs typeface="Times New Roman"/>
                      </a:endParaRPr>
                    </a:p>
                  </a:txBody>
                  <a:tcPr marL="68580" marR="68580" marT="0" marB="0"/>
                </a:tc>
                <a:tc>
                  <a:txBody>
                    <a:bodyPr/>
                    <a:lstStyle/>
                    <a:p>
                      <a:pPr marL="228600" indent="-228600" algn="ctr">
                        <a:spcAft>
                          <a:spcPts val="0"/>
                        </a:spcAft>
                      </a:pPr>
                      <a:r>
                        <a:rPr lang="en-US" sz="2000" dirty="0">
                          <a:effectLst/>
                        </a:rPr>
                        <a:t>Discovery</a:t>
                      </a:r>
                      <a:endParaRPr lang="en-CA" sz="2000" dirty="0">
                        <a:effectLst/>
                        <a:latin typeface="Garamond"/>
                        <a:ea typeface="Times New Roman"/>
                        <a:cs typeface="Times New Roman"/>
                      </a:endParaRPr>
                    </a:p>
                  </a:txBody>
                  <a:tcPr marL="68580" marR="68580" marT="0" marB="0"/>
                </a:tc>
              </a:tr>
              <a:tr h="358778">
                <a:tc>
                  <a:txBody>
                    <a:bodyPr/>
                    <a:lstStyle/>
                    <a:p>
                      <a:pPr marL="228600" indent="-228600" algn="ctr">
                        <a:spcAft>
                          <a:spcPts val="0"/>
                        </a:spcAft>
                      </a:pPr>
                      <a:r>
                        <a:rPr lang="en-US" sz="2000">
                          <a:effectLst/>
                        </a:rPr>
                        <a:t>1869</a:t>
                      </a:r>
                      <a:endParaRPr lang="en-CA" sz="2000">
                        <a:effectLst/>
                        <a:latin typeface="Garamond"/>
                        <a:ea typeface="Times New Roman"/>
                        <a:cs typeface="Times New Roman"/>
                      </a:endParaRPr>
                    </a:p>
                  </a:txBody>
                  <a:tcPr marL="68580" marR="68580" marT="0" marB="0"/>
                </a:tc>
                <a:tc>
                  <a:txBody>
                    <a:bodyPr/>
                    <a:lstStyle/>
                    <a:p>
                      <a:pPr marL="228600" indent="-228600">
                        <a:spcAft>
                          <a:spcPts val="0"/>
                        </a:spcAft>
                      </a:pPr>
                      <a:r>
                        <a:rPr lang="en-US" sz="2000" dirty="0">
                          <a:effectLst/>
                        </a:rPr>
                        <a:t>	Nucleic Acids identified</a:t>
                      </a:r>
                      <a:endParaRPr lang="en-CA" sz="2000" dirty="0">
                        <a:effectLst/>
                        <a:latin typeface="Garamond"/>
                        <a:ea typeface="Times New Roman"/>
                        <a:cs typeface="Times New Roman"/>
                      </a:endParaRPr>
                    </a:p>
                  </a:txBody>
                  <a:tcPr marL="68580" marR="68580" marT="0" marB="0"/>
                </a:tc>
              </a:tr>
              <a:tr h="647909">
                <a:tc>
                  <a:txBody>
                    <a:bodyPr/>
                    <a:lstStyle/>
                    <a:p>
                      <a:pPr marL="228600" indent="-228600" algn="ctr">
                        <a:spcAft>
                          <a:spcPts val="0"/>
                        </a:spcAft>
                      </a:pPr>
                      <a:r>
                        <a:rPr lang="en-US" sz="2000">
                          <a:effectLst/>
                        </a:rPr>
                        <a:t>1928</a:t>
                      </a:r>
                      <a:endParaRPr lang="en-CA" sz="2000">
                        <a:effectLst/>
                        <a:latin typeface="Garamond"/>
                        <a:ea typeface="Times New Roman"/>
                        <a:cs typeface="Times New Roman"/>
                      </a:endParaRPr>
                    </a:p>
                  </a:txBody>
                  <a:tcPr marL="68580" marR="68580" marT="0" marB="0"/>
                </a:tc>
                <a:tc>
                  <a:txBody>
                    <a:bodyPr/>
                    <a:lstStyle/>
                    <a:p>
                      <a:pPr marL="228600" indent="-228600">
                        <a:spcAft>
                          <a:spcPts val="0"/>
                        </a:spcAft>
                      </a:pPr>
                      <a:r>
                        <a:rPr lang="en-US" sz="2000" dirty="0">
                          <a:effectLst/>
                        </a:rPr>
                        <a:t>	Transfer of genetic material between bacteria observed (Frederick Griffith)</a:t>
                      </a:r>
                      <a:endParaRPr lang="en-CA" sz="2000" dirty="0">
                        <a:effectLst/>
                        <a:latin typeface="Garamond"/>
                        <a:ea typeface="Times New Roman"/>
                        <a:cs typeface="Times New Roman"/>
                      </a:endParaRPr>
                    </a:p>
                  </a:txBody>
                  <a:tcPr marL="68580" marR="68580" marT="0" marB="0"/>
                </a:tc>
              </a:tr>
              <a:tr h="358778">
                <a:tc>
                  <a:txBody>
                    <a:bodyPr/>
                    <a:lstStyle/>
                    <a:p>
                      <a:pPr marL="228600" indent="-228600" algn="ctr">
                        <a:spcAft>
                          <a:spcPts val="0"/>
                        </a:spcAft>
                      </a:pPr>
                      <a:r>
                        <a:rPr lang="en-US" sz="2000">
                          <a:effectLst/>
                        </a:rPr>
                        <a:t>1944</a:t>
                      </a:r>
                      <a:endParaRPr lang="en-CA" sz="2000">
                        <a:effectLst/>
                        <a:latin typeface="Garamond"/>
                        <a:ea typeface="Times New Roman"/>
                        <a:cs typeface="Times New Roman"/>
                      </a:endParaRPr>
                    </a:p>
                  </a:txBody>
                  <a:tcPr marL="68580" marR="68580" marT="0" marB="0"/>
                </a:tc>
                <a:tc>
                  <a:txBody>
                    <a:bodyPr/>
                    <a:lstStyle/>
                    <a:p>
                      <a:pPr marL="228600" indent="-228600">
                        <a:spcAft>
                          <a:spcPts val="0"/>
                        </a:spcAft>
                      </a:pPr>
                      <a:r>
                        <a:rPr lang="en-US" sz="2000">
                          <a:effectLst/>
                        </a:rPr>
                        <a:t>	DNA carries genetic code (Oswald Avery and coworkers)</a:t>
                      </a:r>
                      <a:endParaRPr lang="en-CA" sz="2000">
                        <a:effectLst/>
                        <a:latin typeface="Garamond"/>
                        <a:ea typeface="Times New Roman"/>
                        <a:cs typeface="Times New Roman"/>
                      </a:endParaRPr>
                    </a:p>
                  </a:txBody>
                  <a:tcPr marL="68580" marR="68580" marT="0" marB="0"/>
                </a:tc>
              </a:tr>
              <a:tr h="570141">
                <a:tc>
                  <a:txBody>
                    <a:bodyPr/>
                    <a:lstStyle/>
                    <a:p>
                      <a:pPr marL="228600" indent="-228600" algn="ctr">
                        <a:spcAft>
                          <a:spcPts val="0"/>
                        </a:spcAft>
                      </a:pPr>
                      <a:r>
                        <a:rPr lang="en-US" sz="2000">
                          <a:effectLst/>
                        </a:rPr>
                        <a:t>1950</a:t>
                      </a:r>
                      <a:endParaRPr lang="en-CA" sz="2000">
                        <a:effectLst/>
                        <a:latin typeface="Garamond"/>
                        <a:ea typeface="Times New Roman"/>
                        <a:cs typeface="Times New Roman"/>
                      </a:endParaRPr>
                    </a:p>
                  </a:txBody>
                  <a:tcPr marL="68580" marR="68580" marT="0" marB="0"/>
                </a:tc>
                <a:tc>
                  <a:txBody>
                    <a:bodyPr/>
                    <a:lstStyle/>
                    <a:p>
                      <a:pPr marL="228600" indent="-228600">
                        <a:spcAft>
                          <a:spcPts val="0"/>
                        </a:spcAft>
                      </a:pPr>
                      <a:r>
                        <a:rPr lang="en-US" sz="2000" dirty="0">
                          <a:effectLst/>
                        </a:rPr>
                        <a:t>	Protein chains sometimes helical; DNA structure similar (Linus Pauling)</a:t>
                      </a:r>
                      <a:endParaRPr lang="en-CA" sz="2000" dirty="0">
                        <a:effectLst/>
                        <a:latin typeface="Garamond"/>
                        <a:ea typeface="Times New Roman"/>
                        <a:cs typeface="Times New Roman"/>
                      </a:endParaRPr>
                    </a:p>
                  </a:txBody>
                  <a:tcPr marL="68580" marR="68580" marT="0" marB="0"/>
                </a:tc>
              </a:tr>
              <a:tr h="355757">
                <a:tc>
                  <a:txBody>
                    <a:bodyPr/>
                    <a:lstStyle/>
                    <a:p>
                      <a:pPr marL="228600" indent="-228600" algn="ctr">
                        <a:spcAft>
                          <a:spcPts val="0"/>
                        </a:spcAft>
                      </a:pPr>
                      <a:r>
                        <a:rPr lang="en-US" sz="2000">
                          <a:effectLst/>
                        </a:rPr>
                        <a:t>1951</a:t>
                      </a:r>
                      <a:endParaRPr lang="en-CA" sz="2000">
                        <a:effectLst/>
                        <a:latin typeface="Garamond"/>
                        <a:ea typeface="Times New Roman"/>
                        <a:cs typeface="Times New Roman"/>
                      </a:endParaRPr>
                    </a:p>
                  </a:txBody>
                  <a:tcPr marL="68580" marR="68580" marT="0" marB="0"/>
                </a:tc>
                <a:tc>
                  <a:txBody>
                    <a:bodyPr/>
                    <a:lstStyle/>
                    <a:p>
                      <a:pPr marL="228600" indent="-228600">
                        <a:spcAft>
                          <a:spcPts val="0"/>
                        </a:spcAft>
                      </a:pPr>
                      <a:r>
                        <a:rPr lang="en-US" sz="2000" dirty="0">
                          <a:effectLst/>
                        </a:rPr>
                        <a:t>	X-ray data for DNA structure produced (Franklin, Wilkins)</a:t>
                      </a:r>
                      <a:endParaRPr lang="en-CA" sz="2000" dirty="0">
                        <a:effectLst/>
                        <a:latin typeface="Garamond"/>
                        <a:ea typeface="Times New Roman"/>
                        <a:cs typeface="Times New Roman"/>
                      </a:endParaRPr>
                    </a:p>
                  </a:txBody>
                  <a:tcPr marL="68580" marR="68580" marT="0" marB="0"/>
                </a:tc>
              </a:tr>
              <a:tr h="358778">
                <a:tc>
                  <a:txBody>
                    <a:bodyPr/>
                    <a:lstStyle/>
                    <a:p>
                      <a:pPr marL="228600" indent="-228600" algn="ctr">
                        <a:spcAft>
                          <a:spcPts val="0"/>
                        </a:spcAft>
                      </a:pPr>
                      <a:r>
                        <a:rPr lang="en-US" sz="2000">
                          <a:effectLst/>
                        </a:rPr>
                        <a:t>1951</a:t>
                      </a:r>
                      <a:endParaRPr lang="en-CA" sz="2000">
                        <a:effectLst/>
                        <a:latin typeface="Garamond"/>
                        <a:ea typeface="Times New Roman"/>
                        <a:cs typeface="Times New Roman"/>
                      </a:endParaRPr>
                    </a:p>
                  </a:txBody>
                  <a:tcPr marL="68580" marR="68580" marT="0" marB="0"/>
                </a:tc>
                <a:tc>
                  <a:txBody>
                    <a:bodyPr/>
                    <a:lstStyle/>
                    <a:p>
                      <a:pPr marL="228600" indent="-228600">
                        <a:spcAft>
                          <a:spcPts val="0"/>
                        </a:spcAft>
                      </a:pPr>
                      <a:r>
                        <a:rPr lang="en-US" sz="2000" dirty="0">
                          <a:effectLst/>
                        </a:rPr>
                        <a:t>	Nitrogen base ratio related to genetic code (Chargaff)</a:t>
                      </a:r>
                      <a:endParaRPr lang="en-CA" sz="2000" dirty="0">
                        <a:effectLst/>
                        <a:latin typeface="Garamond"/>
                        <a:ea typeface="Times New Roman"/>
                        <a:cs typeface="Times New Roman"/>
                      </a:endParaRPr>
                    </a:p>
                  </a:txBody>
                  <a:tcPr marL="68580" marR="68580" marT="0" marB="0"/>
                </a:tc>
              </a:tr>
              <a:tr h="392263">
                <a:tc>
                  <a:txBody>
                    <a:bodyPr/>
                    <a:lstStyle/>
                    <a:p>
                      <a:pPr marL="228600" indent="-228600" algn="ctr">
                        <a:spcAft>
                          <a:spcPts val="0"/>
                        </a:spcAft>
                      </a:pPr>
                      <a:r>
                        <a:rPr lang="en-US" sz="2000">
                          <a:effectLst/>
                        </a:rPr>
                        <a:t>1953</a:t>
                      </a:r>
                      <a:endParaRPr lang="en-CA" sz="2000">
                        <a:effectLst/>
                        <a:latin typeface="Garamond"/>
                        <a:ea typeface="Times New Roman"/>
                        <a:cs typeface="Times New Roman"/>
                      </a:endParaRPr>
                    </a:p>
                  </a:txBody>
                  <a:tcPr marL="68580" marR="68580" marT="0" marB="0"/>
                </a:tc>
                <a:tc>
                  <a:txBody>
                    <a:bodyPr/>
                    <a:lstStyle/>
                    <a:p>
                      <a:pPr marL="228600" indent="-228600">
                        <a:spcAft>
                          <a:spcPts val="0"/>
                        </a:spcAft>
                      </a:pPr>
                      <a:r>
                        <a:rPr lang="en-US" sz="2000" dirty="0">
                          <a:effectLst/>
                        </a:rPr>
                        <a:t>	DNA double helix discovered (James Watson, Francis Crick)</a:t>
                      </a:r>
                      <a:endParaRPr lang="en-CA" sz="2000" dirty="0">
                        <a:effectLst/>
                        <a:latin typeface="Garamond"/>
                        <a:ea typeface="Times New Roman"/>
                        <a:cs typeface="Times New Roman"/>
                      </a:endParaRPr>
                    </a:p>
                  </a:txBody>
                  <a:tcPr marL="68580" marR="68580" marT="0" marB="0"/>
                </a:tc>
              </a:tr>
              <a:tr h="612692">
                <a:tc>
                  <a:txBody>
                    <a:bodyPr/>
                    <a:lstStyle/>
                    <a:p>
                      <a:pPr marL="228600" indent="-228600" algn="ctr">
                        <a:spcAft>
                          <a:spcPts val="0"/>
                        </a:spcAft>
                      </a:pPr>
                      <a:r>
                        <a:rPr lang="en-US" sz="2000">
                          <a:effectLst/>
                        </a:rPr>
                        <a:t>1958</a:t>
                      </a:r>
                      <a:endParaRPr lang="en-CA" sz="2000">
                        <a:effectLst/>
                        <a:latin typeface="Garamond"/>
                        <a:ea typeface="Times New Roman"/>
                        <a:cs typeface="Times New Roman"/>
                      </a:endParaRPr>
                    </a:p>
                  </a:txBody>
                  <a:tcPr marL="68580" marR="68580" marT="0" marB="0"/>
                </a:tc>
                <a:tc>
                  <a:txBody>
                    <a:bodyPr/>
                    <a:lstStyle/>
                    <a:p>
                      <a:pPr marL="228600" indent="-228600">
                        <a:spcAft>
                          <a:spcPts val="0"/>
                        </a:spcAft>
                      </a:pPr>
                      <a:r>
                        <a:rPr lang="en-US" sz="2000" dirty="0">
                          <a:effectLst/>
                        </a:rPr>
                        <a:t>	Mechanism for DNA replication determined (Matthew </a:t>
                      </a:r>
                      <a:r>
                        <a:rPr lang="en-US" sz="2000" dirty="0" err="1">
                          <a:effectLst/>
                        </a:rPr>
                        <a:t>Meselson</a:t>
                      </a:r>
                      <a:r>
                        <a:rPr lang="en-US" sz="2000" dirty="0">
                          <a:effectLst/>
                        </a:rPr>
                        <a:t>, Franklin Stahl)</a:t>
                      </a:r>
                      <a:endParaRPr lang="en-CA" sz="2000" dirty="0">
                        <a:effectLst/>
                        <a:latin typeface="Garamond"/>
                        <a:ea typeface="Times New Roman"/>
                        <a:cs typeface="Times New Roman"/>
                      </a:endParaRPr>
                    </a:p>
                  </a:txBody>
                  <a:tcPr marL="68580" marR="68580" marT="0" marB="0"/>
                </a:tc>
              </a:tr>
              <a:tr h="637604">
                <a:tc>
                  <a:txBody>
                    <a:bodyPr/>
                    <a:lstStyle/>
                    <a:p>
                      <a:pPr marL="228600" indent="-228600" algn="ctr">
                        <a:spcAft>
                          <a:spcPts val="0"/>
                        </a:spcAft>
                      </a:pPr>
                      <a:r>
                        <a:rPr lang="en-US" sz="2000">
                          <a:effectLst/>
                        </a:rPr>
                        <a:t>1961</a:t>
                      </a:r>
                      <a:endParaRPr lang="en-CA" sz="2000">
                        <a:effectLst/>
                        <a:latin typeface="Garamond"/>
                        <a:ea typeface="Times New Roman"/>
                        <a:cs typeface="Times New Roman"/>
                      </a:endParaRPr>
                    </a:p>
                  </a:txBody>
                  <a:tcPr marL="68580" marR="68580" marT="0" marB="0"/>
                </a:tc>
                <a:tc>
                  <a:txBody>
                    <a:bodyPr/>
                    <a:lstStyle/>
                    <a:p>
                      <a:pPr marL="228600" indent="-228600">
                        <a:spcAft>
                          <a:spcPts val="0"/>
                        </a:spcAft>
                      </a:pPr>
                      <a:r>
                        <a:rPr lang="en-US" sz="2000" dirty="0">
                          <a:effectLst/>
                        </a:rPr>
                        <a:t>	3 DNA nucleotide code for 1 amino acid (Crick and coworkers)</a:t>
                      </a:r>
                      <a:endParaRPr lang="en-CA" sz="2000" dirty="0">
                        <a:effectLst/>
                        <a:latin typeface="Garamond"/>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9608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3515" y="244158"/>
            <a:ext cx="7791960" cy="1339850"/>
          </a:xfrm>
        </p:spPr>
        <p:txBody>
          <a:bodyPr>
            <a:normAutofit fontScale="90000"/>
          </a:bodyPr>
          <a:lstStyle/>
          <a:p>
            <a:r>
              <a:rPr lang="en-US" dirty="0" smtClean="0"/>
              <a:t>The Structure of Nucleic Acids</a:t>
            </a:r>
            <a:endParaRPr lang="en-US" dirty="0"/>
          </a:p>
        </p:txBody>
      </p:sp>
      <p:sp>
        <p:nvSpPr>
          <p:cNvPr id="3" name="Content Placeholder 2"/>
          <p:cNvSpPr>
            <a:spLocks noGrp="1"/>
          </p:cNvSpPr>
          <p:nvPr>
            <p:ph idx="1"/>
          </p:nvPr>
        </p:nvSpPr>
        <p:spPr>
          <a:xfrm>
            <a:off x="423917" y="1856168"/>
            <a:ext cx="4904882" cy="4481513"/>
          </a:xfrm>
        </p:spPr>
        <p:txBody>
          <a:bodyPr/>
          <a:lstStyle/>
          <a:p>
            <a:pPr marL="0" indent="0">
              <a:buNone/>
            </a:pPr>
            <a:r>
              <a:rPr lang="en-US" dirty="0" smtClean="0">
                <a:hlinkClick r:id="rId2"/>
              </a:rPr>
              <a:t>Animation</a:t>
            </a:r>
            <a:endParaRPr lang="en-US" dirty="0" smtClean="0"/>
          </a:p>
          <a:p>
            <a:r>
              <a:rPr lang="en-US" dirty="0" smtClean="0"/>
              <a:t>DNA &amp; RNA are polymers of Nucleotides</a:t>
            </a:r>
          </a:p>
          <a:p>
            <a:r>
              <a:rPr lang="en-US" dirty="0" smtClean="0"/>
              <a:t>Each nucleotide is composed of three parts:</a:t>
            </a:r>
          </a:p>
          <a:p>
            <a:pPr marL="457200" indent="-457200">
              <a:buFont typeface="+mj-lt"/>
              <a:buAutoNum type="arabicPeriod"/>
            </a:pPr>
            <a:r>
              <a:rPr lang="en-US" dirty="0" smtClean="0"/>
              <a:t>A pentose (5 carbon) sugar</a:t>
            </a:r>
          </a:p>
          <a:p>
            <a:pPr marL="457200" indent="-457200">
              <a:buFont typeface="+mj-lt"/>
              <a:buAutoNum type="arabicPeriod"/>
            </a:pPr>
            <a:r>
              <a:rPr lang="en-US" dirty="0" smtClean="0"/>
              <a:t>A phosphate group</a:t>
            </a:r>
          </a:p>
          <a:p>
            <a:pPr marL="457200" indent="-457200">
              <a:buFont typeface="+mj-lt"/>
              <a:buAutoNum type="arabicPeriod"/>
            </a:pPr>
            <a:r>
              <a:rPr lang="en-US" dirty="0" smtClean="0"/>
              <a:t>A nitrogenous base</a:t>
            </a:r>
          </a:p>
        </p:txBody>
      </p:sp>
      <p:pic>
        <p:nvPicPr>
          <p:cNvPr id="5" name="Picture 2" descr="http://t1.gstatic.com/images?q=tbn:ANd9GcQBG8IHMRpUz9iweSXsl1LYSCdxCIeXkPcLKLasv1ohBUI1HqeO"/>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12069" y="2426808"/>
            <a:ext cx="3773425" cy="340249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1131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There are two types of bases</a:t>
            </a:r>
          </a:p>
          <a:p>
            <a:pPr marL="457200" indent="-457200">
              <a:buFont typeface="+mj-lt"/>
              <a:buAutoNum type="arabicPeriod"/>
            </a:pPr>
            <a:r>
              <a:rPr lang="en-US" dirty="0" smtClean="0"/>
              <a:t>Purines – have a double ring structure (adenine &amp; guanine</a:t>
            </a:r>
            <a:r>
              <a:rPr lang="en-US" dirty="0" smtClean="0"/>
              <a:t>)</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None/>
            </a:pPr>
            <a:r>
              <a:rPr lang="en-US" dirty="0" smtClean="0"/>
              <a:t>	</a:t>
            </a:r>
            <a:r>
              <a:rPr lang="en-US" sz="1600" dirty="0" smtClean="0"/>
              <a:t>Nucleotide: base = A</a:t>
            </a:r>
            <a:r>
              <a:rPr lang="en-US" sz="1600" dirty="0" smtClean="0"/>
              <a:t>denine (A)	Nucleotide: base = Guanine (G)</a:t>
            </a:r>
            <a:endParaRPr lang="en-US" sz="1600" dirty="0"/>
          </a:p>
        </p:txBody>
      </p:sp>
      <p:pic>
        <p:nvPicPr>
          <p:cNvPr id="28675" name="Picture 3"/>
          <p:cNvPicPr>
            <a:picLocks noChangeAspect="1" noChangeArrowheads="1"/>
          </p:cNvPicPr>
          <p:nvPr/>
        </p:nvPicPr>
        <p:blipFill>
          <a:blip r:embed="rId2"/>
          <a:srcRect/>
          <a:stretch>
            <a:fillRect/>
          </a:stretch>
        </p:blipFill>
        <p:spPr bwMode="auto">
          <a:xfrm>
            <a:off x="4655013" y="3745779"/>
            <a:ext cx="3285593" cy="1996454"/>
          </a:xfrm>
          <a:prstGeom prst="rect">
            <a:avLst/>
          </a:prstGeom>
          <a:noFill/>
          <a:ln w="9525">
            <a:noFill/>
            <a:miter lim="800000"/>
            <a:headEnd/>
            <a:tailEnd/>
          </a:ln>
          <a:effectLst/>
        </p:spPr>
      </p:pic>
      <p:pic>
        <p:nvPicPr>
          <p:cNvPr id="28676" name="Picture 4"/>
          <p:cNvPicPr>
            <a:picLocks noChangeAspect="1" noChangeArrowheads="1"/>
          </p:cNvPicPr>
          <p:nvPr/>
        </p:nvPicPr>
        <p:blipFill>
          <a:blip r:embed="rId3"/>
          <a:srcRect/>
          <a:stretch>
            <a:fillRect/>
          </a:stretch>
        </p:blipFill>
        <p:spPr bwMode="auto">
          <a:xfrm>
            <a:off x="1663126" y="3745655"/>
            <a:ext cx="2384423" cy="1951766"/>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2737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2" y="2133601"/>
            <a:ext cx="7345363" cy="884748"/>
          </a:xfrm>
        </p:spPr>
        <p:txBody>
          <a:bodyPr/>
          <a:lstStyle/>
          <a:p>
            <a:pPr marL="457200" indent="-457200">
              <a:buFont typeface="+mj-lt"/>
              <a:buAutoNum type="arabicPeriod" startAt="2"/>
            </a:pPr>
            <a:r>
              <a:rPr lang="en-US" dirty="0" err="1" smtClean="0"/>
              <a:t>Pyrimidines</a:t>
            </a:r>
            <a:r>
              <a:rPr lang="en-US" dirty="0" smtClean="0"/>
              <a:t> – have a single ring structure (thymine, cytosine, </a:t>
            </a:r>
            <a:r>
              <a:rPr lang="en-US" dirty="0" err="1" smtClean="0"/>
              <a:t>uracil</a:t>
            </a:r>
            <a:r>
              <a:rPr lang="en-US" dirty="0" smtClean="0"/>
              <a:t>)</a:t>
            </a:r>
          </a:p>
          <a:p>
            <a:pPr marL="457200" indent="-457200">
              <a:buFont typeface="+mj-lt"/>
              <a:buAutoNum type="arabicPeriod" startAt="2"/>
            </a:pPr>
            <a:endParaRPr lang="en-US" dirty="0" smtClean="0"/>
          </a:p>
          <a:p>
            <a:pPr marL="457200" indent="-457200">
              <a:buFont typeface="+mj-lt"/>
              <a:buAutoNum type="arabicPeriod" startAt="2"/>
            </a:pPr>
            <a:endParaRPr lang="en-US" dirty="0" smtClean="0"/>
          </a:p>
          <a:p>
            <a:pPr marL="457200" indent="-457200">
              <a:buFont typeface="+mj-lt"/>
              <a:buAutoNum type="arabicPeriod" startAt="2"/>
            </a:pPr>
            <a:endParaRPr lang="en-US" dirty="0" smtClean="0"/>
          </a:p>
        </p:txBody>
      </p:sp>
      <p:pic>
        <p:nvPicPr>
          <p:cNvPr id="29698" name="Picture 2"/>
          <p:cNvPicPr>
            <a:picLocks noChangeAspect="1" noChangeArrowheads="1"/>
          </p:cNvPicPr>
          <p:nvPr/>
        </p:nvPicPr>
        <p:blipFill>
          <a:blip r:embed="rId2"/>
          <a:srcRect l="18707" t="11062" r="16725" b="15398"/>
          <a:stretch>
            <a:fillRect/>
          </a:stretch>
        </p:blipFill>
        <p:spPr bwMode="auto">
          <a:xfrm>
            <a:off x="423372" y="3128779"/>
            <a:ext cx="2194918" cy="1877265"/>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l="20627" t="13747" r="10495" b="13097"/>
          <a:stretch>
            <a:fillRect/>
          </a:stretch>
        </p:blipFill>
        <p:spPr bwMode="auto">
          <a:xfrm>
            <a:off x="3221339" y="3128779"/>
            <a:ext cx="2116880" cy="1932479"/>
          </a:xfrm>
          <a:prstGeom prst="rect">
            <a:avLst/>
          </a:prstGeom>
          <a:noFill/>
          <a:ln w="9525">
            <a:noFill/>
            <a:miter lim="800000"/>
            <a:headEnd/>
            <a:tailEnd/>
          </a:ln>
          <a:effectLst/>
        </p:spPr>
      </p:pic>
      <p:sp>
        <p:nvSpPr>
          <p:cNvPr id="7" name="TextBox 6"/>
          <p:cNvSpPr txBox="1"/>
          <p:nvPr/>
        </p:nvSpPr>
        <p:spPr>
          <a:xfrm>
            <a:off x="423372" y="5006044"/>
            <a:ext cx="2797967" cy="646331"/>
          </a:xfrm>
          <a:prstGeom prst="rect">
            <a:avLst/>
          </a:prstGeom>
          <a:noFill/>
        </p:spPr>
        <p:txBody>
          <a:bodyPr wrap="square" rtlCol="0">
            <a:spAutoFit/>
          </a:bodyPr>
          <a:lstStyle/>
          <a:p>
            <a:r>
              <a:rPr lang="en-US" dirty="0" smtClean="0"/>
              <a:t>Nucleotide: base = Thymine (T) </a:t>
            </a:r>
            <a:endParaRPr lang="en-US" dirty="0"/>
          </a:p>
        </p:txBody>
      </p:sp>
      <p:sp>
        <p:nvSpPr>
          <p:cNvPr id="8" name="TextBox 7"/>
          <p:cNvSpPr txBox="1"/>
          <p:nvPr/>
        </p:nvSpPr>
        <p:spPr>
          <a:xfrm>
            <a:off x="3221340" y="5061258"/>
            <a:ext cx="2116880" cy="646331"/>
          </a:xfrm>
          <a:prstGeom prst="rect">
            <a:avLst/>
          </a:prstGeom>
          <a:noFill/>
        </p:spPr>
        <p:txBody>
          <a:bodyPr wrap="square" rtlCol="0">
            <a:spAutoFit/>
          </a:bodyPr>
          <a:lstStyle/>
          <a:p>
            <a:r>
              <a:rPr lang="en-US" dirty="0" smtClean="0"/>
              <a:t>Nucleotide: base = Cytosine (C)</a:t>
            </a:r>
            <a:endParaRPr lang="en-US" dirty="0"/>
          </a:p>
        </p:txBody>
      </p:sp>
      <p:pic>
        <p:nvPicPr>
          <p:cNvPr id="29701" name="Picture 5"/>
          <p:cNvPicPr>
            <a:picLocks noChangeAspect="1" noChangeArrowheads="1"/>
          </p:cNvPicPr>
          <p:nvPr/>
        </p:nvPicPr>
        <p:blipFill>
          <a:blip r:embed="rId4"/>
          <a:srcRect t="17132" r="42185"/>
          <a:stretch>
            <a:fillRect/>
          </a:stretch>
        </p:blipFill>
        <p:spPr bwMode="auto">
          <a:xfrm>
            <a:off x="5976752" y="3019549"/>
            <a:ext cx="1901721" cy="2041709"/>
          </a:xfrm>
          <a:prstGeom prst="rect">
            <a:avLst/>
          </a:prstGeom>
          <a:noFill/>
          <a:ln w="9525">
            <a:noFill/>
            <a:miter lim="800000"/>
            <a:headEnd/>
            <a:tailEnd/>
          </a:ln>
          <a:effectLst/>
        </p:spPr>
      </p:pic>
      <p:sp>
        <p:nvSpPr>
          <p:cNvPr id="11" name="TextBox 10"/>
          <p:cNvSpPr txBox="1"/>
          <p:nvPr/>
        </p:nvSpPr>
        <p:spPr>
          <a:xfrm>
            <a:off x="5976752" y="5061258"/>
            <a:ext cx="2116880" cy="923330"/>
          </a:xfrm>
          <a:prstGeom prst="rect">
            <a:avLst/>
          </a:prstGeom>
          <a:noFill/>
        </p:spPr>
        <p:txBody>
          <a:bodyPr wrap="square" rtlCol="0">
            <a:spAutoFit/>
          </a:bodyPr>
          <a:lstStyle/>
          <a:p>
            <a:r>
              <a:rPr lang="en-US" dirty="0" smtClean="0"/>
              <a:t>Nucleotide: base =</a:t>
            </a:r>
            <a:r>
              <a:rPr lang="en-US" dirty="0" smtClean="0"/>
              <a:t> </a:t>
            </a:r>
            <a:r>
              <a:rPr lang="en-US" dirty="0" err="1" smtClean="0"/>
              <a:t>Uracil</a:t>
            </a:r>
            <a:r>
              <a:rPr lang="en-US" dirty="0" smtClean="0"/>
              <a:t> (U)</a:t>
            </a:r>
          </a:p>
          <a:p>
            <a:r>
              <a:rPr lang="en-US" b="1" dirty="0" smtClean="0"/>
              <a:t>RNA ONLY</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3831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2" y="2133601"/>
            <a:ext cx="4723476" cy="3931920"/>
          </a:xfrm>
        </p:spPr>
        <p:txBody>
          <a:bodyPr/>
          <a:lstStyle/>
          <a:p>
            <a:r>
              <a:rPr lang="en-US" dirty="0" smtClean="0"/>
              <a:t>The DNA strand consists of a sequence of nucleotides linked together to form a </a:t>
            </a:r>
            <a:r>
              <a:rPr lang="en-US" b="1" u="sng" dirty="0" smtClean="0"/>
              <a:t>double helix </a:t>
            </a:r>
            <a:r>
              <a:rPr lang="en-US" dirty="0" smtClean="0"/>
              <a:t>that can be visualized as an immensely long, twisted ladder</a:t>
            </a:r>
            <a:endParaRPr lang="en-US" dirty="0"/>
          </a:p>
        </p:txBody>
      </p:sp>
      <p:sp>
        <p:nvSpPr>
          <p:cNvPr id="4" name="TextBox 3"/>
          <p:cNvSpPr txBox="1"/>
          <p:nvPr/>
        </p:nvSpPr>
        <p:spPr>
          <a:xfrm>
            <a:off x="10566904" y="3946398"/>
            <a:ext cx="184666" cy="369332"/>
          </a:xfrm>
          <a:prstGeom prst="rect">
            <a:avLst/>
          </a:prstGeom>
          <a:noFill/>
        </p:spPr>
        <p:txBody>
          <a:bodyPr wrap="none" rtlCol="0">
            <a:spAutoFit/>
          </a:bodyPr>
          <a:lstStyle/>
          <a:p>
            <a:endParaRPr lang="en-US" dirty="0"/>
          </a:p>
        </p:txBody>
      </p:sp>
      <p:pic>
        <p:nvPicPr>
          <p:cNvPr id="5" name="Picture 2" descr="0521B"/>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0490" t="4364" r="18529"/>
          <a:stretch>
            <a:fillRect/>
          </a:stretch>
        </p:blipFill>
        <p:spPr bwMode="auto">
          <a:xfrm>
            <a:off x="6659563" y="333375"/>
            <a:ext cx="1835150" cy="6253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218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Phosphate – Sugar backbone</a:t>
            </a:r>
            <a:endParaRPr lang="en-US" dirty="0"/>
          </a:p>
        </p:txBody>
      </p:sp>
      <p:sp>
        <p:nvSpPr>
          <p:cNvPr id="3" name="Content Placeholder 2"/>
          <p:cNvSpPr>
            <a:spLocks noGrp="1"/>
          </p:cNvSpPr>
          <p:nvPr>
            <p:ph idx="1"/>
          </p:nvPr>
        </p:nvSpPr>
        <p:spPr>
          <a:xfrm>
            <a:off x="491944" y="2133601"/>
            <a:ext cx="3929825" cy="3931920"/>
          </a:xfrm>
        </p:spPr>
        <p:txBody>
          <a:bodyPr/>
          <a:lstStyle/>
          <a:p>
            <a:r>
              <a:rPr lang="en-US" dirty="0" smtClean="0"/>
              <a:t>Each strand, or one side of the ladder, is composed of alternating molecules of </a:t>
            </a:r>
            <a:r>
              <a:rPr lang="en-US" b="1" u="sng" dirty="0" err="1" smtClean="0"/>
              <a:t>deoxyribose</a:t>
            </a:r>
            <a:r>
              <a:rPr lang="en-US" b="1" u="sng" dirty="0" smtClean="0"/>
              <a:t> </a:t>
            </a:r>
            <a:r>
              <a:rPr lang="en-US" dirty="0" smtClean="0"/>
              <a:t>and </a:t>
            </a:r>
            <a:r>
              <a:rPr lang="en-US" b="1" u="sng" dirty="0" smtClean="0"/>
              <a:t>phosphate </a:t>
            </a:r>
            <a:r>
              <a:rPr lang="en-US" dirty="0" smtClean="0"/>
              <a:t>with a nitrogenous base attached to each </a:t>
            </a:r>
            <a:r>
              <a:rPr lang="en-US" dirty="0" err="1" smtClean="0"/>
              <a:t>deoxyribose</a:t>
            </a:r>
            <a:r>
              <a:rPr lang="en-US" dirty="0" smtClean="0"/>
              <a:t> unit</a:t>
            </a:r>
            <a:endParaRPr lang="en-US" dirty="0"/>
          </a:p>
        </p:txBody>
      </p:sp>
      <p:sp>
        <p:nvSpPr>
          <p:cNvPr id="18" name="Regular Pentagon 17"/>
          <p:cNvSpPr/>
          <p:nvPr/>
        </p:nvSpPr>
        <p:spPr>
          <a:xfrm>
            <a:off x="6109566" y="5873750"/>
            <a:ext cx="1150938" cy="763588"/>
          </a:xfrm>
          <a:prstGeom prst="pen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5400" dirty="0">
                <a:solidFill>
                  <a:schemeClr val="tx1"/>
                </a:solidFill>
              </a:rPr>
              <a:t>S</a:t>
            </a:r>
            <a:endParaRPr lang="en-CA" dirty="0">
              <a:solidFill>
                <a:schemeClr val="tx1"/>
              </a:solidFill>
            </a:endParaRPr>
          </a:p>
        </p:txBody>
      </p:sp>
      <p:cxnSp>
        <p:nvCxnSpPr>
          <p:cNvPr id="19" name="Straight Connector 18"/>
          <p:cNvCxnSpPr/>
          <p:nvPr/>
        </p:nvCxnSpPr>
        <p:spPr>
          <a:xfrm flipV="1">
            <a:off x="6231804" y="5588000"/>
            <a:ext cx="177800" cy="5699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71441" y="5216525"/>
            <a:ext cx="511175" cy="4413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957041" y="4648200"/>
            <a:ext cx="914400" cy="788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4800" dirty="0">
                <a:solidFill>
                  <a:schemeClr val="tx1"/>
                </a:solidFill>
              </a:rPr>
              <a:t>P</a:t>
            </a:r>
          </a:p>
        </p:txBody>
      </p:sp>
      <p:cxnSp>
        <p:nvCxnSpPr>
          <p:cNvPr id="22" name="Straight Connector 21"/>
          <p:cNvCxnSpPr>
            <a:stCxn id="18" idx="5"/>
          </p:cNvCxnSpPr>
          <p:nvPr/>
        </p:nvCxnSpPr>
        <p:spPr>
          <a:xfrm flipV="1">
            <a:off x="7260504" y="5437188"/>
            <a:ext cx="504825" cy="72866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512916" y="4648200"/>
            <a:ext cx="1417638" cy="7889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3200" dirty="0">
                <a:solidFill>
                  <a:schemeClr val="tx1"/>
                </a:solidFill>
              </a:rPr>
              <a:t>BASE</a:t>
            </a:r>
          </a:p>
        </p:txBody>
      </p:sp>
      <p:cxnSp>
        <p:nvCxnSpPr>
          <p:cNvPr id="24" name="Straight Connector 23"/>
          <p:cNvCxnSpPr/>
          <p:nvPr/>
        </p:nvCxnSpPr>
        <p:spPr>
          <a:xfrm flipV="1">
            <a:off x="5739679" y="4270375"/>
            <a:ext cx="177800" cy="5699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74604" y="3227388"/>
            <a:ext cx="177800" cy="5715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14241" y="2857500"/>
            <a:ext cx="512763" cy="4397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499841" y="2289175"/>
            <a:ext cx="914400" cy="78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4800" dirty="0">
                <a:solidFill>
                  <a:schemeClr val="tx1"/>
                </a:solidFill>
              </a:rPr>
              <a:t>P</a:t>
            </a:r>
          </a:p>
        </p:txBody>
      </p:sp>
      <p:cxnSp>
        <p:nvCxnSpPr>
          <p:cNvPr id="28" name="Straight Connector 27"/>
          <p:cNvCxnSpPr/>
          <p:nvPr/>
        </p:nvCxnSpPr>
        <p:spPr>
          <a:xfrm flipV="1">
            <a:off x="6804891" y="3076575"/>
            <a:ext cx="503238" cy="72866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055716" y="2289175"/>
            <a:ext cx="1419225" cy="78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3200" dirty="0">
                <a:solidFill>
                  <a:schemeClr val="tx1"/>
                </a:solidFill>
              </a:rPr>
              <a:t>BASE</a:t>
            </a:r>
          </a:p>
        </p:txBody>
      </p:sp>
      <p:cxnSp>
        <p:nvCxnSpPr>
          <p:cNvPr id="30" name="Straight Connector 29"/>
          <p:cNvCxnSpPr/>
          <p:nvPr/>
        </p:nvCxnSpPr>
        <p:spPr>
          <a:xfrm flipV="1">
            <a:off x="5284066" y="1909763"/>
            <a:ext cx="176213" cy="5699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gular Pentagon 30"/>
          <p:cNvSpPr/>
          <p:nvPr/>
        </p:nvSpPr>
        <p:spPr>
          <a:xfrm>
            <a:off x="5739679" y="3517900"/>
            <a:ext cx="1152525" cy="765175"/>
          </a:xfrm>
          <a:prstGeom prst="pen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5400" dirty="0">
                <a:solidFill>
                  <a:schemeClr val="tx1"/>
                </a:solidFill>
              </a:rPr>
              <a:t>S</a:t>
            </a:r>
            <a:endParaRPr lang="en-CA"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689929"/>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5186" y="244158"/>
            <a:ext cx="3680390" cy="1339850"/>
          </a:xfrm>
        </p:spPr>
        <p:txBody>
          <a:bodyPr/>
          <a:lstStyle/>
          <a:p>
            <a:r>
              <a:rPr lang="en-US" dirty="0" smtClean="0"/>
              <a:t>Synthesis</a:t>
            </a:r>
            <a:endParaRPr lang="en-US" dirty="0"/>
          </a:p>
        </p:txBody>
      </p:sp>
      <p:sp>
        <p:nvSpPr>
          <p:cNvPr id="3" name="Content Placeholder 2"/>
          <p:cNvSpPr>
            <a:spLocks noGrp="1"/>
          </p:cNvSpPr>
          <p:nvPr>
            <p:ph idx="1"/>
          </p:nvPr>
        </p:nvSpPr>
        <p:spPr>
          <a:xfrm>
            <a:off x="219833" y="2133601"/>
            <a:ext cx="3612364" cy="3931920"/>
          </a:xfrm>
        </p:spPr>
        <p:txBody>
          <a:bodyPr/>
          <a:lstStyle/>
          <a:p>
            <a:r>
              <a:rPr lang="en-US" dirty="0" smtClean="0"/>
              <a:t>Nucleotides are connected by joining the </a:t>
            </a:r>
            <a:r>
              <a:rPr lang="en-US" b="1" u="sng" dirty="0" smtClean="0"/>
              <a:t>bases </a:t>
            </a:r>
            <a:r>
              <a:rPr lang="en-US" dirty="0" smtClean="0"/>
              <a:t>of one nucleotide to the </a:t>
            </a:r>
            <a:r>
              <a:rPr lang="en-US" b="1" u="sng" dirty="0" smtClean="0"/>
              <a:t>bases </a:t>
            </a:r>
            <a:r>
              <a:rPr lang="en-US" dirty="0" smtClean="0"/>
              <a:t>of the adjacent nucleotide (the ‘sugar-phosphate backbone’)</a:t>
            </a:r>
            <a:endParaRPr lang="en-US" dirty="0"/>
          </a:p>
        </p:txBody>
      </p:sp>
      <p:pic>
        <p:nvPicPr>
          <p:cNvPr id="4" name="Picture 2" descr="http://www.accessexcellence.org/RC/VL/GG/images/nucleotide2.gi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53752" y="823966"/>
            <a:ext cx="5380038" cy="5400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7269267"/>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3" y="1702681"/>
            <a:ext cx="7345362" cy="3931920"/>
          </a:xfrm>
        </p:spPr>
        <p:txBody>
          <a:bodyPr/>
          <a:lstStyle/>
          <a:p>
            <a:r>
              <a:rPr lang="en-US" dirty="0" smtClean="0"/>
              <a:t>Pairs of joined bases project </a:t>
            </a:r>
            <a:r>
              <a:rPr lang="en-US" b="1" u="sng" dirty="0" smtClean="0"/>
              <a:t>crosswise</a:t>
            </a:r>
            <a:r>
              <a:rPr lang="en-US" dirty="0" smtClean="0"/>
              <a:t>, forming the rungs of the ladder. The bases stick out of the side of the sugar molecules, and are linked to the bases of the other strand by </a:t>
            </a:r>
            <a:r>
              <a:rPr lang="en-US" b="1" u="sng" dirty="0" smtClean="0"/>
              <a:t>hydrogen </a:t>
            </a:r>
            <a:r>
              <a:rPr lang="en-US" dirty="0" smtClean="0"/>
              <a:t>bonds in a very strict pattern. Always a </a:t>
            </a:r>
            <a:r>
              <a:rPr lang="en-US" b="1" u="sng" dirty="0" smtClean="0"/>
              <a:t>purine </a:t>
            </a:r>
            <a:r>
              <a:rPr lang="en-US" dirty="0" smtClean="0"/>
              <a:t>with a </a:t>
            </a:r>
            <a:r>
              <a:rPr lang="en-US" b="1" u="sng" dirty="0" smtClean="0"/>
              <a:t>pyrimidine</a:t>
            </a:r>
            <a:r>
              <a:rPr lang="en-US" dirty="0" smtClean="0"/>
              <a:t>.</a:t>
            </a:r>
            <a:endParaRPr lang="en-US" dirty="0"/>
          </a:p>
        </p:txBody>
      </p:sp>
      <p:pic>
        <p:nvPicPr>
          <p:cNvPr id="4" name="Picture 2" descr="http://academic.brooklyn.cuny.edu/biology/bio4fv/page/molecular%20biology/16-05-doublehelix.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64175" y="3704177"/>
            <a:ext cx="5403637" cy="312366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129922"/>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2" y="1634641"/>
            <a:ext cx="7345363" cy="3931920"/>
          </a:xfrm>
        </p:spPr>
        <p:txBody>
          <a:bodyPr/>
          <a:lstStyle/>
          <a:p>
            <a:r>
              <a:rPr lang="en-US" dirty="0" smtClean="0"/>
              <a:t>There is complementary base pairing between strands</a:t>
            </a:r>
          </a:p>
          <a:p>
            <a:r>
              <a:rPr lang="en-US" dirty="0" smtClean="0"/>
              <a:t>Adenine (A) bonds with Thymine (T)</a:t>
            </a:r>
          </a:p>
          <a:p>
            <a:r>
              <a:rPr lang="en-US" dirty="0" smtClean="0"/>
              <a:t>Guanine (G) bonds with Cytosine (C)</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56308" y="3901492"/>
            <a:ext cx="4387692" cy="29565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055703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00112" y="1912081"/>
            <a:ext cx="7345363" cy="3931920"/>
          </a:xfrm>
        </p:spPr>
        <p:txBody>
          <a:bodyPr/>
          <a:lstStyle/>
          <a:p>
            <a:pPr marL="457200" indent="-457200">
              <a:buFont typeface="+mj-lt"/>
              <a:buAutoNum type="arabicPeriod"/>
            </a:pPr>
            <a:r>
              <a:rPr lang="en-US" dirty="0" smtClean="0"/>
              <a:t>The structure of DNA and RNA</a:t>
            </a:r>
          </a:p>
          <a:p>
            <a:pPr marL="693738" lvl="1" indent="-457200"/>
            <a:r>
              <a:rPr lang="en-US" dirty="0" smtClean="0"/>
              <a:t>DNA = deoxyribonucleic acid</a:t>
            </a:r>
          </a:p>
          <a:p>
            <a:pPr marL="693738" lvl="1" indent="-457200"/>
            <a:r>
              <a:rPr lang="en-US" dirty="0" smtClean="0"/>
              <a:t>DNA is the </a:t>
            </a:r>
            <a:r>
              <a:rPr lang="en-US" b="1" u="sng" dirty="0" smtClean="0"/>
              <a:t>control molecule </a:t>
            </a:r>
            <a:r>
              <a:rPr lang="en-US" dirty="0" smtClean="0"/>
              <a:t>of cells (and hence life)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18466" y="3490210"/>
            <a:ext cx="4608512" cy="3095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6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27372331"/>
              </p:ext>
            </p:extLst>
          </p:nvPr>
        </p:nvGraphicFramePr>
        <p:xfrm>
          <a:off x="160562" y="1969576"/>
          <a:ext cx="9419850" cy="4675795"/>
        </p:xfrm>
        <a:graphic>
          <a:graphicData uri="http://schemas.openxmlformats.org/presentationml/2006/ole">
            <p:oleObj spid="_x0000_s14344" name="Document" r:id="rId3" imgW="7010400" imgH="3479800" progId="Word.Document.12">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9278481"/>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000" y="1702681"/>
            <a:ext cx="7739352" cy="3931920"/>
          </a:xfrm>
        </p:spPr>
        <p:txBody>
          <a:bodyPr/>
          <a:lstStyle/>
          <a:p>
            <a:r>
              <a:rPr lang="en-US" dirty="0" smtClean="0"/>
              <a:t>Note that the </a:t>
            </a:r>
            <a:r>
              <a:rPr lang="en-US" b="1" u="sng" dirty="0" smtClean="0"/>
              <a:t>number </a:t>
            </a:r>
            <a:r>
              <a:rPr lang="en-US" dirty="0" smtClean="0"/>
              <a:t>of purine bases equals the number of pyrimidine bases.</a:t>
            </a:r>
          </a:p>
          <a:p>
            <a:r>
              <a:rPr lang="en-US" dirty="0" smtClean="0"/>
              <a:t>The bases can be in any order, but always pair as above.</a:t>
            </a:r>
          </a:p>
          <a:p>
            <a:r>
              <a:rPr lang="en-US" dirty="0" smtClean="0"/>
              <a:t>It is the </a:t>
            </a:r>
            <a:r>
              <a:rPr lang="en-US" b="1" u="sng" dirty="0" smtClean="0"/>
              <a:t>sequence of bases </a:t>
            </a:r>
            <a:r>
              <a:rPr lang="en-US" dirty="0" smtClean="0"/>
              <a:t>that codes heredity information in the genetic code in DNA and RNA</a:t>
            </a:r>
          </a:p>
          <a:p>
            <a:r>
              <a:rPr lang="en-US" dirty="0" smtClean="0"/>
              <a:t>Review the rules of complementary base paring below</a:t>
            </a:r>
            <a:endParaRPr lang="en-US" dirty="0"/>
          </a:p>
        </p:txBody>
      </p:sp>
      <p:sp>
        <p:nvSpPr>
          <p:cNvPr id="4" name="TextBox 3"/>
          <p:cNvSpPr txBox="1"/>
          <p:nvPr/>
        </p:nvSpPr>
        <p:spPr>
          <a:xfrm>
            <a:off x="-1315194" y="5443307"/>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81339571"/>
              </p:ext>
            </p:extLst>
          </p:nvPr>
        </p:nvGraphicFramePr>
        <p:xfrm>
          <a:off x="158281" y="5137625"/>
          <a:ext cx="8870950" cy="1463676"/>
        </p:xfrm>
        <a:graphic>
          <a:graphicData uri="http://schemas.openxmlformats.org/drawingml/2006/table">
            <a:tbl>
              <a:tblPr/>
              <a:tblGrid>
                <a:gridCol w="592138"/>
                <a:gridCol w="590550"/>
                <a:gridCol w="592137"/>
                <a:gridCol w="590550"/>
                <a:gridCol w="592138"/>
                <a:gridCol w="590550"/>
                <a:gridCol w="592137"/>
                <a:gridCol w="590550"/>
                <a:gridCol w="592138"/>
                <a:gridCol w="590550"/>
                <a:gridCol w="592137"/>
                <a:gridCol w="590550"/>
                <a:gridCol w="592138"/>
                <a:gridCol w="590550"/>
                <a:gridCol w="592137"/>
              </a:tblGrid>
              <a:tr h="48789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A</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T</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G</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T</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G</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A</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T</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C</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C</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A</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C</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G</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C</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G</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Calibri" charset="0"/>
                          <a:ea typeface="ＭＳ Ｐゴシック" charset="0"/>
                          <a:cs typeface="Arial" charset="0"/>
                        </a:rPr>
                        <a:t>T</a:t>
                      </a:r>
                      <a:endParaRPr kumimoji="0" lang="en-CA" sz="4800" b="0" i="0" u="none" strike="noStrike" cap="none" normalizeH="0" baseline="0" dirty="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8789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8789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dirty="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Calibri" charset="0"/>
                          <a:ea typeface="ＭＳ Ｐゴシック" charset="0"/>
                          <a:cs typeface="Arial" charset="0"/>
                        </a:rPr>
                        <a:t> </a:t>
                      </a:r>
                      <a:endParaRPr kumimoji="0" lang="en-CA" sz="4800" b="0" i="0" u="none" strike="noStrike" cap="none" normalizeH="0" baseline="0" dirty="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2222705"/>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000" y="1702681"/>
            <a:ext cx="7739352" cy="3931920"/>
          </a:xfrm>
        </p:spPr>
        <p:txBody>
          <a:bodyPr/>
          <a:lstStyle/>
          <a:p>
            <a:r>
              <a:rPr lang="en-US" dirty="0" smtClean="0"/>
              <a:t>Note that the number of purine bases equals the number of pyrimidine bases.</a:t>
            </a:r>
          </a:p>
          <a:p>
            <a:r>
              <a:rPr lang="en-US" dirty="0" smtClean="0"/>
              <a:t>The bases can be in any order, but always pair as above.</a:t>
            </a:r>
          </a:p>
          <a:p>
            <a:r>
              <a:rPr lang="en-US" dirty="0" smtClean="0"/>
              <a:t>It is the sequence of bases that codes heredity information in the genetic code in DNA and RNA</a:t>
            </a:r>
          </a:p>
          <a:p>
            <a:r>
              <a:rPr lang="en-US" dirty="0" smtClean="0"/>
              <a:t>Review the rules of complementary base paring below</a:t>
            </a:r>
            <a:endParaRPr lang="en-US" dirty="0"/>
          </a:p>
        </p:txBody>
      </p:sp>
      <p:sp>
        <p:nvSpPr>
          <p:cNvPr id="4" name="TextBox 3"/>
          <p:cNvSpPr txBox="1"/>
          <p:nvPr/>
        </p:nvSpPr>
        <p:spPr>
          <a:xfrm>
            <a:off x="-1315194" y="5443307"/>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73326837"/>
              </p:ext>
            </p:extLst>
          </p:nvPr>
        </p:nvGraphicFramePr>
        <p:xfrm>
          <a:off x="158281" y="5137625"/>
          <a:ext cx="8870950" cy="1463676"/>
        </p:xfrm>
        <a:graphic>
          <a:graphicData uri="http://schemas.openxmlformats.org/drawingml/2006/table">
            <a:tbl>
              <a:tblPr/>
              <a:tblGrid>
                <a:gridCol w="592138"/>
                <a:gridCol w="590550"/>
                <a:gridCol w="592137"/>
                <a:gridCol w="590550"/>
                <a:gridCol w="592138"/>
                <a:gridCol w="590550"/>
                <a:gridCol w="592137"/>
                <a:gridCol w="590550"/>
                <a:gridCol w="592138"/>
                <a:gridCol w="590550"/>
                <a:gridCol w="592137"/>
                <a:gridCol w="590550"/>
                <a:gridCol w="592138"/>
                <a:gridCol w="590550"/>
                <a:gridCol w="592137"/>
              </a:tblGrid>
              <a:tr h="48789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A</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T</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G</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T</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G</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A</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T</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C</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C</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A</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C</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G</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C</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G</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Calibri" charset="0"/>
                          <a:ea typeface="ＭＳ Ｐゴシック" charset="0"/>
                          <a:cs typeface="Arial" charset="0"/>
                        </a:rPr>
                        <a:t>T</a:t>
                      </a:r>
                      <a:endParaRPr kumimoji="0" lang="en-CA" sz="4800" b="0" i="0" u="none" strike="noStrike" cap="none" normalizeH="0" baseline="0" dirty="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8789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Calibri" charset="0"/>
                          <a:ea typeface="ＭＳ Ｐゴシック" charset="0"/>
                          <a:cs typeface="Arial" charset="0"/>
                        </a:rPr>
                        <a:t>II</a:t>
                      </a:r>
                      <a:endParaRPr kumimoji="0" lang="en-CA" sz="4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87892">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T</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A</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C</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A</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C</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T</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A</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G</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G</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T</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G</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C</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G</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C</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0"/>
                          <a:cs typeface="Arial" charset="0"/>
                        </a:rPr>
                        <a:t>A</a:t>
                      </a:r>
                      <a:r>
                        <a:rPr kumimoji="0" lang="en-US" sz="3200" b="1" i="0" u="none" strike="noStrike" cap="none" normalizeH="0" baseline="0" dirty="0">
                          <a:ln>
                            <a:noFill/>
                          </a:ln>
                          <a:solidFill>
                            <a:srgbClr val="FF0000"/>
                          </a:solidFill>
                          <a:effectLst/>
                          <a:latin typeface="Calibri" charset="0"/>
                          <a:ea typeface="ＭＳ Ｐゴシック" charset="0"/>
                          <a:cs typeface="Arial" charset="0"/>
                        </a:rPr>
                        <a:t> </a:t>
                      </a:r>
                      <a:endParaRPr kumimoji="0" lang="en-CA" sz="4800" b="1" i="0" u="none" strike="noStrike" cap="none" normalizeH="0" baseline="0" dirty="0">
                        <a:ln>
                          <a:noFill/>
                        </a:ln>
                        <a:solidFill>
                          <a:srgbClr val="FF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7867898"/>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2" y="1748041"/>
            <a:ext cx="7345363" cy="3931920"/>
          </a:xfrm>
        </p:spPr>
        <p:txBody>
          <a:bodyPr/>
          <a:lstStyle/>
          <a:p>
            <a:r>
              <a:rPr lang="en-US" dirty="0" smtClean="0"/>
              <a:t>DNA strands are extremely long, each </a:t>
            </a:r>
            <a:r>
              <a:rPr lang="en-US" dirty="0" smtClean="0"/>
              <a:t>one </a:t>
            </a:r>
            <a:r>
              <a:rPr lang="en-US" dirty="0" smtClean="0"/>
              <a:t>containing millions of atoms. Every human cell contains about one </a:t>
            </a:r>
            <a:r>
              <a:rPr lang="en-US" b="1" u="sng" dirty="0" smtClean="0"/>
              <a:t>meter </a:t>
            </a:r>
            <a:r>
              <a:rPr lang="en-US" dirty="0" smtClean="0"/>
              <a:t>of these twisted strands (this amounts of about 4 billion pairs of bases)</a:t>
            </a:r>
            <a:endParaRPr lang="en-US" dirty="0"/>
          </a:p>
        </p:txBody>
      </p:sp>
      <p:pic>
        <p:nvPicPr>
          <p:cNvPr id="4" name="Picture 1" descr="0519"/>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4552"/>
          <a:stretch>
            <a:fillRect/>
          </a:stretch>
        </p:blipFill>
        <p:spPr bwMode="auto">
          <a:xfrm>
            <a:off x="2409493" y="3363483"/>
            <a:ext cx="5141536" cy="32951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4005464"/>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4082" y="244158"/>
            <a:ext cx="8684815" cy="1339850"/>
          </a:xfrm>
        </p:spPr>
        <p:txBody>
          <a:bodyPr>
            <a:normAutofit fontScale="90000"/>
          </a:bodyPr>
          <a:lstStyle/>
          <a:p>
            <a:r>
              <a:rPr lang="en-US" dirty="0" smtClean="0"/>
              <a:t>ATP – Adenosine Triphosphate:    the molecule of energy</a:t>
            </a:r>
            <a:endParaRPr lang="en-US" dirty="0"/>
          </a:p>
        </p:txBody>
      </p:sp>
      <p:sp>
        <p:nvSpPr>
          <p:cNvPr id="3" name="Content Placeholder 2"/>
          <p:cNvSpPr>
            <a:spLocks noGrp="1"/>
          </p:cNvSpPr>
          <p:nvPr>
            <p:ph idx="1"/>
          </p:nvPr>
        </p:nvSpPr>
        <p:spPr/>
        <p:txBody>
          <a:bodyPr/>
          <a:lstStyle/>
          <a:p>
            <a:r>
              <a:rPr lang="en-US" dirty="0" smtClean="0"/>
              <a:t>ATP is a type of </a:t>
            </a:r>
            <a:r>
              <a:rPr lang="en-US" b="1" u="sng" dirty="0" smtClean="0"/>
              <a:t>nucleotide </a:t>
            </a:r>
            <a:r>
              <a:rPr lang="en-US" dirty="0" smtClean="0"/>
              <a:t>that is used as the primary </a:t>
            </a:r>
            <a:r>
              <a:rPr lang="en-US" b="1" u="sng" dirty="0" smtClean="0"/>
              <a:t>carrier of energy </a:t>
            </a:r>
            <a:r>
              <a:rPr lang="en-US" dirty="0" smtClean="0"/>
              <a:t>in cells.</a:t>
            </a:r>
          </a:p>
          <a:p>
            <a:r>
              <a:rPr lang="en-US" dirty="0" smtClean="0"/>
              <a:t>Consists of the sugar Ribose, the base Adenine, and </a:t>
            </a:r>
            <a:r>
              <a:rPr lang="en-US" b="1" u="sng" dirty="0" smtClean="0"/>
              <a:t>3 phosphate groups </a:t>
            </a:r>
            <a:r>
              <a:rPr lang="en-US" dirty="0" smtClean="0"/>
              <a:t>attached to the ribose</a:t>
            </a:r>
            <a:endParaRPr lang="en-US" dirty="0"/>
          </a:p>
        </p:txBody>
      </p:sp>
      <p:pic>
        <p:nvPicPr>
          <p:cNvPr id="5" name="Picture 4" descr="downloa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6955" y="4265824"/>
            <a:ext cx="3898900" cy="2082800"/>
          </a:xfrm>
          <a:prstGeom prst="rect">
            <a:avLst/>
          </a:prstGeom>
        </p:spPr>
      </p:pic>
      <p:pic>
        <p:nvPicPr>
          <p:cNvPr id="6" name="Picture 5" descr="download.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5650"/>
          <a:stretch/>
        </p:blipFill>
        <p:spPr>
          <a:xfrm>
            <a:off x="4836051" y="4265824"/>
            <a:ext cx="3797300" cy="17996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5843015"/>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bonds between the outer two phosphates is</a:t>
            </a:r>
            <a:r>
              <a:rPr lang="en-US" b="1" u="sng" dirty="0" smtClean="0"/>
              <a:t> very high energy</a:t>
            </a:r>
            <a:r>
              <a:rPr lang="en-US" dirty="0" smtClean="0"/>
              <a:t>: when it is broken, much energy is released, which can be used by the cell (ex. For muscle contraction)</a:t>
            </a:r>
          </a:p>
          <a:p>
            <a:r>
              <a:rPr lang="en-US" dirty="0" smtClean="0"/>
              <a:t>The bond between the first and second phosphate is also high in energy, but not as high as between the two end phosphates</a:t>
            </a:r>
          </a:p>
          <a:p>
            <a:r>
              <a:rPr lang="en-US" dirty="0" smtClean="0"/>
              <a:t>ATP is produced mostly inside </a:t>
            </a:r>
            <a:r>
              <a:rPr lang="en-US" b="1" u="sng" dirty="0" smtClean="0"/>
              <a:t>mitochondria </a:t>
            </a:r>
            <a:r>
              <a:rPr lang="en-US" dirty="0" smtClean="0"/>
              <a:t>during the process of </a:t>
            </a:r>
            <a:r>
              <a:rPr lang="en-US" b="1" u="sng" dirty="0" smtClean="0"/>
              <a:t>cellular respiration </a:t>
            </a:r>
            <a:endParaRPr lang="en-US" b="1"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00788" y="236538"/>
            <a:ext cx="2576512" cy="1931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30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smtClean="0"/>
              <a:t>ATP breaks down to release 1 phosphate and energy</a:t>
            </a:r>
            <a:br>
              <a:rPr lang="en-US" sz="2400" dirty="0" smtClean="0"/>
            </a:br>
            <a:r>
              <a:rPr lang="en-US" sz="2400" dirty="0" smtClean="0"/>
              <a:t>Now called ADP = adenosine </a:t>
            </a:r>
            <a:r>
              <a:rPr lang="en-US" sz="2400" dirty="0" err="1" smtClean="0"/>
              <a:t>diphosphate</a:t>
            </a:r>
            <a:endParaRPr lang="en-US" sz="2400" dirty="0"/>
          </a:p>
        </p:txBody>
      </p:sp>
      <p:pic>
        <p:nvPicPr>
          <p:cNvPr id="6" name="Content Placeholder 5" descr="images.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9965" r="-19965"/>
          <a:stretch>
            <a:fillRect/>
          </a:stretch>
        </p:blipFill>
        <p:spPr>
          <a:xfrm>
            <a:off x="294785" y="1859796"/>
            <a:ext cx="8849215" cy="473692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3678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1406" y="244158"/>
            <a:ext cx="8752843" cy="1339850"/>
          </a:xfrm>
        </p:spPr>
        <p:txBody>
          <a:bodyPr>
            <a:normAutofit/>
          </a:bodyPr>
          <a:lstStyle/>
          <a:p>
            <a:r>
              <a:rPr lang="en-US" sz="4000" dirty="0" smtClean="0"/>
              <a:t>Compare and Contrast DNA &amp; RNA</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64506599"/>
              </p:ext>
            </p:extLst>
          </p:nvPr>
        </p:nvGraphicFramePr>
        <p:xfrm>
          <a:off x="220462" y="1615184"/>
          <a:ext cx="8713787" cy="4940210"/>
        </p:xfrm>
        <a:graphic>
          <a:graphicData uri="http://schemas.openxmlformats.org/drawingml/2006/table">
            <a:tbl>
              <a:tblPr/>
              <a:tblGrid>
                <a:gridCol w="1619250"/>
                <a:gridCol w="3353037"/>
                <a:gridCol w="3741500"/>
              </a:tblGrid>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charset="0"/>
                          <a:ea typeface="ＭＳ Ｐゴシック" charset="0"/>
                          <a:cs typeface="Arial" charset="0"/>
                        </a:rPr>
                        <a:t> </a:t>
                      </a:r>
                      <a:endParaRPr kumimoji="0" lang="en-CA" sz="16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charset="0"/>
                          <a:ea typeface="ＭＳ Ｐゴシック" charset="0"/>
                          <a:cs typeface="Arial" charset="0"/>
                        </a:rPr>
                        <a:t>DNA</a:t>
                      </a:r>
                      <a:endParaRPr kumimoji="0" lang="en-CA" sz="16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charset="0"/>
                          <a:ea typeface="ＭＳ Ｐゴシック" charset="0"/>
                          <a:cs typeface="Arial" charset="0"/>
                        </a:rPr>
                        <a:t>RNA</a:t>
                      </a:r>
                      <a:endParaRPr kumimoji="0" lang="en-CA" sz="16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794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ＭＳ Ｐゴシック" charset="0"/>
                          <a:cs typeface="Arial" charset="0"/>
                        </a:rPr>
                        <a:t>Sugar</a:t>
                      </a:r>
                      <a:endParaRPr kumimoji="0" lang="en-CA" sz="1600" b="0" i="0" u="none" strike="noStrike" cap="none" normalizeH="0" baseline="0" dirty="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Deoxyribose (5 C sugar with one less oxygen)</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Arial" charset="0"/>
                        </a:rPr>
                        <a:t>Ribose (5 C. sugar with one more oxygen)</a:t>
                      </a:r>
                      <a:endParaRPr kumimoji="0" lang="en-CA" sz="1200" b="0" i="0" u="none" strike="noStrike" cap="none" normalizeH="0" baseline="0" dirty="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7030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charset="0"/>
                          <a:ea typeface="ＭＳ Ｐゴシック" charset="0"/>
                          <a:cs typeface="Arial" charset="0"/>
                        </a:rPr>
                        <a:t>Bases</a:t>
                      </a:r>
                      <a:endParaRPr kumimoji="0" lang="en-CA" sz="16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Adenine, Guanine, Thymine, Cytosine</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Adenine, Guanine, Uracil, Cytosine</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57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charset="0"/>
                          <a:ea typeface="ＭＳ Ｐゴシック" charset="0"/>
                          <a:cs typeface="Arial" charset="0"/>
                        </a:rPr>
                        <a:t>Strands</a:t>
                      </a:r>
                      <a:endParaRPr kumimoji="0" lang="en-CA" sz="16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Double stranded, with base pairing</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Single stranded</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123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charset="0"/>
                          <a:ea typeface="ＭＳ Ｐゴシック" charset="0"/>
                          <a:cs typeface="Arial" charset="0"/>
                        </a:rPr>
                        <a:t>Shape</a:t>
                      </a:r>
                      <a:endParaRPr kumimoji="0" lang="en-CA" sz="16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Double helix shaped</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Not double helix shaped</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charset="0"/>
                          <a:ea typeface="ＭＳ Ｐゴシック" charset="0"/>
                          <a:cs typeface="Arial" charset="0"/>
                        </a:rPr>
                        <a:t>Location</a:t>
                      </a:r>
                      <a:endParaRPr kumimoji="0" lang="en-CA" sz="1100" b="1" i="0" u="none" strike="noStrike" cap="none" normalizeH="0" baseline="0">
                        <a:ln>
                          <a:noFill/>
                        </a:ln>
                        <a:solidFill>
                          <a:srgbClr val="000000"/>
                        </a:solidFill>
                        <a:effectLst/>
                        <a:latin typeface="Times New Roman" charset="0"/>
                        <a:ea typeface="ＭＳ Ｐゴシック" charset="0"/>
                        <a:cs typeface="Arial"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Nucleus</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Nucleus and cytoplasm</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charset="0"/>
                          <a:ea typeface="ＭＳ Ｐゴシック" charset="0"/>
                          <a:cs typeface="Arial" charset="0"/>
                        </a:rPr>
                        <a:t>Length</a:t>
                      </a:r>
                      <a:endParaRPr kumimoji="0" lang="en-CA" sz="16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Longer than RNA</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Arial" charset="0"/>
                        </a:rPr>
                        <a:t>Shorter</a:t>
                      </a:r>
                      <a:endParaRPr kumimoji="0" lang="en-CA" sz="1200" b="0" i="0" u="none" strike="noStrike" cap="none" normalizeH="0" baseline="0" dirty="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100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charset="0"/>
                          <a:ea typeface="ＭＳ Ｐゴシック" charset="0"/>
                          <a:cs typeface="Arial" charset="0"/>
                        </a:rPr>
                        <a:t>Kinds</a:t>
                      </a:r>
                      <a:endParaRPr kumimoji="0" lang="en-CA" sz="16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cs typeface="Arial" charset="0"/>
                        </a:rPr>
                        <a:t>1</a:t>
                      </a:r>
                      <a:endParaRPr kumimoji="0" lang="en-CA" sz="1200" b="0" i="0" u="none" strike="noStrike" cap="none" normalizeH="0" baseline="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Arial" charset="0"/>
                        </a:rPr>
                        <a:t>3 kinds (messenger - mRNA, transfer - </a:t>
                      </a:r>
                      <a:r>
                        <a:rPr kumimoji="0" lang="en-US" sz="2000" b="0" i="0" u="none" strike="noStrike" cap="none" normalizeH="0" baseline="0" dirty="0" err="1">
                          <a:ln>
                            <a:noFill/>
                          </a:ln>
                          <a:solidFill>
                            <a:srgbClr val="000000"/>
                          </a:solidFill>
                          <a:effectLst/>
                          <a:latin typeface="Calibri" charset="0"/>
                          <a:ea typeface="ＭＳ Ｐゴシック" charset="0"/>
                          <a:cs typeface="Arial" charset="0"/>
                        </a:rPr>
                        <a:t>tRNA</a:t>
                      </a:r>
                      <a:r>
                        <a:rPr kumimoji="0" lang="en-US" sz="2000" b="0" i="0" u="none" strike="noStrike" cap="none" normalizeH="0" baseline="0" dirty="0">
                          <a:ln>
                            <a:noFill/>
                          </a:ln>
                          <a:solidFill>
                            <a:srgbClr val="000000"/>
                          </a:solidFill>
                          <a:effectLst/>
                          <a:latin typeface="Calibri" charset="0"/>
                          <a:ea typeface="ＭＳ Ｐゴシック" charset="0"/>
                          <a:cs typeface="Arial" charset="0"/>
                        </a:rPr>
                        <a:t>, ribosomal - </a:t>
                      </a:r>
                      <a:r>
                        <a:rPr kumimoji="0" lang="en-US" sz="2000" b="0" i="0" u="none" strike="noStrike" cap="none" normalizeH="0" baseline="0" dirty="0" err="1">
                          <a:ln>
                            <a:noFill/>
                          </a:ln>
                          <a:solidFill>
                            <a:srgbClr val="000000"/>
                          </a:solidFill>
                          <a:effectLst/>
                          <a:latin typeface="Calibri" charset="0"/>
                          <a:ea typeface="ＭＳ Ｐゴシック" charset="0"/>
                          <a:cs typeface="Arial" charset="0"/>
                        </a:rPr>
                        <a:t>rRNA</a:t>
                      </a:r>
                      <a:r>
                        <a:rPr kumimoji="0" lang="en-US" sz="2000" b="0" i="0" u="none" strike="noStrike" cap="none" normalizeH="0" baseline="0" dirty="0">
                          <a:ln>
                            <a:noFill/>
                          </a:ln>
                          <a:solidFill>
                            <a:srgbClr val="000000"/>
                          </a:solidFill>
                          <a:effectLst/>
                          <a:latin typeface="Calibri" charset="0"/>
                          <a:ea typeface="ＭＳ Ｐゴシック" charset="0"/>
                          <a:cs typeface="Arial" charset="0"/>
                        </a:rPr>
                        <a:t>)</a:t>
                      </a:r>
                      <a:endParaRPr kumimoji="0" lang="en-CA" sz="1200" b="0" i="0" u="none" strike="noStrike" cap="none" normalizeH="0" baseline="0" dirty="0">
                        <a:ln>
                          <a:noFill/>
                        </a:ln>
                        <a:solidFill>
                          <a:srgbClr val="000000"/>
                        </a:solidFill>
                        <a:effectLst/>
                        <a:latin typeface="Garamond" charset="0"/>
                        <a:ea typeface="ＭＳ Ｐゴシック" charset="0"/>
                        <a:cs typeface="Times New Roman" charset="0"/>
                      </a:endParaRPr>
                    </a:p>
                  </a:txBody>
                  <a:tcPr marL="66126" marR="66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568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49" y="1964176"/>
            <a:ext cx="7826111" cy="4409029"/>
          </a:xfrm>
        </p:spPr>
        <p:txBody>
          <a:bodyPr>
            <a:normAutofit/>
          </a:bodyPr>
          <a:lstStyle/>
          <a:p>
            <a:r>
              <a:rPr lang="en-US" dirty="0" smtClean="0"/>
              <a:t>DNA has 3 major functions!</a:t>
            </a:r>
          </a:p>
          <a:p>
            <a:pPr marL="457200" indent="-457200">
              <a:buFont typeface="+mj-lt"/>
              <a:buAutoNum type="arabicPeriod"/>
            </a:pPr>
            <a:r>
              <a:rPr lang="en-US" dirty="0" smtClean="0"/>
              <a:t>DNA </a:t>
            </a:r>
            <a:r>
              <a:rPr lang="en-US" b="1" u="sng" dirty="0" smtClean="0"/>
              <a:t>controls </a:t>
            </a:r>
            <a:r>
              <a:rPr lang="en-US" dirty="0" smtClean="0"/>
              <a:t>cellular activities including reproduction</a:t>
            </a:r>
          </a:p>
          <a:p>
            <a:pPr marL="693738" lvl="1" indent="-457200">
              <a:buFont typeface="Arial"/>
              <a:buChar char="•"/>
            </a:pPr>
            <a:r>
              <a:rPr lang="en-US" dirty="0" smtClean="0"/>
              <a:t>DNA carries a code: Genetic </a:t>
            </a:r>
            <a:r>
              <a:rPr lang="en-US" b="1" u="sng" dirty="0" smtClean="0"/>
              <a:t>instructions </a:t>
            </a:r>
            <a:r>
              <a:rPr lang="en-US" dirty="0" smtClean="0"/>
              <a:t>are encoded in the </a:t>
            </a:r>
            <a:r>
              <a:rPr lang="en-US" b="1" u="sng" dirty="0" smtClean="0"/>
              <a:t>sequence of bases </a:t>
            </a:r>
            <a:r>
              <a:rPr lang="en-US" dirty="0" smtClean="0"/>
              <a:t>strung together in DNA</a:t>
            </a:r>
          </a:p>
          <a:p>
            <a:pPr marL="693738" lvl="1" indent="-457200">
              <a:buFont typeface="Arial"/>
              <a:buChar char="•"/>
            </a:pPr>
            <a:r>
              <a:rPr lang="en-US" dirty="0" smtClean="0"/>
              <a:t>DNA from </a:t>
            </a:r>
            <a:r>
              <a:rPr lang="en-US" b="1" u="sng" dirty="0" smtClean="0"/>
              <a:t>male </a:t>
            </a:r>
            <a:r>
              <a:rPr lang="en-US" dirty="0" smtClean="0"/>
              <a:t>and DNA from </a:t>
            </a:r>
            <a:r>
              <a:rPr lang="en-US" b="1" u="sng" dirty="0" smtClean="0"/>
              <a:t>female </a:t>
            </a:r>
            <a:r>
              <a:rPr lang="en-US" dirty="0" smtClean="0"/>
              <a:t>together become the genetic information of </a:t>
            </a:r>
            <a:r>
              <a:rPr lang="en-US" b="1" u="sng" dirty="0" smtClean="0"/>
              <a:t>offspring </a:t>
            </a:r>
            <a:r>
              <a:rPr lang="en-US" dirty="0" smtClean="0"/>
              <a:t>in sexual reproduction</a:t>
            </a:r>
          </a:p>
          <a:p>
            <a:pPr marL="693738" lvl="1" indent="-457200">
              <a:buFont typeface="Arial"/>
              <a:buChar char="•"/>
            </a:pPr>
            <a:r>
              <a:rPr lang="en-US" b="1" u="sng" dirty="0" smtClean="0"/>
              <a:t>RNA </a:t>
            </a:r>
            <a:r>
              <a:rPr lang="en-US" dirty="0" smtClean="0"/>
              <a:t>molecules function in the processes by which those DNA</a:t>
            </a:r>
            <a:r>
              <a:rPr lang="en-US" dirty="0" smtClean="0"/>
              <a:t> “</a:t>
            </a:r>
            <a:r>
              <a:rPr lang="en-US" b="1" u="sng" dirty="0" smtClean="0"/>
              <a:t>instructions</a:t>
            </a:r>
            <a:r>
              <a:rPr lang="en-US" dirty="0" smtClean="0"/>
              <a:t>” </a:t>
            </a:r>
            <a:r>
              <a:rPr lang="en-US" dirty="0" smtClean="0"/>
              <a:t>are used in </a:t>
            </a:r>
            <a:r>
              <a:rPr lang="en-US" b="1" u="sng" dirty="0" smtClean="0"/>
              <a:t>building </a:t>
            </a:r>
            <a:r>
              <a:rPr lang="en-US" dirty="0" smtClean="0"/>
              <a:t>the proteins on which all forms of life are based</a:t>
            </a:r>
            <a:endParaRPr lang="en-US" dirty="0"/>
          </a:p>
        </p:txBody>
      </p:sp>
      <p:pic>
        <p:nvPicPr>
          <p:cNvPr id="18434" name="Picture 2"/>
          <p:cNvPicPr>
            <a:picLocks noChangeAspect="1" noChangeArrowheads="1"/>
          </p:cNvPicPr>
          <p:nvPr/>
        </p:nvPicPr>
        <p:blipFill>
          <a:blip r:embed="rId2"/>
          <a:srcRect/>
          <a:stretch>
            <a:fillRect/>
          </a:stretch>
        </p:blipFill>
        <p:spPr bwMode="auto">
          <a:xfrm>
            <a:off x="5468582" y="342219"/>
            <a:ext cx="3318605" cy="1991164"/>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88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2" y="2133601"/>
            <a:ext cx="4678125" cy="3931920"/>
          </a:xfrm>
        </p:spPr>
        <p:txBody>
          <a:bodyPr/>
          <a:lstStyle/>
          <a:p>
            <a:pPr marL="457200" indent="-457200">
              <a:buFont typeface="+mj-lt"/>
              <a:buAutoNum type="arabicPeriod" startAt="2"/>
            </a:pPr>
            <a:r>
              <a:rPr lang="en-US" dirty="0" smtClean="0"/>
              <a:t>DNA makes </a:t>
            </a:r>
            <a:r>
              <a:rPr lang="en-US" b="1" u="sng" dirty="0" smtClean="0"/>
              <a:t>exact copies </a:t>
            </a:r>
            <a:r>
              <a:rPr lang="en-US" dirty="0" smtClean="0"/>
              <a:t>of itself to pass onto other cells</a:t>
            </a:r>
          </a:p>
          <a:p>
            <a:pPr marL="693738" lvl="1" indent="-457200"/>
            <a:r>
              <a:rPr lang="en-US" dirty="0" smtClean="0"/>
              <a:t>DNA does this through a process called “</a:t>
            </a:r>
            <a:r>
              <a:rPr lang="en-US" b="1" u="sng" dirty="0" smtClean="0"/>
              <a:t>replication</a:t>
            </a:r>
            <a:r>
              <a:rPr lang="en-US" dirty="0" smtClean="0"/>
              <a:t>”</a:t>
            </a:r>
            <a:endParaRPr lang="en-US" dirty="0"/>
          </a:p>
        </p:txBody>
      </p:sp>
      <p:pic>
        <p:nvPicPr>
          <p:cNvPr id="4" name="Picture 2" descr="http://t2.gstatic.com/images?q=tbn:ANd9GcQ88XKyx9_3rN9kMmlU4dcLIdyy54LdDFasd2W8obvQ_Fd8QI-24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32908" y="692150"/>
            <a:ext cx="2711450" cy="5473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02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Font typeface="+mj-lt"/>
              <a:buAutoNum type="arabicPeriod" startAt="3"/>
            </a:pPr>
            <a:r>
              <a:rPr lang="en-US" dirty="0" smtClean="0"/>
              <a:t>DNA undergoes </a:t>
            </a:r>
            <a:r>
              <a:rPr lang="en-US" b="1" u="sng" dirty="0" smtClean="0"/>
              <a:t>mutations</a:t>
            </a:r>
          </a:p>
          <a:p>
            <a:pPr marL="693738" lvl="1" indent="-457200"/>
            <a:r>
              <a:rPr lang="en-US" b="1" u="sng" dirty="0" smtClean="0"/>
              <a:t>Mutations </a:t>
            </a:r>
            <a:r>
              <a:rPr lang="en-US" dirty="0" smtClean="0"/>
              <a:t>and</a:t>
            </a:r>
            <a:r>
              <a:rPr lang="en-US" dirty="0" smtClean="0"/>
              <a:t> </a:t>
            </a:r>
            <a:r>
              <a:rPr lang="en-US" b="1" u="sng" dirty="0" smtClean="0"/>
              <a:t>recombination </a:t>
            </a:r>
            <a:r>
              <a:rPr lang="en-US" dirty="0" smtClean="0"/>
              <a:t>in the structure and number of DNA molecules are the source of life’s </a:t>
            </a:r>
            <a:r>
              <a:rPr lang="en-US" b="1" u="sng" dirty="0" smtClean="0"/>
              <a:t>diversity</a:t>
            </a:r>
          </a:p>
          <a:p>
            <a:pPr marL="693738" lvl="1" indent="-457200"/>
            <a:r>
              <a:rPr lang="en-US" b="1" u="sng" dirty="0" smtClean="0"/>
              <a:t>Evolution</a:t>
            </a:r>
            <a:r>
              <a:rPr lang="en-US" dirty="0" smtClean="0"/>
              <a:t>, in essence, proceeds from the level of DNA</a:t>
            </a:r>
          </a:p>
          <a:p>
            <a:pPr marL="693738" lvl="1" indent="-457200"/>
            <a:r>
              <a:rPr lang="en-US" dirty="0" smtClean="0"/>
              <a:t>Different combinations of DNA sequences due to mutations and sexual reproduction explain the existence of all the different species that have lived on this Earth</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51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Furthermore…</a:t>
            </a:r>
          </a:p>
          <a:p>
            <a:r>
              <a:rPr lang="en-US" dirty="0" smtClean="0"/>
              <a:t>DNA is a source of the unity of life</a:t>
            </a:r>
          </a:p>
          <a:p>
            <a:r>
              <a:rPr lang="en-US" dirty="0" smtClean="0"/>
              <a:t>Life most likely began as a nucleic acid (recall that there are two types of nucleic acids: DNA &amp; RNA)</a:t>
            </a:r>
          </a:p>
          <a:p>
            <a:r>
              <a:rPr lang="en-US" dirty="0" smtClean="0"/>
              <a:t>The first form of life on this planet is thought by many biologists to be a self-replicating strand of RNA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701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0839" y="244158"/>
            <a:ext cx="8480734" cy="1339850"/>
          </a:xfrm>
        </p:spPr>
        <p:txBody>
          <a:bodyPr>
            <a:normAutofit fontScale="90000"/>
          </a:bodyPr>
          <a:lstStyle/>
          <a:p>
            <a:r>
              <a:rPr lang="en-US" dirty="0" smtClean="0"/>
              <a:t>A brief history of DNA Research (no, this is not on the test!)</a:t>
            </a:r>
            <a:endParaRPr lang="en-US" dirty="0"/>
          </a:p>
        </p:txBody>
      </p:sp>
      <p:sp>
        <p:nvSpPr>
          <p:cNvPr id="3" name="Content Placeholder 2"/>
          <p:cNvSpPr>
            <a:spLocks noGrp="1"/>
          </p:cNvSpPr>
          <p:nvPr>
            <p:ph idx="1"/>
          </p:nvPr>
        </p:nvSpPr>
        <p:spPr>
          <a:xfrm>
            <a:off x="900112" y="1810808"/>
            <a:ext cx="5834589" cy="4481513"/>
          </a:xfrm>
        </p:spPr>
        <p:txBody>
          <a:bodyPr>
            <a:normAutofit/>
          </a:bodyPr>
          <a:lstStyle/>
          <a:p>
            <a:pPr marL="0" indent="0">
              <a:buNone/>
            </a:pPr>
            <a:r>
              <a:rPr lang="en-US" dirty="0" smtClean="0"/>
              <a:t>DNA was first isolated by the Swiss biochemist Johann Friedrich </a:t>
            </a:r>
            <a:r>
              <a:rPr lang="en-US" dirty="0" err="1" smtClean="0"/>
              <a:t>Miescher</a:t>
            </a:r>
            <a:r>
              <a:rPr lang="en-US" dirty="0" smtClean="0"/>
              <a:t> in 1869. Because DNA molecules are acidic and are found in the nucleus, </a:t>
            </a:r>
            <a:r>
              <a:rPr lang="en-US" dirty="0" err="1" smtClean="0"/>
              <a:t>Miescher</a:t>
            </a:r>
            <a:r>
              <a:rPr lang="en-US" dirty="0" smtClean="0"/>
              <a:t> called them nucleic acids. Over 80 years passed, however, before scientists understood that DNA contains the information for carrying out the activities of the cell. How this information is coded or passed from cell to cell was unknown. To break the code, scientists first had to determine the structure of DNA..</a:t>
            </a:r>
            <a:endParaRPr lang="en-US" dirty="0"/>
          </a:p>
        </p:txBody>
      </p:sp>
      <p:pic>
        <p:nvPicPr>
          <p:cNvPr id="4" name="Picture 2" descr="http://t1.gstatic.com/images?q=tbn:ANd9GcSZ5u2bOcsT3_wk58QE_wrbb_BdlVEwuywXBrSLO9jLhLo-eCz41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51897" y="1841278"/>
            <a:ext cx="1828800" cy="2505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270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2" y="2133601"/>
            <a:ext cx="4428691" cy="3931920"/>
          </a:xfrm>
        </p:spPr>
        <p:txBody>
          <a:bodyPr/>
          <a:lstStyle/>
          <a:p>
            <a:pPr marL="0" indent="0">
              <a:buNone/>
            </a:pPr>
            <a:r>
              <a:rPr lang="en-US" dirty="0" smtClean="0"/>
              <a:t>During the 1950’s, a fierce competition to determine the three dimensional structure of DNA took place. The race was won in 1953 by James Watson, an American biologist and Francis Crick, a British physicist.</a:t>
            </a:r>
            <a:endParaRPr lang="en-US" dirty="0"/>
          </a:p>
        </p:txBody>
      </p:sp>
      <p:pic>
        <p:nvPicPr>
          <p:cNvPr id="4" name="Picture 2" descr="http://faculty.fullerton.edu/cmcconnell/304/Images/X11.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28803" y="2133601"/>
            <a:ext cx="3562350" cy="3752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531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3" y="2133601"/>
            <a:ext cx="5313046" cy="3931920"/>
          </a:xfrm>
        </p:spPr>
        <p:txBody>
          <a:bodyPr/>
          <a:lstStyle/>
          <a:p>
            <a:pPr marL="0" indent="0">
              <a:buNone/>
            </a:pPr>
            <a:r>
              <a:rPr lang="en-US" dirty="0" smtClean="0"/>
              <a:t>Working together at Cambridge University in England, Watson and Crick solved the puzzle using scale modes of nucleotides. Their success depended a great extent on evidence collected by other biologists, especially X-ray data from British biochemists Rosalind Franklin and Maurice Wilkins.</a:t>
            </a:r>
            <a:endParaRPr lang="en-US"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5451" y="4808249"/>
            <a:ext cx="3130118" cy="184868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4596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Default Theme">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153</TotalTime>
  <Words>1336</Words>
  <Application>Microsoft Macintosh PowerPoint</Application>
  <PresentationFormat>On-screen Show (4:3)</PresentationFormat>
  <Paragraphs>212</Paragraphs>
  <Slides>27</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Theme</vt:lpstr>
      <vt:lpstr>Document</vt:lpstr>
      <vt:lpstr>What is DNA?</vt:lpstr>
      <vt:lpstr>Slide 2</vt:lpstr>
      <vt:lpstr>Slide 3</vt:lpstr>
      <vt:lpstr>Slide 4</vt:lpstr>
      <vt:lpstr>Slide 5</vt:lpstr>
      <vt:lpstr>Slide 6</vt:lpstr>
      <vt:lpstr>A brief history of DNA Research (no, this is not on the test!)</vt:lpstr>
      <vt:lpstr>Slide 8</vt:lpstr>
      <vt:lpstr>Slide 9</vt:lpstr>
      <vt:lpstr>Slide 10</vt:lpstr>
      <vt:lpstr>Important Dates in Early DNA Research</vt:lpstr>
      <vt:lpstr>The Structure of Nucleic Acids</vt:lpstr>
      <vt:lpstr>Slide 13</vt:lpstr>
      <vt:lpstr>Slide 14</vt:lpstr>
      <vt:lpstr>Slide 15</vt:lpstr>
      <vt:lpstr>Phosphate – Sugar backbone</vt:lpstr>
      <vt:lpstr>Synthesis</vt:lpstr>
      <vt:lpstr>Slide 18</vt:lpstr>
      <vt:lpstr>Slide 19</vt:lpstr>
      <vt:lpstr>Slide 20</vt:lpstr>
      <vt:lpstr>Slide 21</vt:lpstr>
      <vt:lpstr>Slide 22</vt:lpstr>
      <vt:lpstr>Slide 23</vt:lpstr>
      <vt:lpstr>ATP – Adenosine Triphosphate:    the molecule of energy</vt:lpstr>
      <vt:lpstr>Slide 25</vt:lpstr>
      <vt:lpstr>ATP breaks down to release 1 phosphate and energy Now called ADP = adenosine diphosphate</vt:lpstr>
      <vt:lpstr>Compare and Contrast DNA &amp; RNA</vt:lpstr>
    </vt:vector>
  </TitlesOfParts>
  <Company>Delta School Distirict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DNA?</dc:title>
  <dc:creator>SD37</dc:creator>
  <cp:lastModifiedBy>Nimret Sandhu</cp:lastModifiedBy>
  <cp:revision>13</cp:revision>
  <dcterms:created xsi:type="dcterms:W3CDTF">2018-10-04T21:38:00Z</dcterms:created>
  <dcterms:modified xsi:type="dcterms:W3CDTF">2018-10-04T22:34:15Z</dcterms:modified>
</cp:coreProperties>
</file>