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1"/>
    <p:restoredTop sz="94681"/>
  </p:normalViewPr>
  <p:slideViewPr>
    <p:cSldViewPr snapToGrid="0" snapToObjects="1">
      <p:cViewPr varScale="1">
        <p:scale>
          <a:sx n="57" d="100"/>
          <a:sy n="57" d="100"/>
        </p:scale>
        <p:origin x="176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6A94-5121-2E47-B392-7F6332F000BF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4463-7377-BA4C-90E8-DE8DA43B7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=tDTLC2swhlQ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=0TvTyj5FAaQ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2AB1-A3B4-7E43-BF7B-70CEEEDAD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EF837-8848-5B4F-9812-DBF515C28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F2853-3856-1A44-9BFD-04347E48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365D6-E93C-4247-9D5C-BC8BA14C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C4A6-3DE7-2B4B-A96C-F7F485FB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9041-B3C4-3D4C-8E61-968A165E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BD41F-B66B-1A42-AE2A-22D84E4A0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9F26-F97D-2C4E-9096-ACBDD99C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4686-5762-4B40-9278-0CEEA358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DA9A-A26B-2D46-BA24-8746770F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0BA76-B5E9-E84F-9436-55955795B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70BC0-1DD8-B94A-803A-BBA1100BF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AEC0-3E90-024B-ADC7-18B360D0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C4893-1662-C04F-BEDD-0D107754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550C-9E48-7C44-874A-28077B0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709A-C7B4-B94E-88E9-3B2891BB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2A46-CAAE-F643-B5F0-55954421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0325A-E126-6643-A69F-DDE7754D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5977-A9D2-E143-9576-3F34B732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420D-5497-4F4A-AFDF-85F432C6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3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A69D-A99E-7D44-A61D-672DE970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5A6F-85F9-B14A-A51F-85700A3D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7B06F-6CB0-8C47-830A-E8B0A71D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9EE9-D2F4-484A-8FF1-9F800FAC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CD0A4-FC22-1A4B-AB15-E29BF283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4CB5-E512-B547-BFD2-4AB97F66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4E9B-49E8-8B4F-B6CD-F358F4C1B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4EDB7-7811-CC43-9AA5-82901BE87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16A0-32C4-5241-AD7E-A5FABBA7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2BCEE-71B4-8B40-93E0-FD4F8E23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EDA40-97BB-BB4D-BF85-47FACA4D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0F58-E132-404D-A3F5-BAE4F984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F617A-CF5B-084C-9F9F-D92D696A3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748C1-6064-D240-A3F8-23BFE79C6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7741F-7A17-704B-AE4A-783DC313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BB874-EC9B-DB45-B4A1-2DCB97345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9548D-BB58-DA4E-89B6-1552A0A2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B0BB0-6DB1-0143-B3C6-9C6FB9BD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EDF97-A7EB-4A4A-B080-53DDB4F4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A603-6175-C447-B2D0-B786C9D1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03590-E9B7-344C-8B1B-E689E1A1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F0470-9F83-204E-99B0-2ADB6582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781E2-B348-B741-B1C3-2CF1C36B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BFA58-5B73-4745-B5F5-63F84591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4F0CC-D034-1443-BFF5-543602F1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19E62-B8E6-A74C-93D2-32F6ED61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94A4-661E-0B4F-910C-4F81888B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9753-A750-0848-8D23-5D057F25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7BBA1-932F-C54B-89CC-95238C074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71DD-83AA-1F41-B178-9A231E2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C171-90AB-754C-AB96-6028D4A7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ECDE1-F8EC-AB40-B1D6-FBBD376E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B5D3-96A7-AC4D-A786-AE56AE61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F651C-D4C9-A943-BAF6-94D060A30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EDD85-2D8D-1D46-B9FE-3DF461729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CDFFD-34BA-8C46-B93A-E2D6AFFA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114A-E895-3045-92E2-49BE2E09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756F0-4FC6-8C41-ACF8-38636753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0E60-9991-4246-85E0-99B600BA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8E939-6DEA-0C4D-8CD3-77E55ED1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2DCBC-3732-8541-B4C5-9C5EDDBF6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2336-7DD6-164E-8B20-A95A3C3B09F2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334E1-DBFF-1D41-B366-4CF2F62A4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69E21-2322-E646-825C-A89F11CCA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B11B-1381-6847-A3BE-5643B658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DTLC2swhl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TvTyj5FA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8230-552C-8B47-83A9-C3855F0F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Components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4C716-C7AC-464C-9726-791150BF9D7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25596" y="1816100"/>
          <a:ext cx="10058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33420151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7248564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979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Plasma 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31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Maintains blood volume and transports molecules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Absorbed from large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8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Plasma Proteins:</a:t>
                      </a:r>
                    </a:p>
                    <a:p>
                      <a:endParaRPr lang="en-US" sz="2200" b="1" dirty="0"/>
                    </a:p>
                    <a:p>
                      <a:endParaRPr lang="en-US" sz="2200" b="1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200" b="1" dirty="0"/>
                        <a:t>Albumin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sz="2200" b="1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200" b="1" dirty="0"/>
                        <a:t>Fibrinogen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sz="2200" b="1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200" b="1" dirty="0"/>
                        <a:t>Globulins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All maintain blood osmotic pressure &amp; buffer pH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Transport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Clotting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Fighting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Liver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Liver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Lymphocytes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9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53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D8B2-6D05-DD4B-A7AA-2C827DA3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There are 2 main types of WBC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0284-1D28-784E-AC61-6D636AB6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Granulocytes</a:t>
            </a:r>
            <a:r>
              <a:rPr lang="en-US" sz="2200" dirty="0"/>
              <a:t> – have granules in the cytoplasm and a many-lobed nucleus joined by nuclear threads (called “</a:t>
            </a:r>
            <a:r>
              <a:rPr lang="en-US" sz="2200" b="1" dirty="0"/>
              <a:t>polymorphonuclear</a:t>
            </a:r>
            <a:r>
              <a:rPr lang="en-US" sz="2200" dirty="0"/>
              <a:t>”)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Neutrophils</a:t>
            </a: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55 – 70% of WBC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sz="2200" b="1" dirty="0"/>
              <a:t>Phagocytize </a:t>
            </a:r>
            <a:r>
              <a:rPr lang="en-US" sz="2200" dirty="0"/>
              <a:t>primarily bacteria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The granules are </a:t>
            </a:r>
            <a:r>
              <a:rPr lang="en-US" sz="2200" b="1" dirty="0"/>
              <a:t>lysosomes</a:t>
            </a:r>
            <a:endParaRPr lang="en-US" sz="2200" dirty="0"/>
          </a:p>
        </p:txBody>
      </p:sp>
      <p:pic>
        <p:nvPicPr>
          <p:cNvPr id="5" name="Picture 2" descr="http://t1.gstatic.com/images?q=tbn:ANd9GcSW5They2CW8wP32daBxATdIBwhoiJRC9nyPOwD7UiEE3UslYTh">
            <a:extLst>
              <a:ext uri="{FF2B5EF4-FFF2-40B4-BE49-F238E27FC236}">
                <a16:creationId xmlns:a16="http://schemas.microsoft.com/office/drawing/2014/main" id="{CC9AE2E5-AC0E-EE4E-860F-7D6A868F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24" y="3118341"/>
            <a:ext cx="2489424" cy="23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8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9EE1-5E9A-3945-B130-45C49C8E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60704"/>
            <a:ext cx="10058400" cy="51114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200" b="1" dirty="0"/>
              <a:t>Eosinophils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1 – 4 % of WBC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Phagocytizes and destroys antigen-antibody complexes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Involved in </a:t>
            </a:r>
            <a:r>
              <a:rPr lang="en-US" sz="2200" b="1" dirty="0"/>
              <a:t>inflammatory</a:t>
            </a:r>
            <a:r>
              <a:rPr lang="en-US" sz="2200" dirty="0"/>
              <a:t> and </a:t>
            </a:r>
            <a:r>
              <a:rPr lang="en-US" sz="2200" b="1" dirty="0"/>
              <a:t>allergic</a:t>
            </a:r>
            <a:r>
              <a:rPr lang="en-US" sz="2200" dirty="0"/>
              <a:t> responses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n-US" sz="2200" b="1" dirty="0"/>
              <a:t>Basophils</a:t>
            </a:r>
          </a:p>
          <a:p>
            <a:pPr marL="731520" lvl="1" indent="-457200">
              <a:buFont typeface="+mj-lt"/>
              <a:buAutoNum type="romanUcPeriod"/>
            </a:pPr>
            <a:r>
              <a:rPr lang="en-US" sz="2200" dirty="0"/>
              <a:t>0.5 – 1 % of WBC</a:t>
            </a:r>
          </a:p>
          <a:p>
            <a:pPr marL="731520" lvl="1" indent="-457200">
              <a:buFont typeface="+mj-lt"/>
              <a:buAutoNum type="romanUcPeriod"/>
            </a:pPr>
            <a:r>
              <a:rPr lang="en-US" sz="2200" dirty="0"/>
              <a:t>Involved in inflammatory and allergic responses</a:t>
            </a:r>
          </a:p>
          <a:p>
            <a:pPr marL="731520" lvl="1" indent="-457200">
              <a:buFont typeface="+mj-lt"/>
              <a:buAutoNum type="romanUcPeriod"/>
            </a:pPr>
            <a:r>
              <a:rPr lang="en-US" sz="2200" dirty="0"/>
              <a:t>Congregates in tissues, releases </a:t>
            </a:r>
            <a:r>
              <a:rPr lang="en-US" sz="2200" b="1" dirty="0"/>
              <a:t>histamine</a:t>
            </a:r>
            <a:r>
              <a:rPr lang="en-US" sz="2200" dirty="0"/>
              <a:t> when stimulated</a:t>
            </a:r>
          </a:p>
        </p:txBody>
      </p:sp>
      <p:pic>
        <p:nvPicPr>
          <p:cNvPr id="5" name="Picture 2" descr="http://t0.gstatic.com/images?q=tbn:ANd9GcQS09WXD48y-2ZDdoxBhlVsimEQyCuj35Y3_se2T-hHZjkA5Y7g">
            <a:extLst>
              <a:ext uri="{FF2B5EF4-FFF2-40B4-BE49-F238E27FC236}">
                <a16:creationId xmlns:a16="http://schemas.microsoft.com/office/drawing/2014/main" id="{AC325395-93F1-924D-A128-24CEF64A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44" y="4389689"/>
            <a:ext cx="2592289" cy="24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7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hxa.com/img/leukocytes-white-blood-cells-500x350.gif">
            <a:extLst>
              <a:ext uri="{FF2B5EF4-FFF2-40B4-BE49-F238E27FC236}">
                <a16:creationId xmlns:a16="http://schemas.microsoft.com/office/drawing/2014/main" id="{FC1EDDD4-8EF5-B448-B9F7-C4B0101D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37" y="564680"/>
            <a:ext cx="8154434" cy="57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1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DCF8-4C42-A145-B72B-2E90B154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There are 2 main types of WBC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D962-4C42-BF46-8BD4-2BD95A1C3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b="1" dirty="0"/>
              <a:t>Agranulocytes</a:t>
            </a:r>
            <a:r>
              <a:rPr lang="en-US" sz="2200" dirty="0"/>
              <a:t>: Do not have granules, and have a circular (</a:t>
            </a:r>
            <a:r>
              <a:rPr lang="en-US" sz="2200" b="1" dirty="0"/>
              <a:t>lymphocytes</a:t>
            </a:r>
            <a:r>
              <a:rPr lang="en-US" sz="2200" dirty="0"/>
              <a:t>) or indented (</a:t>
            </a:r>
            <a:r>
              <a:rPr lang="en-US" sz="2200" b="1" dirty="0"/>
              <a:t>monocytes</a:t>
            </a:r>
            <a:r>
              <a:rPr lang="en-US" sz="2200" dirty="0"/>
              <a:t>) nucleus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Lymphocytes</a:t>
            </a: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20 – 30 % of WBC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Are the </a:t>
            </a:r>
            <a:r>
              <a:rPr lang="en-US" sz="2200" b="1" dirty="0"/>
              <a:t>smallest</a:t>
            </a:r>
            <a:r>
              <a:rPr lang="en-US" sz="2200" dirty="0"/>
              <a:t> white blood cells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Different types: </a:t>
            </a:r>
            <a:r>
              <a:rPr lang="en-US" sz="2200" b="1" dirty="0"/>
              <a:t>T</a:t>
            </a:r>
            <a:r>
              <a:rPr lang="en-US" sz="2200" dirty="0"/>
              <a:t> and </a:t>
            </a:r>
            <a:r>
              <a:rPr lang="en-US" sz="2200" b="1" dirty="0"/>
              <a:t>B </a:t>
            </a:r>
            <a:r>
              <a:rPr lang="en-US" sz="2200" dirty="0"/>
              <a:t>cells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/>
              <a:t>Type </a:t>
            </a:r>
            <a:r>
              <a:rPr lang="en-US" sz="2200" b="1" dirty="0"/>
              <a:t>T</a:t>
            </a:r>
            <a:r>
              <a:rPr lang="en-US" sz="2200" dirty="0"/>
              <a:t> lymphocytes kill virus-containing cells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/>
              <a:t>Type </a:t>
            </a:r>
            <a:r>
              <a:rPr lang="en-US" sz="2200" b="1" dirty="0"/>
              <a:t>B</a:t>
            </a:r>
            <a:r>
              <a:rPr lang="en-US" sz="2200" dirty="0"/>
              <a:t> lymphocytes produce antibodies in blood and lymph</a:t>
            </a:r>
          </a:p>
        </p:txBody>
      </p:sp>
    </p:spTree>
    <p:extLst>
      <p:ext uri="{BB962C8B-B14F-4D97-AF65-F5344CB8AC3E}">
        <p14:creationId xmlns:p14="http://schemas.microsoft.com/office/powerpoint/2010/main" val="11057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B675-94BD-EE49-9649-4554B321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05840"/>
            <a:ext cx="10058400" cy="5166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 startAt="4"/>
            </a:pPr>
            <a:r>
              <a:rPr lang="en-US" sz="2200" dirty="0"/>
              <a:t>Secrete a protein called </a:t>
            </a:r>
            <a:r>
              <a:rPr lang="en-US" sz="2200" b="1" dirty="0"/>
              <a:t>immunoglobulins</a:t>
            </a:r>
          </a:p>
          <a:p>
            <a:pPr marL="514350" indent="-514350">
              <a:buFont typeface="+mj-lt"/>
              <a:buAutoNum type="romanLcPeriod" startAt="4"/>
            </a:pPr>
            <a:endParaRPr lang="en-US" sz="2200" dirty="0"/>
          </a:p>
          <a:p>
            <a:pPr marL="788670" lvl="1" indent="-514350">
              <a:buFont typeface="+mj-lt"/>
              <a:buAutoNum type="arabicPeriod"/>
            </a:pPr>
            <a:r>
              <a:rPr lang="en-US" sz="2200" b="1" dirty="0"/>
              <a:t>Antibodies </a:t>
            </a:r>
            <a:r>
              <a:rPr lang="en-US" sz="2200" dirty="0"/>
              <a:t>combine with foreign substances to inactivate them</a:t>
            </a:r>
          </a:p>
          <a:p>
            <a:pPr marL="788670" lvl="1" indent="-514350">
              <a:buFont typeface="+mj-lt"/>
              <a:buAutoNum type="arabicPeriod"/>
            </a:pPr>
            <a:endParaRPr lang="en-US" sz="2200" dirty="0"/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When microbes invade the body, lymphocytes begin to multiply and they become transformed plasma cells</a:t>
            </a:r>
          </a:p>
          <a:p>
            <a:pPr marL="788670" lvl="1" indent="-514350">
              <a:buFont typeface="+mj-lt"/>
              <a:buAutoNum type="arabicPeriod"/>
            </a:pPr>
            <a:endParaRPr lang="en-US" sz="2200" dirty="0"/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Each microbe stimulates only </a:t>
            </a:r>
            <a:r>
              <a:rPr lang="en-US" sz="2200" b="1" dirty="0"/>
              <a:t>one</a:t>
            </a:r>
            <a:r>
              <a:rPr lang="en-US" sz="2200" dirty="0"/>
              <a:t> type of lymphocyte to multiply and form one type of plasma cell</a:t>
            </a:r>
          </a:p>
          <a:p>
            <a:pPr marL="788670" lvl="1" indent="-514350">
              <a:buFont typeface="+mj-lt"/>
              <a:buAutoNum type="arabicPeriod"/>
            </a:pPr>
            <a:endParaRPr lang="en-US" sz="2200" dirty="0"/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The type of plasma cell formed is the type that can make a specific </a:t>
            </a:r>
            <a:r>
              <a:rPr lang="en-US" sz="2200" b="1" dirty="0"/>
              <a:t>antibody</a:t>
            </a:r>
            <a:r>
              <a:rPr lang="en-US" sz="2200" dirty="0"/>
              <a:t> to destroy the particular microbe that has invaded the body</a:t>
            </a:r>
          </a:p>
        </p:txBody>
      </p:sp>
    </p:spTree>
    <p:extLst>
      <p:ext uri="{BB962C8B-B14F-4D97-AF65-F5344CB8AC3E}">
        <p14:creationId xmlns:p14="http://schemas.microsoft.com/office/powerpoint/2010/main" val="31595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33B1-227C-8847-8E3E-573C32E1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69264"/>
            <a:ext cx="10058400" cy="5202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200" b="1" dirty="0"/>
              <a:t>Monocytes</a:t>
            </a:r>
          </a:p>
          <a:p>
            <a:pPr marL="457200" indent="-457200">
              <a:buFont typeface="+mj-lt"/>
              <a:buAutoNum type="alphaLcPeriod" startAt="2"/>
            </a:pPr>
            <a:endParaRPr lang="en-US" sz="2200" dirty="0"/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2 – 8% of WBC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Become </a:t>
            </a:r>
            <a:r>
              <a:rPr lang="en-US" sz="2200" b="1" dirty="0"/>
              <a:t>macrophages</a:t>
            </a:r>
            <a:endParaRPr lang="en-US" sz="2200" dirty="0"/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Enlarge greatly in size at infections</a:t>
            </a:r>
          </a:p>
        </p:txBody>
      </p:sp>
      <p:pic>
        <p:nvPicPr>
          <p:cNvPr id="4" name="Picture 2" descr="http://faculty.une.edu/com/abell/histo/monocyte.jpg">
            <a:extLst>
              <a:ext uri="{FF2B5EF4-FFF2-40B4-BE49-F238E27FC236}">
                <a16:creationId xmlns:a16="http://schemas.microsoft.com/office/drawing/2014/main" id="{A91FF7F7-0087-D947-9437-2557315E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68" y="1170431"/>
            <a:ext cx="30861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8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AEF3-7E08-C244-A644-257C83FC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Platelets (</a:t>
            </a:r>
            <a:r>
              <a:rPr lang="en-US" dirty="0" err="1"/>
              <a:t>Thromobocytes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F9C0-9063-014D-B178-8CC03B09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From fragmentation of large cells called </a:t>
            </a:r>
            <a:r>
              <a:rPr lang="en-US" sz="2200" b="1" dirty="0"/>
              <a:t>megakaryocytes</a:t>
            </a:r>
            <a:r>
              <a:rPr lang="en-US" sz="2200" dirty="0"/>
              <a:t> in red bone marrow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Produces 200,000,000,000 per day!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Function in </a:t>
            </a:r>
            <a:r>
              <a:rPr lang="en-US" sz="2200" b="1" dirty="0"/>
              <a:t>blood clotting</a:t>
            </a:r>
            <a:endParaRPr lang="en-US" sz="2200" dirty="0"/>
          </a:p>
        </p:txBody>
      </p:sp>
      <p:pic>
        <p:nvPicPr>
          <p:cNvPr id="4" name="Picture 2" descr="http://t3.gstatic.com/images?q=tbn:ANd9GcTY2PtGut-Co6spkxq2dur-qGV2BUr69TZF37w6Vfnqvpmz2BqO">
            <a:extLst>
              <a:ext uri="{FF2B5EF4-FFF2-40B4-BE49-F238E27FC236}">
                <a16:creationId xmlns:a16="http://schemas.microsoft.com/office/drawing/2014/main" id="{B51295DE-E779-0945-9641-9CE98960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63" y="3049935"/>
            <a:ext cx="4040521" cy="31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7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2FAD-1B55-4B4B-94EC-7A963CC4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Hemoglobin (</a:t>
            </a:r>
            <a:r>
              <a:rPr lang="en-US" dirty="0" err="1"/>
              <a:t>H</a:t>
            </a:r>
            <a:r>
              <a:rPr lang="en-US" cap="none" dirty="0" err="1"/>
              <a:t>b</a:t>
            </a:r>
            <a:r>
              <a:rPr lang="en-US" cap="none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C39D-4E78-B049-8EE1-885813FA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Made of </a:t>
            </a:r>
            <a:r>
              <a:rPr lang="en-US" sz="2200" b="1" dirty="0"/>
              <a:t>4</a:t>
            </a:r>
            <a:r>
              <a:rPr lang="en-US" sz="2200" dirty="0"/>
              <a:t> amino acid chains (2 alpha (⍺) and 2 beta (</a:t>
            </a:r>
            <a:r>
              <a:rPr lang="el-GR" sz="2200" dirty="0"/>
              <a:t>β</a:t>
            </a:r>
            <a:r>
              <a:rPr lang="en-CA" sz="2200" dirty="0"/>
              <a:t>) </a:t>
            </a:r>
          </a:p>
          <a:p>
            <a:pPr marL="457200" indent="-457200">
              <a:buFont typeface="+mj-lt"/>
              <a:buAutoNum type="alphaUcPeriod"/>
            </a:pPr>
            <a:endParaRPr lang="en-CA" sz="2200" dirty="0"/>
          </a:p>
          <a:p>
            <a:pPr marL="457200" indent="-457200">
              <a:buFont typeface="+mj-lt"/>
              <a:buAutoNum type="alphaUcPeriod"/>
            </a:pPr>
            <a:r>
              <a:rPr lang="en-CA" sz="2200" dirty="0"/>
              <a:t>Each chain has iron-containing </a:t>
            </a:r>
            <a:r>
              <a:rPr lang="en-CA" sz="2200" b="1" dirty="0" err="1"/>
              <a:t>heme</a:t>
            </a:r>
            <a:r>
              <a:rPr lang="en-CA" sz="2200" dirty="0"/>
              <a:t> group which attaches to </a:t>
            </a:r>
            <a:r>
              <a:rPr lang="en-CA" sz="2200" b="1" dirty="0"/>
              <a:t>oxygen</a:t>
            </a:r>
          </a:p>
          <a:p>
            <a:pPr marL="457200" indent="-457200">
              <a:buFont typeface="+mj-lt"/>
              <a:buAutoNum type="alphaUcPeriod"/>
            </a:pPr>
            <a:endParaRPr lang="en-CA" sz="2200" dirty="0"/>
          </a:p>
          <a:p>
            <a:pPr marL="457200" indent="-457200">
              <a:buFont typeface="+mj-lt"/>
              <a:buAutoNum type="alphaUcPeriod"/>
            </a:pPr>
            <a:r>
              <a:rPr lang="en-CA" sz="2200" dirty="0"/>
              <a:t>Hemoglobin is an excellent carrier of oxygen because it weakly binds with oxygen in the</a:t>
            </a:r>
            <a:r>
              <a:rPr lang="en-CA" sz="2200" b="1" dirty="0"/>
              <a:t> cool</a:t>
            </a:r>
            <a:r>
              <a:rPr lang="en-CA" sz="2200" dirty="0"/>
              <a:t>, </a:t>
            </a:r>
            <a:r>
              <a:rPr lang="en-CA" sz="2200" b="1" dirty="0"/>
              <a:t>neutral</a:t>
            </a:r>
            <a:r>
              <a:rPr lang="en-CA" sz="2200" dirty="0"/>
              <a:t> conditions in the lungs, and easily gives O</a:t>
            </a:r>
            <a:r>
              <a:rPr lang="en-CA" sz="2200" baseline="-25000" dirty="0"/>
              <a:t>2</a:t>
            </a:r>
            <a:r>
              <a:rPr lang="en-CA" sz="2200" dirty="0"/>
              <a:t> up in the </a:t>
            </a:r>
            <a:r>
              <a:rPr lang="en-CA" sz="2200" b="1" dirty="0"/>
              <a:t>warmer</a:t>
            </a:r>
            <a:r>
              <a:rPr lang="en-CA" sz="2200" dirty="0"/>
              <a:t> and more </a:t>
            </a:r>
            <a:r>
              <a:rPr lang="en-CA" sz="2200" b="1" dirty="0"/>
              <a:t>acidic</a:t>
            </a:r>
            <a:r>
              <a:rPr lang="en-CA" sz="2200" dirty="0"/>
              <a:t> tissues</a:t>
            </a:r>
            <a:endParaRPr lang="en-US" sz="2200" dirty="0"/>
          </a:p>
        </p:txBody>
      </p:sp>
      <p:pic>
        <p:nvPicPr>
          <p:cNvPr id="4" name="Picture 1" descr="haemoglobin">
            <a:extLst>
              <a:ext uri="{FF2B5EF4-FFF2-40B4-BE49-F238E27FC236}">
                <a16:creationId xmlns:a16="http://schemas.microsoft.com/office/drawing/2014/main" id="{4FDAFBE3-46C0-A54F-A102-E7677F05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20" y="958976"/>
            <a:ext cx="2496352" cy="18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4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75FB-3B16-AE4B-8262-AC753374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59536"/>
            <a:ext cx="10058400" cy="53126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sz="2200" dirty="0"/>
              <a:t>Hemoglobin is a </a:t>
            </a:r>
            <a:r>
              <a:rPr lang="en-US" sz="2200" b="1" dirty="0"/>
              <a:t>red</a:t>
            </a:r>
            <a:r>
              <a:rPr lang="en-US" sz="2200" dirty="0"/>
              <a:t> pigment so blood cells appear red</a:t>
            </a:r>
          </a:p>
          <a:p>
            <a:pPr marL="457200" indent="-457200">
              <a:buFont typeface="+mj-lt"/>
              <a:buAutoNum type="alphaUcPeriod" startAt="4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Color can change based on what the hemoglobin is attached to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200" b="1" dirty="0"/>
              <a:t>Oxyhemoglobin</a:t>
            </a:r>
            <a:r>
              <a:rPr lang="en-US" sz="2200" dirty="0"/>
              <a:t> (HbO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sz="2200" dirty="0"/>
              <a:t>Hemoglobin bound to oxygen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sz="2200" dirty="0"/>
              <a:t>Bright red </a:t>
            </a:r>
          </a:p>
          <a:p>
            <a:pPr marL="1280160" lvl="3" indent="-457200">
              <a:buFont typeface="+mj-lt"/>
              <a:buAutoNum type="romanLcPeriod"/>
            </a:pPr>
            <a:endParaRPr lang="en-US" sz="22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200" b="1" dirty="0"/>
              <a:t>Reduced</a:t>
            </a:r>
            <a:r>
              <a:rPr lang="en-US" sz="2200" dirty="0"/>
              <a:t> hemoglobin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sz="2200" dirty="0"/>
              <a:t>Hemoglobin that has lost its </a:t>
            </a:r>
            <a:r>
              <a:rPr lang="en-US" sz="2200" b="1" dirty="0"/>
              <a:t>oxygen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sz="2200" dirty="0"/>
              <a:t>Dark </a:t>
            </a:r>
            <a:r>
              <a:rPr lang="en-US" sz="2200" b="1" dirty="0"/>
              <a:t>purple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110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C15B-469A-6D4C-8BBA-08425514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99616"/>
            <a:ext cx="10058400" cy="46725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sz="2200" b="1" dirty="0"/>
              <a:t>Carbon monoxide</a:t>
            </a:r>
            <a:r>
              <a:rPr lang="en-US" sz="2200" dirty="0"/>
              <a:t> (CO) is a poison found in car exhaust</a:t>
            </a:r>
          </a:p>
          <a:p>
            <a:pPr marL="457200" indent="-457200">
              <a:buFont typeface="+mj-lt"/>
              <a:buAutoNum type="alphaUcPeriod" startAt="5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It binds to </a:t>
            </a:r>
            <a:r>
              <a:rPr lang="en-US" sz="2200" b="1" dirty="0" err="1"/>
              <a:t>Hb</a:t>
            </a:r>
            <a:r>
              <a:rPr lang="en-US" sz="2200" dirty="0"/>
              <a:t> better than oxygen, and stays bound for several hours regardless of the environmental conditions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CO poisoning can lead to </a:t>
            </a:r>
            <a:r>
              <a:rPr lang="en-US" sz="2200" b="1" dirty="0"/>
              <a:t>death</a:t>
            </a: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CB9039-E1C3-C040-A5C0-E4933FBD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00" y="3852514"/>
            <a:ext cx="2952328" cy="23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2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EDE9DB-A10D-E648-9A94-6F11EDD961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26649" y="1094202"/>
          <a:ext cx="10058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33420151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7248564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979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Plasma 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31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Gases:</a:t>
                      </a:r>
                    </a:p>
                    <a:p>
                      <a:pPr marL="457200" indent="-457200">
                        <a:buAutoNum type="alphaLcPeriod"/>
                      </a:pPr>
                      <a:r>
                        <a:rPr lang="en-US" sz="2200" b="1" dirty="0"/>
                        <a:t>Oxygen</a:t>
                      </a:r>
                    </a:p>
                    <a:p>
                      <a:pPr marL="457200" indent="-457200">
                        <a:buAutoNum type="alphaLcPeriod"/>
                      </a:pPr>
                      <a:endParaRPr lang="en-US" sz="2200" b="1" dirty="0"/>
                    </a:p>
                    <a:p>
                      <a:pPr marL="457200" indent="-457200">
                        <a:buAutoNum type="alphaLcPeriod"/>
                      </a:pPr>
                      <a:r>
                        <a:rPr lang="en-US" sz="2200" b="1" dirty="0"/>
                        <a:t>CO</a:t>
                      </a:r>
                      <a:r>
                        <a:rPr lang="en-US" sz="2200" b="1" baseline="-25000" dirty="0"/>
                        <a:t>2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  <a:p>
                      <a:r>
                        <a:rPr lang="en-US" sz="2200" dirty="0"/>
                        <a:t>Cellular Respiration 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End product of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  <a:p>
                      <a:r>
                        <a:rPr lang="en-US" sz="2200" dirty="0"/>
                        <a:t>Lungs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8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Nutrients: Fats, glucose, amino acids, nucleotides,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Food for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Absorbed from intestinal villi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94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Salts:</a:t>
                      </a:r>
                      <a:r>
                        <a:rPr lang="en-US" sz="2200" b="0" dirty="0"/>
                        <a:t> Na</a:t>
                      </a:r>
                      <a:r>
                        <a:rPr lang="en-US" sz="2200" b="0" baseline="30000" dirty="0"/>
                        <a:t>+</a:t>
                      </a:r>
                      <a:r>
                        <a:rPr lang="en-US" sz="2200" b="0" baseline="0" dirty="0"/>
                        <a:t>, K</a:t>
                      </a:r>
                      <a:r>
                        <a:rPr lang="en-US" sz="2200" b="0" baseline="30000" dirty="0"/>
                        <a:t>+</a:t>
                      </a:r>
                      <a:r>
                        <a:rPr lang="en-US" sz="2200" b="0" baseline="0" dirty="0"/>
                        <a:t>, Cl</a:t>
                      </a:r>
                      <a:r>
                        <a:rPr lang="en-US" sz="2200" b="0" baseline="30000" dirty="0"/>
                        <a:t>-</a:t>
                      </a:r>
                      <a:r>
                        <a:rPr lang="en-US" sz="2200" b="0" baseline="0" dirty="0"/>
                        <a:t>, NaHCO</a:t>
                      </a:r>
                      <a:r>
                        <a:rPr lang="en-US" sz="2200" b="0" baseline="-25000" dirty="0"/>
                        <a:t>3</a:t>
                      </a:r>
                      <a:r>
                        <a:rPr lang="en-US" sz="2200" b="0" baseline="0" dirty="0"/>
                        <a:t>, </a:t>
                      </a:r>
                      <a:r>
                        <a:rPr lang="en-US" sz="2200" b="0" baseline="0" dirty="0" err="1"/>
                        <a:t>etc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Maintain blood osmotic pressure/pH, aid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Absorbed from intestinal villi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8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EB7FCC-F504-3044-8A36-E8061BC2382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82270" y="1286707"/>
          <a:ext cx="10058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33420151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7248564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979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Plasma 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31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Waste: (urea, ammonia)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End products of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8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Vitamins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Cofactors for enzymes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Absorbed from intestinal villi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9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Hormones (Thyroxin, adrenalin, estrogen,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Varied Glands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4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9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AFA-56E7-6141-BE17-51A65A40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BF2D-5160-D140-8A8D-D4460B4A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Are required for the </a:t>
            </a:r>
            <a:r>
              <a:rPr lang="en-US" sz="2200" b="1" dirty="0"/>
              <a:t>transport</a:t>
            </a:r>
            <a:r>
              <a:rPr lang="en-US" sz="2200" dirty="0"/>
              <a:t> of many molecules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For example, </a:t>
            </a:r>
            <a:r>
              <a:rPr lang="en-US" sz="2200" b="1" dirty="0"/>
              <a:t>cholesterol</a:t>
            </a:r>
            <a:r>
              <a:rPr lang="en-US" sz="2200" dirty="0"/>
              <a:t> is a lipid that is insoluble in plasma so it must be carried by proteins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Blood proteins also contribute to the </a:t>
            </a:r>
            <a:r>
              <a:rPr lang="en-US" sz="2200" b="1" dirty="0"/>
              <a:t>viscosity</a:t>
            </a:r>
            <a:r>
              <a:rPr lang="en-US" sz="2200" dirty="0"/>
              <a:t> of blood which aids in transport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Blood proteins also contribute to </a:t>
            </a:r>
            <a:r>
              <a:rPr lang="en-US" sz="2200" b="1" dirty="0"/>
              <a:t>osmotic</a:t>
            </a:r>
            <a:r>
              <a:rPr lang="en-US" sz="2200" dirty="0"/>
              <a:t> pressure, which maintains blood volume</a:t>
            </a:r>
          </a:p>
        </p:txBody>
      </p:sp>
    </p:spTree>
    <p:extLst>
      <p:ext uri="{BB962C8B-B14F-4D97-AF65-F5344CB8AC3E}">
        <p14:creationId xmlns:p14="http://schemas.microsoft.com/office/powerpoint/2010/main" val="14277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69EF-FB83-F749-83E0-3422EC61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Cells – Red blood cells (Erythrocytes)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635D-0EB3-AA45-94A7-603025B5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Red blood cells (RBC) are small, </a:t>
            </a:r>
            <a:r>
              <a:rPr lang="en-US" sz="2200" b="1" dirty="0"/>
              <a:t>biconcave</a:t>
            </a:r>
            <a:r>
              <a:rPr lang="en-US" sz="2200" dirty="0"/>
              <a:t>, disk-shaped cells without </a:t>
            </a:r>
            <a:r>
              <a:rPr lang="en-US" sz="2200" b="1" dirty="0"/>
              <a:t>nuclei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Makes up over </a:t>
            </a:r>
            <a:r>
              <a:rPr lang="en-US" sz="2200" b="1" dirty="0"/>
              <a:t>95%</a:t>
            </a:r>
            <a:r>
              <a:rPr lang="en-US" sz="2200" dirty="0"/>
              <a:t> of the formed elements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Transport </a:t>
            </a:r>
            <a:r>
              <a:rPr lang="en-US" sz="2200" b="1" dirty="0"/>
              <a:t>O</a:t>
            </a:r>
            <a:r>
              <a:rPr lang="en-US" sz="2200" b="1" baseline="-25000" dirty="0"/>
              <a:t>2</a:t>
            </a:r>
            <a:r>
              <a:rPr lang="en-US" sz="2200" b="1" dirty="0"/>
              <a:t>, hydrogen </a:t>
            </a:r>
            <a:r>
              <a:rPr lang="en-US" sz="2200" dirty="0"/>
              <a:t>ions and some </a:t>
            </a:r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endParaRPr lang="en-US" sz="2200" dirty="0"/>
          </a:p>
        </p:txBody>
      </p:sp>
      <p:pic>
        <p:nvPicPr>
          <p:cNvPr id="4" name="Picture 2" descr="http://t0.gstatic.com/images?q=tbn:ANd9GcQ862CbDE6Y84unktsH2mmcaFpGwPcQf0BpRxEuFIo6uBkw675Q">
            <a:extLst>
              <a:ext uri="{FF2B5EF4-FFF2-40B4-BE49-F238E27FC236}">
                <a16:creationId xmlns:a16="http://schemas.microsoft.com/office/drawing/2014/main" id="{9D8B7FDB-ED9B-D344-8F04-B5206803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53" y="3216935"/>
            <a:ext cx="2771800" cy="27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6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1C3F-DD77-E34F-AF5E-7EC32AF0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02105"/>
            <a:ext cx="7929773" cy="53700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sz="2200" dirty="0"/>
              <a:t>RBC are made by cells called </a:t>
            </a:r>
            <a:r>
              <a:rPr lang="en-US" sz="2200" b="1" dirty="0"/>
              <a:t>stem cells</a:t>
            </a:r>
          </a:p>
          <a:p>
            <a:pPr marL="457200" indent="-457200">
              <a:buFont typeface="+mj-lt"/>
              <a:buAutoNum type="alphaUcPeriod" startAt="4"/>
            </a:pPr>
            <a:endParaRPr lang="en-US" sz="2200" b="1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Over 2 million produced per second!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Made in the </a:t>
            </a:r>
            <a:r>
              <a:rPr lang="en-US" sz="2200" b="1" dirty="0"/>
              <a:t>skull, ribs, vertebrae, </a:t>
            </a:r>
            <a:r>
              <a:rPr lang="en-US" sz="2200" dirty="0"/>
              <a:t>and ends of the long</a:t>
            </a:r>
            <a:r>
              <a:rPr lang="en-US" sz="2200" b="1" dirty="0"/>
              <a:t> bones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Stem cells continuously divide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/>
              <a:t>Pass through several developmental stages during which they lose a </a:t>
            </a:r>
            <a:r>
              <a:rPr lang="en-US" sz="2200" b="1" dirty="0"/>
              <a:t>nucleus,</a:t>
            </a:r>
            <a:r>
              <a:rPr lang="en-US" sz="2200" dirty="0"/>
              <a:t> gain </a:t>
            </a:r>
            <a:r>
              <a:rPr lang="en-US" sz="2200" b="1" dirty="0"/>
              <a:t>hemoglobin</a:t>
            </a:r>
            <a:r>
              <a:rPr lang="en-US" sz="2200" dirty="0"/>
              <a:t> and gets much </a:t>
            </a:r>
            <a:r>
              <a:rPr lang="en-US" sz="2200" b="1" dirty="0"/>
              <a:t>smaller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138AE-B76F-084A-9E7F-A691D0C7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621" y="1074821"/>
            <a:ext cx="3121756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81AD-2785-344A-AB6B-583BF987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1263"/>
            <a:ext cx="8956468" cy="56909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b="1" dirty="0"/>
              <a:t>Oxygen</a:t>
            </a:r>
            <a:r>
              <a:rPr lang="en-US" sz="2200" dirty="0"/>
              <a:t> levels in blood determine the rate of RBC formation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When oxygen tension is low, the kidneys produce a chemical called </a:t>
            </a:r>
            <a:r>
              <a:rPr lang="en-US" sz="2200" b="1" dirty="0"/>
              <a:t>renal erythropoietic factor </a:t>
            </a:r>
            <a:r>
              <a:rPr lang="en-US" sz="2200" dirty="0"/>
              <a:t>(REF) that, after combining with </a:t>
            </a:r>
            <a:r>
              <a:rPr lang="en-US" sz="2200" b="1" dirty="0"/>
              <a:t>globulin</a:t>
            </a:r>
            <a:r>
              <a:rPr lang="en-US" sz="2200" dirty="0"/>
              <a:t> from the liver, causes the bone marrow to produce more RBC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/>
              <a:t>RBC love for only </a:t>
            </a:r>
            <a:r>
              <a:rPr lang="en-US" sz="2200" b="1" dirty="0"/>
              <a:t>120</a:t>
            </a:r>
            <a:r>
              <a:rPr lang="en-US" sz="2200" dirty="0"/>
              <a:t> days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RBC are destroyed in the </a:t>
            </a:r>
            <a:r>
              <a:rPr lang="en-US" sz="2200" b="1" dirty="0"/>
              <a:t>liver</a:t>
            </a:r>
            <a:r>
              <a:rPr lang="en-US" sz="2200" dirty="0"/>
              <a:t> and </a:t>
            </a:r>
            <a:r>
              <a:rPr lang="en-US" sz="2200" b="1" dirty="0"/>
              <a:t>spleen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Iron</a:t>
            </a:r>
            <a:r>
              <a:rPr lang="en-US" sz="2200" dirty="0"/>
              <a:t> is recovered from the hemoglobin and sent to the bones, while the </a:t>
            </a:r>
            <a:r>
              <a:rPr lang="en-US" sz="2200" b="1" dirty="0" err="1"/>
              <a:t>heme</a:t>
            </a:r>
            <a:r>
              <a:rPr lang="en-US" sz="2200" dirty="0"/>
              <a:t> portion is chemically degraded and is excreted by the lover in the </a:t>
            </a:r>
            <a:r>
              <a:rPr lang="en-US" sz="2200" b="1" dirty="0"/>
              <a:t>bile</a:t>
            </a:r>
            <a:r>
              <a:rPr lang="en-US" sz="2200" dirty="0"/>
              <a:t> as bile pigments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9D8E0-4C0F-BB4B-86B5-55D1626B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010" y="2228347"/>
            <a:ext cx="3297990" cy="24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954F-828D-EF49-B3C9-F5F2218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Cells – White blood cells (leukocytes)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4D7B-7786-C04A-A5C2-AB79A538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White blood cells (WBC) are usually </a:t>
            </a:r>
            <a:r>
              <a:rPr lang="en-US" sz="2200" b="1" dirty="0"/>
              <a:t>larger</a:t>
            </a:r>
            <a:r>
              <a:rPr lang="en-US" sz="2200" dirty="0"/>
              <a:t> than RBC (8 – 20 m), have a </a:t>
            </a:r>
            <a:r>
              <a:rPr lang="en-US" sz="2200" b="1" dirty="0"/>
              <a:t>nucleus</a:t>
            </a:r>
            <a:r>
              <a:rPr lang="en-US" sz="2200" dirty="0"/>
              <a:t>, and appear white (stained blue).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There is </a:t>
            </a:r>
            <a:r>
              <a:rPr lang="en-US" sz="2200" b="1" dirty="0"/>
              <a:t>1</a:t>
            </a:r>
            <a:r>
              <a:rPr lang="en-US" sz="2200" dirty="0"/>
              <a:t> WBC for every </a:t>
            </a:r>
            <a:r>
              <a:rPr lang="en-US" sz="2200" b="1" dirty="0"/>
              <a:t>600</a:t>
            </a:r>
            <a:r>
              <a:rPr lang="en-US" sz="2200" dirty="0"/>
              <a:t> RBC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Animation</a:t>
            </a:r>
            <a:endParaRPr lang="en-US" dirty="0"/>
          </a:p>
        </p:txBody>
      </p:sp>
      <p:pic>
        <p:nvPicPr>
          <p:cNvPr id="4" name="Picture 2" descr="http://t2.gstatic.com/images?q=tbn:ANd9GcSeNjNF425mEt1uanymxSuG5IcAbYpepdN0MAFQ0Txg7oLU9wiNn-ZiYw_ZbA">
            <a:extLst>
              <a:ext uri="{FF2B5EF4-FFF2-40B4-BE49-F238E27FC236}">
                <a16:creationId xmlns:a16="http://schemas.microsoft.com/office/drawing/2014/main" id="{58123784-E78A-2E48-B935-0C9EF608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43" y="3251811"/>
            <a:ext cx="3715866" cy="27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0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E1C0C-530E-0649-8E10-5C025C37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06056"/>
            <a:ext cx="10058400" cy="54661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200" dirty="0"/>
              <a:t>WBC fighting </a:t>
            </a:r>
            <a:r>
              <a:rPr lang="en-US" sz="2200" b="1" dirty="0"/>
              <a:t>infection</a:t>
            </a:r>
            <a:r>
              <a:rPr lang="en-US" sz="2200" dirty="0"/>
              <a:t>       </a:t>
            </a:r>
            <a:r>
              <a:rPr lang="en-US" sz="2200" dirty="0">
                <a:hlinkClick r:id="rId3"/>
              </a:rPr>
              <a:t>Animation 2</a:t>
            </a:r>
            <a:endParaRPr lang="en-US" sz="2200" dirty="0"/>
          </a:p>
          <a:p>
            <a:pPr marL="457200" indent="-457200">
              <a:buFont typeface="+mj-lt"/>
              <a:buAutoNum type="alphaUcPeriod" startAt="3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Primarily dependent on </a:t>
            </a:r>
            <a:r>
              <a:rPr lang="en-US" sz="2200" b="1" dirty="0"/>
              <a:t>neutrophils</a:t>
            </a:r>
            <a:r>
              <a:rPr lang="en-US" sz="2200" dirty="0"/>
              <a:t> and </a:t>
            </a:r>
            <a:r>
              <a:rPr lang="en-US" sz="2200" b="1" dirty="0"/>
              <a:t>lymphocytes</a:t>
            </a: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b="1" dirty="0"/>
              <a:t>Red</a:t>
            </a:r>
            <a:r>
              <a:rPr lang="en-US" sz="2200" dirty="0"/>
              <a:t> bone marrow continually produces WBC, expect lymphocytes and monocytes, and keeps a reserve ready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b="1" dirty="0"/>
              <a:t>Lymphocytes</a:t>
            </a:r>
            <a:r>
              <a:rPr lang="en-US" sz="2200" dirty="0"/>
              <a:t> and </a:t>
            </a:r>
            <a:r>
              <a:rPr lang="en-US" sz="2200" b="1" dirty="0"/>
              <a:t>monocytes</a:t>
            </a:r>
            <a:r>
              <a:rPr lang="en-US" sz="2200" dirty="0"/>
              <a:t> are produced by lymphatic tissue located in the </a:t>
            </a:r>
            <a:r>
              <a:rPr lang="en-US" sz="2200" b="1" dirty="0"/>
              <a:t>lymph</a:t>
            </a:r>
            <a:r>
              <a:rPr lang="en-US" sz="2200" dirty="0"/>
              <a:t> nodes and spleen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When a parasite or virus invades, the </a:t>
            </a:r>
            <a:r>
              <a:rPr lang="en-US" sz="2200" b="1" dirty="0"/>
              <a:t>reserves</a:t>
            </a:r>
            <a:r>
              <a:rPr lang="en-US" sz="2200" dirty="0"/>
              <a:t> of WBC are released and more are manufactured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b="1" dirty="0"/>
              <a:t>Fever</a:t>
            </a:r>
            <a:r>
              <a:rPr lang="en-US" sz="2200" dirty="0"/>
              <a:t> is caused by the increased production of WBC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WBC are very </a:t>
            </a:r>
            <a:r>
              <a:rPr lang="en-US" sz="2200" b="1" dirty="0"/>
              <a:t>specific</a:t>
            </a:r>
            <a:r>
              <a:rPr lang="en-US" sz="2200" dirty="0"/>
              <a:t> for various illnesses so their count can help doctors diagnose patients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/>
              <a:t>Ex. </a:t>
            </a:r>
            <a:r>
              <a:rPr lang="en-US" sz="2200" b="1" dirty="0"/>
              <a:t>Mononucleosis</a:t>
            </a:r>
            <a:r>
              <a:rPr lang="en-US" sz="2200" dirty="0"/>
              <a:t> characterized by greater numbers of dark staining lymphocytes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F6B77-6E8B-7848-96B5-21673CCE3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720" r="66696"/>
          <a:stretch/>
        </p:blipFill>
        <p:spPr>
          <a:xfrm>
            <a:off x="7143496" y="0"/>
            <a:ext cx="1653032" cy="1595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3A206D-14B9-AE4D-B92B-D76CADAD8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05" t="54560" r="9722" b="2240"/>
          <a:stretch/>
        </p:blipFill>
        <p:spPr>
          <a:xfrm>
            <a:off x="9575800" y="64008"/>
            <a:ext cx="13421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Macintosh PowerPoint</Application>
  <PresentationFormat>Widescreen</PresentationFormat>
  <Paragraphs>178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Plasma Components</vt:lpstr>
      <vt:lpstr>PowerPoint Presentation</vt:lpstr>
      <vt:lpstr>PowerPoint Presentation</vt:lpstr>
      <vt:lpstr>Blood Proteins</vt:lpstr>
      <vt:lpstr>Blood Cells – Red blood cells (Erythrocytes)</vt:lpstr>
      <vt:lpstr>PowerPoint Presentation</vt:lpstr>
      <vt:lpstr>PowerPoint Presentation</vt:lpstr>
      <vt:lpstr>Blood Cells – White blood cells (leukocytes)</vt:lpstr>
      <vt:lpstr>PowerPoint Presentation</vt:lpstr>
      <vt:lpstr>D. There are 2 main types of WBC</vt:lpstr>
      <vt:lpstr>PowerPoint Presentation</vt:lpstr>
      <vt:lpstr>PowerPoint Presentation</vt:lpstr>
      <vt:lpstr>D. There are 2 main types of WBC</vt:lpstr>
      <vt:lpstr>PowerPoint Presentation</vt:lpstr>
      <vt:lpstr>PowerPoint Presentation</vt:lpstr>
      <vt:lpstr>III. Platelets (Thromobocytes)</vt:lpstr>
      <vt:lpstr>IV. Hemoglobin (Hb)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Components</dc:title>
  <dc:creator>Microsoft Office User</dc:creator>
  <cp:lastModifiedBy>Microsoft Office User</cp:lastModifiedBy>
  <cp:revision>1</cp:revision>
  <dcterms:created xsi:type="dcterms:W3CDTF">2019-04-04T17:50:21Z</dcterms:created>
  <dcterms:modified xsi:type="dcterms:W3CDTF">2019-04-04T17:51:09Z</dcterms:modified>
</cp:coreProperties>
</file>