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7"/>
  </p:notesMasterIdLst>
  <p:handoutMasterIdLst>
    <p:handoutMasterId r:id="rId18"/>
  </p:handoutMasterIdLst>
  <p:sldIdLst>
    <p:sldId id="268" r:id="rId3"/>
    <p:sldId id="269" r:id="rId4"/>
    <p:sldId id="270" r:id="rId5"/>
    <p:sldId id="257" r:id="rId6"/>
    <p:sldId id="258" r:id="rId7"/>
    <p:sldId id="260" r:id="rId8"/>
    <p:sldId id="261" r:id="rId9"/>
    <p:sldId id="259" r:id="rId10"/>
    <p:sldId id="266" r:id="rId11"/>
    <p:sldId id="262" r:id="rId12"/>
    <p:sldId id="267" r:id="rId13"/>
    <p:sldId id="263" r:id="rId14"/>
    <p:sldId id="264" r:id="rId15"/>
    <p:sldId id="26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mc="http://schemas.openxmlformats.org/markup-compatibility/2006" xmlns:mv="urn:schemas-microsoft-com:mac:vml" xmlns:p15="http://schemas.microsoft.com/office/powerpoint/2012/main" xmlns=""/>
    </p:ext>
    <p:ext uri="{2D200454-40CA-4A62-9FC3-DE9A4176ACB9}">
      <p15:notesGuideLst xmlns:mc="http://schemas.openxmlformats.org/markup-compatibility/2006" xmlns:mv="urn:schemas-microsoft-com:mac:vml"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mc="http://schemas.openxmlformats.org/markup-compatibility/2006" xmlns:mv="urn:schemas-microsoft-com:mac:vml"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0" autoAdjust="0"/>
    <p:restoredTop sz="82957" autoAdjust="0"/>
  </p:normalViewPr>
  <p:slideViewPr>
    <p:cSldViewPr snapToGrid="0">
      <p:cViewPr varScale="1">
        <p:scale>
          <a:sx n="85" d="100"/>
          <a:sy n="85" d="100"/>
        </p:scale>
        <p:origin x="-944" y="-1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interSettings" Target="printerSettings/printerSettings1.bin"/><Relationship Id="rId1" Type="http://schemas.openxmlformats.org/officeDocument/2006/relationships/customXml" Target="../customXml/item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45BA1-980A-4507-BE5A-5C1E7C2FFD8F}" type="datetimeFigureOut">
              <a:rPr lang="en-US"/>
              <a:pPr/>
              <a:t>17-11-14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03411-58E2-43FD-AE1D-AD77DFF8CB20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3416D-7FED-43BC-AA7C-D92DBA01ED64}" type="datetimeFigureOut">
              <a:rPr lang="en-US"/>
              <a:pPr/>
              <a:t>17-11-14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C57A8-AE18-4654-B6AF-04B3577165BE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Show slide. </a:t>
            </a:r>
          </a:p>
          <a:p>
            <a:r>
              <a:rPr lang="en-US" dirty="0" smtClean="0"/>
              <a:t>Tell them that there are 7 pictures of living</a:t>
            </a:r>
            <a:r>
              <a:rPr lang="en-US" baseline="0" dirty="0" smtClean="0"/>
              <a:t> things.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B61475-0610-BA47-A897-85559CD7E38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357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CA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17-11-14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grpSp>
        <p:nvGrpSpPr>
          <p:cNvPr id="84" name="Group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97" name="Picture Placeholder 33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  <p:grpSp>
        <p:nvGrpSpPr>
          <p:cNvPr id="98" name="Group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11" name="Picture Placeholder 33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  <p:grpSp>
        <p:nvGrpSpPr>
          <p:cNvPr id="112" name="Group 111"/>
          <p:cNvGrpSpPr/>
          <p:nvPr/>
        </p:nvGrpSpPr>
        <p:grpSpPr>
          <a:xfrm>
            <a:off x="5322489" y="34361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25" name="Picture Placeholder 33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6465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  <p:sp>
        <p:nvSpPr>
          <p:cNvPr id="126" name="Text Placeholder 3"/>
          <p:cNvSpPr>
            <a:spLocks noGrp="1"/>
          </p:cNvSpPr>
          <p:nvPr>
            <p:ph type="body" sz="half" idx="21"/>
          </p:nvPr>
        </p:nvSpPr>
        <p:spPr>
          <a:xfrm>
            <a:off x="9066214" y="2048893"/>
            <a:ext cx="2286000" cy="2514599"/>
          </a:xfrm>
        </p:spPr>
        <p:txBody>
          <a:bodyPr anchor="ctr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/>
          <a:lstStyle/>
          <a:p>
            <a:fld id="{4CF99945-0A15-4715-AB6C-F5E56CF20F70}" type="datetimeFigureOut">
              <a:rPr lang="en-US"/>
              <a:pPr/>
              <a:t>17-11-14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/>
          <a:lstStyle>
            <a:lvl1pPr algn="l">
              <a:defRPr/>
            </a:lvl1pPr>
          </a:lstStyle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Freeform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" name="Freeform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reeform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1" name="Freeform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2" name="Freeform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17-11-14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17-11-14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slow"/>
    </mc:Fallback>
  </mc:AlternateContent>
  <p:extLst mod="1">
    <p:ext uri="{DCECCB84-F9BA-43D5-87BE-67443E8EF086}">
      <p15:sldGuideLst xmlns:mc="http://schemas.openxmlformats.org/markup-compatibility/2006" xmlns:mv="urn:schemas-microsoft-com:mac:vml" xmlns:p15="http://schemas.microsoft.com/office/powerpoint/2012/main" xmlns="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17-11-14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17-11-14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17-11-14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17-11-14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17-11-14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17-11-14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17-11-14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grpSp>
        <p:nvGrpSpPr>
          <p:cNvPr id="9" name="Group 8"/>
          <p:cNvGrpSpPr/>
          <p:nvPr/>
        </p:nvGrpSpPr>
        <p:grpSpPr>
          <a:xfrm>
            <a:off x="574431" y="724619"/>
            <a:ext cx="5318979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285120" y="724619"/>
            <a:ext cx="5318979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6" name="Picture Placeholder 33"/>
          <p:cNvSpPr>
            <a:spLocks noGrp="1" noChangeAspect="1"/>
          </p:cNvSpPr>
          <p:nvPr>
            <p:ph type="pic" sz="quarter" idx="17"/>
          </p:nvPr>
        </p:nvSpPr>
        <p:spPr>
          <a:xfrm>
            <a:off x="833620" y="1020195"/>
            <a:ext cx="480060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  <p:sp>
        <p:nvSpPr>
          <p:cNvPr id="37" name="Picture Placeholder 33"/>
          <p:cNvSpPr>
            <a:spLocks noGrp="1" noChangeAspect="1"/>
          </p:cNvSpPr>
          <p:nvPr>
            <p:ph type="pic" sz="quarter" idx="18"/>
          </p:nvPr>
        </p:nvSpPr>
        <p:spPr>
          <a:xfrm>
            <a:off x="6544309" y="1020195"/>
            <a:ext cx="480060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2423" y="4648200"/>
            <a:ext cx="4368980" cy="1295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742908" y="4648200"/>
            <a:ext cx="4368980" cy="1295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17-11-14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grpSp>
        <p:nvGrpSpPr>
          <p:cNvPr id="35" name="Group 34"/>
          <p:cNvGrpSpPr>
            <a:grpSpLocks noChangeAspect="1"/>
          </p:cNvGrpSpPr>
          <p:nvPr/>
        </p:nvGrpSpPr>
        <p:grpSpPr>
          <a:xfrm rot="5400000">
            <a:off x="4030971" y="647727"/>
            <a:ext cx="4116828" cy="338328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38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52" name="Group 51"/>
          <p:cNvGrpSpPr>
            <a:grpSpLocks noChangeAspect="1"/>
          </p:cNvGrpSpPr>
          <p:nvPr/>
        </p:nvGrpSpPr>
        <p:grpSpPr>
          <a:xfrm rot="5400000">
            <a:off x="263071" y="1127733"/>
            <a:ext cx="4114800" cy="3381614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65" name="Group 64"/>
          <p:cNvGrpSpPr>
            <a:grpSpLocks noChangeAspect="1"/>
          </p:cNvGrpSpPr>
          <p:nvPr/>
        </p:nvGrpSpPr>
        <p:grpSpPr>
          <a:xfrm rot="5400000">
            <a:off x="7803905" y="1127738"/>
            <a:ext cx="4114800" cy="338161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66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7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8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9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0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1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2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3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4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5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6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7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8" name="Picture Placeholder 33"/>
          <p:cNvSpPr>
            <a:spLocks noGrp="1"/>
          </p:cNvSpPr>
          <p:nvPr>
            <p:ph type="pic" sz="quarter" idx="18"/>
          </p:nvPr>
        </p:nvSpPr>
        <p:spPr>
          <a:xfrm>
            <a:off x="4599885" y="533400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  <p:sp>
        <p:nvSpPr>
          <p:cNvPr id="79" name="Picture Placeholder 33"/>
          <p:cNvSpPr>
            <a:spLocks noGrp="1"/>
          </p:cNvSpPr>
          <p:nvPr>
            <p:ph type="pic" sz="quarter" idx="19"/>
          </p:nvPr>
        </p:nvSpPr>
        <p:spPr>
          <a:xfrm>
            <a:off x="834571" y="1013590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  <p:sp>
        <p:nvSpPr>
          <p:cNvPr id="80" name="Picture Placeholder 33"/>
          <p:cNvSpPr>
            <a:spLocks noGrp="1"/>
          </p:cNvSpPr>
          <p:nvPr>
            <p:ph type="pic" sz="quarter" idx="20"/>
          </p:nvPr>
        </p:nvSpPr>
        <p:spPr>
          <a:xfrm>
            <a:off x="8375405" y="1013591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  <p:sp>
        <p:nvSpPr>
          <p:cNvPr id="81" name="Text Placeholder 3"/>
          <p:cNvSpPr>
            <a:spLocks noGrp="1"/>
          </p:cNvSpPr>
          <p:nvPr>
            <p:ph type="body" sz="half" idx="2"/>
          </p:nvPr>
        </p:nvSpPr>
        <p:spPr>
          <a:xfrm>
            <a:off x="948871" y="5018002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1"/>
          </p:nvPr>
        </p:nvSpPr>
        <p:spPr>
          <a:xfrm>
            <a:off x="4707208" y="4582378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22"/>
          </p:nvPr>
        </p:nvSpPr>
        <p:spPr>
          <a:xfrm>
            <a:off x="8489705" y="5018002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4CF99945-0A15-4715-AB6C-F5E56CF20F70}" type="datetimeFigureOut">
              <a:rPr lang="en-US"/>
              <a:pPr/>
              <a:t>17-11-14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mc="http://schemas.openxmlformats.org/markup-compatibility/2006" xmlns:mv="urn:schemas-microsoft-com:mac:vml" xmlns:p15="http://schemas.microsoft.com/office/powerpoint/2012/main" xmlns="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4.jpg"/><Relationship Id="rId12" Type="http://schemas.openxmlformats.org/officeDocument/2006/relationships/image" Target="../media/image15.jpg"/><Relationship Id="rId13" Type="http://schemas.openxmlformats.org/officeDocument/2006/relationships/image" Target="../media/image16.jpg"/><Relationship Id="rId14" Type="http://schemas.openxmlformats.org/officeDocument/2006/relationships/image" Target="../media/image17.jpg"/><Relationship Id="rId15" Type="http://schemas.openxmlformats.org/officeDocument/2006/relationships/image" Target="../media/image18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Relationship Id="rId4" Type="http://schemas.openxmlformats.org/officeDocument/2006/relationships/image" Target="../media/image7.jpg"/><Relationship Id="rId5" Type="http://schemas.openxmlformats.org/officeDocument/2006/relationships/image" Target="../media/image8.jpg"/><Relationship Id="rId6" Type="http://schemas.openxmlformats.org/officeDocument/2006/relationships/image" Target="../media/image9.jpg"/><Relationship Id="rId7" Type="http://schemas.openxmlformats.org/officeDocument/2006/relationships/image" Target="../media/image10.jpg"/><Relationship Id="rId8" Type="http://schemas.openxmlformats.org/officeDocument/2006/relationships/image" Target="../media/image11.jpg"/><Relationship Id="rId9" Type="http://schemas.openxmlformats.org/officeDocument/2006/relationships/image" Target="../media/image12.jpg"/><Relationship Id="rId10" Type="http://schemas.openxmlformats.org/officeDocument/2006/relationships/image" Target="../media/image1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Biology Activity!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7350061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Individually, list 5 living things and 5 non-living things.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Share with the person sitting next to you! Put a checkmark beside any common items.</a:t>
            </a:r>
          </a:p>
        </p:txBody>
      </p:sp>
      <p:pic>
        <p:nvPicPr>
          <p:cNvPr id="4" name="Picture 3" descr="imag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9661" y="1825834"/>
            <a:ext cx="3622739" cy="3530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60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Characteristic of L</a:t>
            </a:r>
            <a:r>
              <a:rPr lang="en-US" dirty="0" err="1" smtClean="0"/>
              <a:t>i</a:t>
            </a:r>
            <a:r>
              <a:rPr lang="en-CA" dirty="0" err="1" smtClean="0"/>
              <a:t>ving</a:t>
            </a:r>
            <a:r>
              <a:rPr lang="en-CA" dirty="0" smtClean="0"/>
              <a:t> Things</a:t>
            </a:r>
            <a:endParaRPr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sz="3200" dirty="0" smtClean="0"/>
              <a:t>3. Living things… need energy.</a:t>
            </a:r>
          </a:p>
          <a:p>
            <a:r>
              <a:rPr lang="en-CA" sz="3200" dirty="0" smtClean="0"/>
              <a:t>To </a:t>
            </a:r>
            <a:r>
              <a:rPr lang="en-CA" sz="3200" u="sng" dirty="0" smtClean="0"/>
              <a:t>respond</a:t>
            </a:r>
            <a:r>
              <a:rPr lang="en-CA" sz="3200" dirty="0" smtClean="0"/>
              <a:t> to the environment, living things require energy.</a:t>
            </a:r>
          </a:p>
          <a:p>
            <a:r>
              <a:rPr lang="en-CA" sz="3200" dirty="0" smtClean="0"/>
              <a:t>Living things have different ways of getting energy.</a:t>
            </a:r>
          </a:p>
          <a:p>
            <a:r>
              <a:rPr lang="en-CA" sz="3200" dirty="0" smtClean="0"/>
              <a:t>Ex: food for humans, carbon dioxide/water/sunlight for plants.</a:t>
            </a:r>
          </a:p>
          <a:p>
            <a:endParaRPr sz="3200" dirty="0"/>
          </a:p>
        </p:txBody>
      </p:sp>
    </p:spTree>
    <p:extLst>
      <p:ext uri="{BB962C8B-B14F-4D97-AF65-F5344CB8AC3E}">
        <p14:creationId xmlns:p14="http://schemas.microsoft.com/office/powerpoint/2010/main" val="539813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Characteristic of L</a:t>
            </a:r>
            <a:r>
              <a:rPr lang="en-US" dirty="0" err="1" smtClean="0"/>
              <a:t>i</a:t>
            </a:r>
            <a:r>
              <a:rPr lang="en-CA" dirty="0" err="1" smtClean="0"/>
              <a:t>ving</a:t>
            </a:r>
            <a:r>
              <a:rPr lang="en-CA" dirty="0" smtClean="0"/>
              <a:t> Things</a:t>
            </a:r>
            <a:endParaRPr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sz="3200" dirty="0" smtClean="0"/>
              <a:t>4. Living things… move (at a cellular level).</a:t>
            </a:r>
          </a:p>
          <a:p>
            <a:r>
              <a:rPr lang="en-CA" sz="3200" dirty="0" smtClean="0"/>
              <a:t>All living things move in some way.</a:t>
            </a:r>
          </a:p>
          <a:p>
            <a:r>
              <a:rPr lang="en-CA" sz="3200" dirty="0" smtClean="0"/>
              <a:t>This may be obvious (animals walking) or less obvious (plants that move towards the sun).</a:t>
            </a:r>
          </a:p>
          <a:p>
            <a:r>
              <a:rPr lang="en-CA" sz="3200" dirty="0" smtClean="0"/>
              <a:t>A microscope may be needed to observe movement at a cellular level.</a:t>
            </a:r>
          </a:p>
          <a:p>
            <a:endParaRPr sz="3200" dirty="0"/>
          </a:p>
        </p:txBody>
      </p:sp>
    </p:spTree>
    <p:extLst>
      <p:ext uri="{BB962C8B-B14F-4D97-AF65-F5344CB8AC3E}">
        <p14:creationId xmlns:p14="http://schemas.microsoft.com/office/powerpoint/2010/main" val="249128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Characteristic of L</a:t>
            </a:r>
            <a:r>
              <a:rPr lang="en-US" dirty="0" err="1" smtClean="0"/>
              <a:t>i</a:t>
            </a:r>
            <a:r>
              <a:rPr lang="en-CA" dirty="0" err="1" smtClean="0"/>
              <a:t>ving</a:t>
            </a:r>
            <a:r>
              <a:rPr lang="en-CA" dirty="0" smtClean="0"/>
              <a:t> Things</a:t>
            </a:r>
            <a:endParaRPr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sz="3200" dirty="0" smtClean="0"/>
              <a:t>5. Living things… grow.</a:t>
            </a:r>
          </a:p>
          <a:p>
            <a:r>
              <a:rPr lang="en-CA" sz="3200" dirty="0" smtClean="0"/>
              <a:t>Growth is a result of </a:t>
            </a:r>
            <a:r>
              <a:rPr lang="en-CA" sz="3200" u="sng" dirty="0" smtClean="0"/>
              <a:t>cells</a:t>
            </a:r>
            <a:r>
              <a:rPr lang="en-CA" sz="3200" dirty="0" smtClean="0"/>
              <a:t> in your body increasing in number.</a:t>
            </a:r>
          </a:p>
          <a:p>
            <a:r>
              <a:rPr lang="en-CA" sz="3200" dirty="0" smtClean="0"/>
              <a:t>Cells are continually being replaced.</a:t>
            </a:r>
          </a:p>
        </p:txBody>
      </p:sp>
    </p:spTree>
    <p:extLst>
      <p:ext uri="{BB962C8B-B14F-4D97-AF65-F5344CB8AC3E}">
        <p14:creationId xmlns:p14="http://schemas.microsoft.com/office/powerpoint/2010/main" val="1751597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Characteristic of L</a:t>
            </a:r>
            <a:r>
              <a:rPr lang="en-US" dirty="0" err="1" smtClean="0"/>
              <a:t>i</a:t>
            </a:r>
            <a:r>
              <a:rPr lang="en-CA" dirty="0" err="1" smtClean="0"/>
              <a:t>ving</a:t>
            </a:r>
            <a:r>
              <a:rPr lang="en-CA" dirty="0" smtClean="0"/>
              <a:t> Things</a:t>
            </a:r>
            <a:endParaRPr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sz="3200" dirty="0" smtClean="0"/>
              <a:t>6. Living things</a:t>
            </a:r>
            <a:r>
              <a:rPr lang="en-US" sz="3200" dirty="0" smtClean="0"/>
              <a:t>…</a:t>
            </a:r>
            <a:r>
              <a:rPr lang="en-CA" sz="3200" dirty="0" smtClean="0"/>
              <a:t> reproduce.</a:t>
            </a:r>
          </a:p>
          <a:p>
            <a:r>
              <a:rPr lang="en-CA" sz="3200" dirty="0" smtClean="0"/>
              <a:t>A way for living things to replace older individuals that die.</a:t>
            </a:r>
            <a:endParaRPr sz="3200" dirty="0"/>
          </a:p>
        </p:txBody>
      </p:sp>
    </p:spTree>
    <p:extLst>
      <p:ext uri="{BB962C8B-B14F-4D97-AF65-F5344CB8AC3E}">
        <p14:creationId xmlns:p14="http://schemas.microsoft.com/office/powerpoint/2010/main" val="3005295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Characteristic of L</a:t>
            </a:r>
            <a:r>
              <a:rPr lang="en-US" dirty="0" err="1" smtClean="0"/>
              <a:t>i</a:t>
            </a:r>
            <a:r>
              <a:rPr lang="en-CA" dirty="0" err="1" smtClean="0"/>
              <a:t>ving</a:t>
            </a:r>
            <a:r>
              <a:rPr lang="en-CA" dirty="0" smtClean="0"/>
              <a:t> Things</a:t>
            </a:r>
            <a:endParaRPr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sz="3200" dirty="0" smtClean="0"/>
              <a:t>7. Living things</a:t>
            </a:r>
            <a:r>
              <a:rPr lang="en-US" sz="3200" dirty="0" smtClean="0"/>
              <a:t>…</a:t>
            </a:r>
            <a:r>
              <a:rPr lang="en-CA" sz="3200" dirty="0" smtClean="0"/>
              <a:t> must get rid of wastes.</a:t>
            </a:r>
          </a:p>
          <a:p>
            <a:r>
              <a:rPr lang="en-CA" sz="3200" dirty="0" smtClean="0"/>
              <a:t>W</a:t>
            </a:r>
            <a:r>
              <a:rPr lang="en-US" sz="3200" dirty="0" smtClean="0"/>
              <a:t>h</a:t>
            </a:r>
            <a:r>
              <a:rPr lang="en-CA" sz="3200" dirty="0" smtClean="0"/>
              <a:t>at living things consume are not always used by the body and therefore creates waste.</a:t>
            </a:r>
          </a:p>
          <a:p>
            <a:r>
              <a:rPr lang="en-CA" sz="3200" dirty="0" smtClean="0"/>
              <a:t>Animals produce waste such as </a:t>
            </a:r>
            <a:r>
              <a:rPr lang="en-CA" sz="3200" u="sng" dirty="0" smtClean="0"/>
              <a:t>carbon dioxide</a:t>
            </a:r>
            <a:r>
              <a:rPr lang="en-CA" sz="3200" dirty="0" smtClean="0"/>
              <a:t>, </a:t>
            </a:r>
            <a:r>
              <a:rPr lang="en-CA" sz="3200" u="sng" dirty="0" smtClean="0"/>
              <a:t>urine</a:t>
            </a:r>
            <a:r>
              <a:rPr lang="en-CA" sz="3200" dirty="0" smtClean="0"/>
              <a:t> and </a:t>
            </a:r>
            <a:r>
              <a:rPr lang="en-CA" sz="3200" u="sng" dirty="0" smtClean="0"/>
              <a:t>feces</a:t>
            </a:r>
            <a:r>
              <a:rPr lang="en-CA" sz="3200" dirty="0" smtClean="0"/>
              <a:t>.</a:t>
            </a:r>
            <a:endParaRPr sz="3200" dirty="0"/>
          </a:p>
        </p:txBody>
      </p:sp>
    </p:spTree>
    <p:extLst>
      <p:ext uri="{BB962C8B-B14F-4D97-AF65-F5344CB8AC3E}">
        <p14:creationId xmlns:p14="http://schemas.microsoft.com/office/powerpoint/2010/main" val="1915662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ownloa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9795" y="4217544"/>
            <a:ext cx="3395760" cy="2047643"/>
          </a:xfrm>
          <a:prstGeom prst="rect">
            <a:avLst/>
          </a:prstGeom>
        </p:spPr>
      </p:pic>
      <p:pic>
        <p:nvPicPr>
          <p:cNvPr id="9" name="Picture 8" descr="download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692" y="5534027"/>
            <a:ext cx="2111264" cy="1186058"/>
          </a:xfrm>
          <a:prstGeom prst="rect">
            <a:avLst/>
          </a:prstGeom>
        </p:spPr>
      </p:pic>
      <p:pic>
        <p:nvPicPr>
          <p:cNvPr id="4" name="Picture 3" descr="download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415" y="1334582"/>
            <a:ext cx="3050019" cy="1281008"/>
          </a:xfrm>
          <a:prstGeom prst="rect">
            <a:avLst/>
          </a:prstGeom>
        </p:spPr>
      </p:pic>
      <p:pic>
        <p:nvPicPr>
          <p:cNvPr id="5" name="Picture 4" descr="download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871" y="2615590"/>
            <a:ext cx="2589671" cy="1169384"/>
          </a:xfrm>
          <a:prstGeom prst="rect">
            <a:avLst/>
          </a:prstGeom>
        </p:spPr>
      </p:pic>
      <p:pic>
        <p:nvPicPr>
          <p:cNvPr id="8" name="Picture 7" descr="download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9795" y="2720798"/>
            <a:ext cx="3010980" cy="1502753"/>
          </a:xfrm>
          <a:prstGeom prst="rect">
            <a:avLst/>
          </a:prstGeom>
        </p:spPr>
      </p:pic>
      <p:pic>
        <p:nvPicPr>
          <p:cNvPr id="10" name="Picture 9" descr="images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4925" y="1222424"/>
            <a:ext cx="2774513" cy="1033899"/>
          </a:xfrm>
          <a:prstGeom prst="rect">
            <a:avLst/>
          </a:prstGeom>
        </p:spPr>
      </p:pic>
      <p:pic>
        <p:nvPicPr>
          <p:cNvPr id="11" name="Picture 10" descr="download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4105" y="2720798"/>
            <a:ext cx="1488395" cy="1116296"/>
          </a:xfrm>
          <a:prstGeom prst="rect">
            <a:avLst/>
          </a:prstGeom>
        </p:spPr>
      </p:pic>
      <p:pic>
        <p:nvPicPr>
          <p:cNvPr id="12" name="Picture 11" descr="download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879" y="1178012"/>
            <a:ext cx="2545663" cy="1265914"/>
          </a:xfrm>
          <a:prstGeom prst="rect">
            <a:avLst/>
          </a:prstGeom>
        </p:spPr>
      </p:pic>
      <p:pic>
        <p:nvPicPr>
          <p:cNvPr id="13" name="Picture 12" descr="download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892" y="5534028"/>
            <a:ext cx="3202419" cy="1200907"/>
          </a:xfrm>
          <a:prstGeom prst="rect">
            <a:avLst/>
          </a:prstGeom>
        </p:spPr>
      </p:pic>
      <p:pic>
        <p:nvPicPr>
          <p:cNvPr id="15" name="Picture 14" descr="download.jp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7487" y="2469555"/>
            <a:ext cx="2313104" cy="2630838"/>
          </a:xfrm>
          <a:prstGeom prst="rect">
            <a:avLst/>
          </a:prstGeom>
        </p:spPr>
      </p:pic>
      <p:pic>
        <p:nvPicPr>
          <p:cNvPr id="17" name="Picture 16" descr="images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690" y="1222423"/>
            <a:ext cx="2611151" cy="1303202"/>
          </a:xfrm>
          <a:prstGeom prst="rect">
            <a:avLst/>
          </a:prstGeom>
        </p:spPr>
      </p:pic>
      <p:sp>
        <p:nvSpPr>
          <p:cNvPr id="19" name="Title 1"/>
          <p:cNvSpPr txBox="1">
            <a:spLocks/>
          </p:cNvSpPr>
          <p:nvPr/>
        </p:nvSpPr>
        <p:spPr>
          <a:xfrm>
            <a:off x="277879" y="151864"/>
            <a:ext cx="11741559" cy="1265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800" dirty="0" smtClean="0"/>
              <a:t>Identify the 7 living things from the pictures below.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For each living thing, write why you think it is living.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0" name="Picture 19" descr="download.jp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83" y="3985930"/>
            <a:ext cx="4822501" cy="1371233"/>
          </a:xfrm>
          <a:prstGeom prst="rect">
            <a:avLst/>
          </a:prstGeom>
        </p:spPr>
      </p:pic>
      <p:pic>
        <p:nvPicPr>
          <p:cNvPr id="21" name="Picture 20" descr="download.jp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9040" y="5271163"/>
            <a:ext cx="3334105" cy="141337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3177" y="1270000"/>
            <a:ext cx="50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effectLst>
                  <a:glow rad="101600">
                    <a:schemeClr val="tx2">
                      <a:alpha val="75000"/>
                    </a:schemeClr>
                  </a:glow>
                </a:effectLst>
              </a:rPr>
              <a:t>1. </a:t>
            </a:r>
            <a:endParaRPr lang="en-US" sz="2800" b="1" dirty="0">
              <a:solidFill>
                <a:schemeClr val="bg1"/>
              </a:solidFill>
              <a:effectLst>
                <a:glow rad="101600">
                  <a:schemeClr val="tx2">
                    <a:alpha val="75000"/>
                  </a:schemeClr>
                </a:glo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00401" y="1422401"/>
            <a:ext cx="50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effectLst>
                  <a:glow rad="101600">
                    <a:schemeClr val="tx2">
                      <a:alpha val="75000"/>
                    </a:schemeClr>
                  </a:glow>
                </a:effectLst>
              </a:rPr>
              <a:t>2</a:t>
            </a:r>
            <a:r>
              <a:rPr lang="en-US" sz="2800" b="1" dirty="0" smtClean="0">
                <a:solidFill>
                  <a:schemeClr val="bg1"/>
                </a:solidFill>
                <a:effectLst>
                  <a:glow rad="101600">
                    <a:schemeClr val="tx2">
                      <a:alpha val="75000"/>
                    </a:schemeClr>
                  </a:glow>
                </a:effectLst>
              </a:rPr>
              <a:t>. </a:t>
            </a:r>
            <a:endParaRPr lang="en-US" sz="2800" b="1" dirty="0">
              <a:solidFill>
                <a:schemeClr val="bg1"/>
              </a:solidFill>
              <a:effectLst>
                <a:glow rad="101600">
                  <a:schemeClr val="tx2">
                    <a:alpha val="75000"/>
                  </a:schemeClr>
                </a:glow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815106" y="4858871"/>
            <a:ext cx="10428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effectLst>
                  <a:glow rad="101600">
                    <a:schemeClr val="tx2">
                      <a:alpha val="75000"/>
                    </a:schemeClr>
                  </a:glow>
                </a:effectLst>
              </a:rPr>
              <a:t>10. </a:t>
            </a:r>
            <a:endParaRPr lang="en-US" sz="2800" b="1" dirty="0">
              <a:solidFill>
                <a:schemeClr val="bg1"/>
              </a:solidFill>
              <a:effectLst>
                <a:glow rad="101600">
                  <a:schemeClr val="tx2">
                    <a:alpha val="75000"/>
                  </a:schemeClr>
                </a:glow>
              </a:effectLst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93272" y="4607859"/>
            <a:ext cx="50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effectLst>
                  <a:glow rad="101600">
                    <a:schemeClr val="tx2">
                      <a:alpha val="75000"/>
                    </a:schemeClr>
                  </a:glow>
                </a:effectLst>
              </a:rPr>
              <a:t>9. </a:t>
            </a:r>
            <a:endParaRPr lang="en-US" sz="2800" b="1" dirty="0">
              <a:solidFill>
                <a:schemeClr val="bg1"/>
              </a:solidFill>
              <a:effectLst>
                <a:glow rad="101600">
                  <a:schemeClr val="tx2">
                    <a:alpha val="75000"/>
                  </a:schemeClr>
                </a:glow>
              </a:effectLst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675907" y="2653553"/>
            <a:ext cx="50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effectLst>
                  <a:glow rad="101600">
                    <a:schemeClr val="tx2">
                      <a:alpha val="75000"/>
                    </a:schemeClr>
                  </a:glow>
                </a:effectLst>
              </a:rPr>
              <a:t>8</a:t>
            </a:r>
            <a:r>
              <a:rPr lang="en-US" sz="2800" b="1" dirty="0" smtClean="0">
                <a:solidFill>
                  <a:schemeClr val="bg1"/>
                </a:solidFill>
                <a:effectLst>
                  <a:glow rad="101600">
                    <a:schemeClr val="tx2">
                      <a:alpha val="75000"/>
                    </a:schemeClr>
                  </a:glow>
                </a:effectLst>
              </a:rPr>
              <a:t>. </a:t>
            </a:r>
            <a:endParaRPr lang="en-US" sz="2800" b="1" dirty="0">
              <a:solidFill>
                <a:schemeClr val="bg1"/>
              </a:solidFill>
              <a:effectLst>
                <a:glow rad="101600">
                  <a:schemeClr val="tx2">
                    <a:alpha val="75000"/>
                  </a:schemeClr>
                </a:glow>
              </a:effectLst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659718" y="2835836"/>
            <a:ext cx="50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effectLst>
                  <a:glow rad="101600">
                    <a:schemeClr val="tx2">
                      <a:alpha val="75000"/>
                    </a:schemeClr>
                  </a:glow>
                </a:effectLst>
              </a:rPr>
              <a:t>7</a:t>
            </a:r>
            <a:r>
              <a:rPr lang="en-US" sz="2800" b="1" dirty="0" smtClean="0">
                <a:solidFill>
                  <a:schemeClr val="bg1"/>
                </a:solidFill>
                <a:effectLst>
                  <a:glow rad="101600">
                    <a:schemeClr val="tx2">
                      <a:alpha val="75000"/>
                    </a:schemeClr>
                  </a:glow>
                </a:effectLst>
              </a:rPr>
              <a:t>. </a:t>
            </a:r>
            <a:endParaRPr lang="en-US" sz="2800" b="1" dirty="0">
              <a:solidFill>
                <a:schemeClr val="bg1"/>
              </a:solidFill>
              <a:effectLst>
                <a:glow rad="101600">
                  <a:schemeClr val="tx2">
                    <a:alpha val="75000"/>
                  </a:schemeClr>
                </a:glow>
              </a:effectLst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391648" y="2808941"/>
            <a:ext cx="50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effectLst>
                  <a:glow rad="101600">
                    <a:schemeClr val="tx2">
                      <a:alpha val="75000"/>
                    </a:schemeClr>
                  </a:glow>
                </a:effectLst>
              </a:rPr>
              <a:t>6</a:t>
            </a:r>
            <a:r>
              <a:rPr lang="en-US" sz="2800" b="1" dirty="0" smtClean="0">
                <a:solidFill>
                  <a:schemeClr val="bg1"/>
                </a:solidFill>
                <a:effectLst>
                  <a:glow rad="101600">
                    <a:schemeClr val="tx2">
                      <a:alpha val="75000"/>
                    </a:schemeClr>
                  </a:glow>
                </a:effectLst>
              </a:rPr>
              <a:t>. </a:t>
            </a:r>
            <a:endParaRPr lang="en-US" sz="2800" b="1" dirty="0">
              <a:solidFill>
                <a:schemeClr val="bg1"/>
              </a:solidFill>
              <a:effectLst>
                <a:glow rad="101600">
                  <a:schemeClr val="tx2">
                    <a:alpha val="75000"/>
                  </a:schemeClr>
                </a:glow>
              </a:effectLst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61577" y="2692400"/>
            <a:ext cx="50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effectLst>
                  <a:glow rad="101600">
                    <a:schemeClr val="tx2">
                      <a:alpha val="75000"/>
                    </a:schemeClr>
                  </a:glow>
                </a:effectLst>
              </a:rPr>
              <a:t>5</a:t>
            </a:r>
            <a:r>
              <a:rPr lang="en-US" sz="2800" b="1" dirty="0" smtClean="0">
                <a:solidFill>
                  <a:schemeClr val="bg1"/>
                </a:solidFill>
                <a:effectLst>
                  <a:glow rad="101600">
                    <a:schemeClr val="tx2">
                      <a:alpha val="75000"/>
                    </a:schemeClr>
                  </a:glow>
                </a:effectLst>
              </a:rPr>
              <a:t>. </a:t>
            </a:r>
            <a:endParaRPr lang="en-US" sz="2800" b="1" dirty="0">
              <a:solidFill>
                <a:schemeClr val="bg1"/>
              </a:solidFill>
              <a:effectLst>
                <a:glow rad="101600">
                  <a:schemeClr val="tx2">
                    <a:alpha val="75000"/>
                  </a:schemeClr>
                </a:glow>
              </a:effectLst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359153" y="1589742"/>
            <a:ext cx="50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effectLst>
                  <a:glow rad="101600">
                    <a:schemeClr val="tx2">
                      <a:alpha val="75000"/>
                    </a:schemeClr>
                  </a:glow>
                </a:effectLst>
              </a:rPr>
              <a:t>4</a:t>
            </a:r>
            <a:r>
              <a:rPr lang="en-US" sz="2800" b="1" dirty="0" smtClean="0">
                <a:solidFill>
                  <a:schemeClr val="bg1"/>
                </a:solidFill>
                <a:effectLst>
                  <a:glow rad="101600">
                    <a:schemeClr val="tx2">
                      <a:alpha val="75000"/>
                    </a:schemeClr>
                  </a:glow>
                </a:effectLst>
              </a:rPr>
              <a:t>. </a:t>
            </a:r>
            <a:endParaRPr lang="en-US" sz="2800" b="1" dirty="0">
              <a:solidFill>
                <a:schemeClr val="bg1"/>
              </a:solidFill>
              <a:effectLst>
                <a:glow rad="101600">
                  <a:schemeClr val="tx2">
                    <a:alpha val="75000"/>
                  </a:schemeClr>
                </a:glow>
              </a:effectLst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732495" y="1652494"/>
            <a:ext cx="50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effectLst>
                  <a:glow rad="101600">
                    <a:schemeClr val="tx2">
                      <a:alpha val="75000"/>
                    </a:schemeClr>
                  </a:glow>
                </a:effectLst>
              </a:rPr>
              <a:t>3. </a:t>
            </a:r>
            <a:endParaRPr lang="en-US" sz="2800" b="1" dirty="0">
              <a:solidFill>
                <a:schemeClr val="bg1"/>
              </a:solidFill>
              <a:effectLst>
                <a:glow rad="101600">
                  <a:schemeClr val="tx2">
                    <a:alpha val="75000"/>
                  </a:schemeClr>
                </a:glow>
              </a:effectLst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552330" y="5504330"/>
            <a:ext cx="10428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effectLst>
                  <a:glow rad="101600">
                    <a:schemeClr val="tx2">
                      <a:alpha val="75000"/>
                    </a:schemeClr>
                  </a:glow>
                </a:effectLst>
              </a:rPr>
              <a:t>13. </a:t>
            </a:r>
            <a:endParaRPr lang="en-US" sz="2800" b="1" dirty="0">
              <a:solidFill>
                <a:schemeClr val="bg1"/>
              </a:solidFill>
              <a:effectLst>
                <a:glow rad="101600">
                  <a:schemeClr val="tx2">
                    <a:alpha val="75000"/>
                  </a:schemeClr>
                </a:glow>
              </a:effectLst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249270" y="5743389"/>
            <a:ext cx="10428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effectLst>
                  <a:glow rad="101600">
                    <a:schemeClr val="tx2">
                      <a:alpha val="75000"/>
                    </a:schemeClr>
                  </a:glow>
                </a:effectLst>
              </a:rPr>
              <a:t>12. </a:t>
            </a:r>
            <a:endParaRPr lang="en-US" sz="2800" b="1" dirty="0">
              <a:solidFill>
                <a:schemeClr val="bg1"/>
              </a:solidFill>
              <a:effectLst>
                <a:glow rad="101600">
                  <a:schemeClr val="tx2">
                    <a:alpha val="75000"/>
                  </a:schemeClr>
                </a:glow>
              </a:effectLst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11200" y="5656730"/>
            <a:ext cx="10428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effectLst>
                  <a:glow rad="101600">
                    <a:schemeClr val="tx2">
                      <a:alpha val="75000"/>
                    </a:schemeClr>
                  </a:glow>
                </a:effectLst>
              </a:rPr>
              <a:t>11. </a:t>
            </a:r>
            <a:endParaRPr lang="en-US" sz="2800" b="1" dirty="0">
              <a:solidFill>
                <a:schemeClr val="bg1"/>
              </a:solidFill>
              <a:effectLst>
                <a:glow rad="101600">
                  <a:schemeClr val="tx2">
                    <a:alpha val="7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12691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 Living Things…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Made up of cells.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Respond to environment/stimuli.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Need energy.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Move (at a cellular level).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Grow.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Reproduce.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Eliminate waste.</a:t>
            </a:r>
          </a:p>
        </p:txBody>
      </p:sp>
    </p:spTree>
    <p:extLst>
      <p:ext uri="{BB962C8B-B14F-4D97-AF65-F5344CB8AC3E}">
        <p14:creationId xmlns:p14="http://schemas.microsoft.com/office/powerpoint/2010/main" val="2717230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Observing Living Things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Living Things</a:t>
            </a:r>
            <a:endParaRPr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3200" dirty="0" smtClean="0"/>
              <a:t>Living things can survive in almost any type of environment.</a:t>
            </a:r>
          </a:p>
          <a:p>
            <a:r>
              <a:rPr lang="en-CA" sz="3200" dirty="0" smtClean="0"/>
              <a:t>All living things have special features that help them survive in their environment.</a:t>
            </a:r>
          </a:p>
          <a:p>
            <a:pPr marL="0" indent="0">
              <a:buNone/>
            </a:pPr>
            <a:endParaRPr sz="3200" dirty="0"/>
          </a:p>
        </p:txBody>
      </p:sp>
    </p:spTree>
    <p:extLst>
      <p:ext uri="{BB962C8B-B14F-4D97-AF65-F5344CB8AC3E}">
        <p14:creationId xmlns:p14="http://schemas.microsoft.com/office/powerpoint/2010/main" val="308107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Honey Mushroom – largest living thing on Earth</a:t>
            </a:r>
            <a:endParaRPr lang="en-US" dirty="0"/>
          </a:p>
        </p:txBody>
      </p:sp>
      <p:pic>
        <p:nvPicPr>
          <p:cNvPr id="3" name="Picture 2" descr="Screen Shot 2013-02-06 at 10.33.4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1646664"/>
            <a:ext cx="6235700" cy="461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595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1" y="304800"/>
            <a:ext cx="10683563" cy="1219200"/>
          </a:xfrm>
        </p:spPr>
        <p:txBody>
          <a:bodyPr/>
          <a:lstStyle/>
          <a:p>
            <a:r>
              <a:rPr lang="en-US" smtClean="0"/>
              <a:t>Rhinoceros </a:t>
            </a:r>
            <a:r>
              <a:rPr lang="en-US" dirty="0" smtClean="0"/>
              <a:t>Beetle – strongest living thing on Earth</a:t>
            </a:r>
            <a:endParaRPr lang="en-US" dirty="0"/>
          </a:p>
        </p:txBody>
      </p:sp>
      <p:pic>
        <p:nvPicPr>
          <p:cNvPr id="3" name="Picture 2" descr="Screen Shot 2013-02-06 at 10.33.5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636" y="1607572"/>
            <a:ext cx="7554316" cy="454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601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Characteristic of L</a:t>
            </a:r>
            <a:r>
              <a:rPr lang="en-US" dirty="0" err="1" smtClean="0"/>
              <a:t>i</a:t>
            </a:r>
            <a:r>
              <a:rPr lang="en-CA" dirty="0" err="1" smtClean="0"/>
              <a:t>ving</a:t>
            </a:r>
            <a:r>
              <a:rPr lang="en-CA" dirty="0" smtClean="0"/>
              <a:t> Things</a:t>
            </a:r>
            <a:endParaRPr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en-CA" sz="3200" dirty="0" smtClean="0"/>
              <a:t>Living things</a:t>
            </a:r>
            <a:r>
              <a:rPr lang="en-US" sz="3200" dirty="0" smtClean="0"/>
              <a:t>…</a:t>
            </a:r>
            <a:r>
              <a:rPr lang="en-CA" sz="3200" dirty="0" smtClean="0"/>
              <a:t> are made up of cells.</a:t>
            </a:r>
          </a:p>
          <a:p>
            <a:r>
              <a:rPr lang="en-CA" sz="3200" dirty="0" smtClean="0"/>
              <a:t>Cells– basic unit of life</a:t>
            </a:r>
          </a:p>
          <a:p>
            <a:r>
              <a:rPr lang="en-CA" sz="3200" dirty="0" smtClean="0"/>
              <a:t>Ex. Unicellular – organisms made up of one cell</a:t>
            </a:r>
          </a:p>
          <a:p>
            <a:pPr lvl="1"/>
            <a:r>
              <a:rPr lang="en-CA" sz="2800" dirty="0" smtClean="0"/>
              <a:t>Bacteria</a:t>
            </a:r>
          </a:p>
          <a:p>
            <a:r>
              <a:rPr lang="en-CA" sz="3200" dirty="0" smtClean="0"/>
              <a:t>Ex. </a:t>
            </a:r>
            <a:r>
              <a:rPr lang="en-CA" sz="3200" dirty="0" err="1" smtClean="0"/>
              <a:t>Multicellular</a:t>
            </a:r>
            <a:r>
              <a:rPr lang="en-CA" sz="3200" dirty="0" smtClean="0"/>
              <a:t> – organisms made up of more than one cell</a:t>
            </a:r>
          </a:p>
          <a:p>
            <a:pPr lvl="1"/>
            <a:r>
              <a:rPr lang="en-CA" sz="2800" dirty="0" smtClean="0"/>
              <a:t>Tree, dog</a:t>
            </a:r>
          </a:p>
          <a:p>
            <a:endParaRPr lang="en-CA" sz="3200" dirty="0" smtClean="0"/>
          </a:p>
        </p:txBody>
      </p:sp>
    </p:spTree>
    <p:extLst>
      <p:ext uri="{BB962C8B-B14F-4D97-AF65-F5344CB8AC3E}">
        <p14:creationId xmlns:p14="http://schemas.microsoft.com/office/powerpoint/2010/main" val="3466956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Characteristic of L</a:t>
            </a:r>
            <a:r>
              <a:rPr lang="en-US" dirty="0" err="1" smtClean="0"/>
              <a:t>i</a:t>
            </a:r>
            <a:r>
              <a:rPr lang="en-CA" dirty="0" err="1" smtClean="0"/>
              <a:t>ving</a:t>
            </a:r>
            <a:r>
              <a:rPr lang="en-CA" dirty="0" smtClean="0"/>
              <a:t> Things</a:t>
            </a:r>
            <a:endParaRPr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2. Living Things… respond to environment/stimuli.</a:t>
            </a:r>
            <a:endParaRPr lang="en-CA" sz="3200" dirty="0" smtClean="0"/>
          </a:p>
          <a:p>
            <a:r>
              <a:rPr lang="en-CA" sz="3200" dirty="0" smtClean="0"/>
              <a:t>Anything that causes a living thing to respond is called a </a:t>
            </a:r>
            <a:r>
              <a:rPr lang="en-CA" sz="3200" u="sng" dirty="0" smtClean="0"/>
              <a:t>stimulus.</a:t>
            </a:r>
          </a:p>
          <a:p>
            <a:r>
              <a:rPr lang="en-CA" sz="3200" dirty="0" smtClean="0"/>
              <a:t>Ex. Hunger and thirst </a:t>
            </a:r>
            <a:r>
              <a:rPr lang="en-US" sz="3200" dirty="0" smtClean="0"/>
              <a:t>–</a:t>
            </a:r>
            <a:r>
              <a:rPr lang="en-CA" sz="3200" dirty="0" smtClean="0"/>
              <a:t> causes you to eat or drink.</a:t>
            </a:r>
          </a:p>
          <a:p>
            <a:r>
              <a:rPr lang="en-CA" sz="3200" dirty="0" smtClean="0"/>
              <a:t>Ex. Dog flicks up ears in response to noise</a:t>
            </a:r>
          </a:p>
        </p:txBody>
      </p:sp>
    </p:spTree>
    <p:extLst>
      <p:ext uri="{BB962C8B-B14F-4D97-AF65-F5344CB8AC3E}">
        <p14:creationId xmlns:p14="http://schemas.microsoft.com/office/powerpoint/2010/main" val="3701676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/>
    </p:bldLst>
  </p:timing>
</p:sld>
</file>

<file path=ppt/theme/theme1.xml><?xml version="1.0" encoding="utf-8"?>
<a:theme xmlns:a="http://schemas.openxmlformats.org/drawingml/2006/main" name="2_ObservingLivingThings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167F96A-C2ED-4D5B-8EFB-A18C6982D36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2_ObservingLivingThings.potx</Template>
  <TotalTime>0</TotalTime>
  <Words>473</Words>
  <Application>Microsoft Macintosh PowerPoint</Application>
  <PresentationFormat>Custom</PresentationFormat>
  <Paragraphs>68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2_ObservingLivingThings</vt:lpstr>
      <vt:lpstr>Biology Activity!</vt:lpstr>
      <vt:lpstr>PowerPoint Presentation</vt:lpstr>
      <vt:lpstr>All Living Things…</vt:lpstr>
      <vt:lpstr>Observing Living Things</vt:lpstr>
      <vt:lpstr>Living Things</vt:lpstr>
      <vt:lpstr>Honey Mushroom – largest living thing on Earth</vt:lpstr>
      <vt:lpstr>Rhinoceros Beetle – strongest living thing on Earth</vt:lpstr>
      <vt:lpstr>Characteristic of Living Things</vt:lpstr>
      <vt:lpstr>Characteristic of Living Things</vt:lpstr>
      <vt:lpstr>Characteristic of Living Things</vt:lpstr>
      <vt:lpstr>Characteristic of Living Things</vt:lpstr>
      <vt:lpstr>Characteristic of Living Things</vt:lpstr>
      <vt:lpstr>Characteristic of Living Things</vt:lpstr>
      <vt:lpstr>Characteristic of Living Things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2017-11-11T00:16:34Z</dcterms:created>
  <dcterms:modified xsi:type="dcterms:W3CDTF">2017-11-15T00:18:03Z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TC034313779991</vt:lpwstr>
  </property>
</Properties>
</file>