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Wednesday, April 11,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Wednesday, April 11,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Wednesday, April 11,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Wednesday, April 11,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Wednesday, April 11,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Wednesday, April 11,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Wednesday, April 11,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Wednesday, April 11,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Wednesday, April 11,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Wednesday, April 11,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Wednesday, April 11,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Wednesday, April 11,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638022"/>
            <a:ext cx="7543800" cy="1162356"/>
          </a:xfrm>
        </p:spPr>
        <p:txBody>
          <a:bodyPr/>
          <a:lstStyle/>
          <a:p>
            <a:r>
              <a:rPr lang="en-US" dirty="0" smtClean="0"/>
              <a:t>Human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15" y="2028733"/>
            <a:ext cx="5701996" cy="44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4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5" y="1143001"/>
            <a:ext cx="8607057" cy="541019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40000"/>
              </a:lnSpc>
            </a:pPr>
            <a:r>
              <a:rPr lang="en-US" sz="2800" b="1" u="sng" dirty="0" smtClean="0"/>
              <a:t>PUPIL:</a:t>
            </a:r>
            <a:r>
              <a:rPr lang="en-US" sz="2800" b="1" dirty="0" smtClean="0"/>
              <a:t> </a:t>
            </a:r>
            <a:r>
              <a:rPr lang="en-US" sz="2800" dirty="0" smtClean="0"/>
              <a:t>An opening where light enters the eye</a:t>
            </a:r>
          </a:p>
          <a:p>
            <a:pPr algn="just">
              <a:lnSpc>
                <a:spcPct val="140000"/>
              </a:lnSpc>
            </a:pPr>
            <a:r>
              <a:rPr lang="en-US" sz="2800" b="1" u="sng" dirty="0" smtClean="0"/>
              <a:t>IRIS:</a:t>
            </a:r>
            <a:r>
              <a:rPr lang="en-US" sz="2800" b="1" dirty="0" smtClean="0"/>
              <a:t> </a:t>
            </a:r>
            <a:r>
              <a:rPr lang="en-US" sz="2800" dirty="0" smtClean="0"/>
              <a:t>Muscle that surrounds the pupil</a:t>
            </a:r>
          </a:p>
          <a:p>
            <a:pPr algn="just">
              <a:lnSpc>
                <a:spcPct val="140000"/>
              </a:lnSpc>
            </a:pPr>
            <a:r>
              <a:rPr lang="en-US" sz="2800" b="1" u="sng" dirty="0" smtClean="0"/>
              <a:t>CORNEA:</a:t>
            </a:r>
            <a:r>
              <a:rPr lang="en-US" sz="2800" dirty="0" smtClean="0"/>
              <a:t> Transparent material that covers the iris and pupil and holds the eye together.</a:t>
            </a:r>
          </a:p>
          <a:p>
            <a:pPr algn="just">
              <a:lnSpc>
                <a:spcPct val="140000"/>
              </a:lnSpc>
            </a:pPr>
            <a:r>
              <a:rPr lang="en-US" sz="2800" b="1" u="sng" dirty="0"/>
              <a:t>SCLERA:</a:t>
            </a:r>
            <a:r>
              <a:rPr lang="en-US" sz="2800" dirty="0"/>
              <a:t> A white </a:t>
            </a:r>
            <a:r>
              <a:rPr lang="en-US" sz="2800"/>
              <a:t>region </a:t>
            </a:r>
            <a:r>
              <a:rPr lang="en-US" sz="2800" smtClean="0"/>
              <a:t>around </a:t>
            </a:r>
            <a:r>
              <a:rPr lang="en-US" sz="2800" dirty="0"/>
              <a:t>the iris.</a:t>
            </a:r>
          </a:p>
          <a:p>
            <a:pPr algn="just">
              <a:lnSpc>
                <a:spcPct val="140000"/>
              </a:lnSpc>
            </a:pPr>
            <a:r>
              <a:rPr lang="en-US" sz="2800" b="1" u="sng" dirty="0" smtClean="0"/>
              <a:t>LENS:</a:t>
            </a:r>
            <a:r>
              <a:rPr lang="en-US" sz="2800" b="1" dirty="0" smtClean="0"/>
              <a:t> </a:t>
            </a:r>
            <a:r>
              <a:rPr lang="en-US" sz="2800" dirty="0" smtClean="0"/>
              <a:t>A flexible convex structure behind the pupil and iris</a:t>
            </a:r>
          </a:p>
          <a:p>
            <a:pPr algn="just">
              <a:lnSpc>
                <a:spcPct val="140000"/>
              </a:lnSpc>
            </a:pPr>
            <a:r>
              <a:rPr lang="en-US" sz="2800" b="1" u="sng" dirty="0" smtClean="0"/>
              <a:t>RETINA:</a:t>
            </a:r>
            <a:r>
              <a:rPr lang="en-US" sz="2800" dirty="0" smtClean="0"/>
              <a:t> A screen at the back of the eye where the image is formed.</a:t>
            </a:r>
          </a:p>
          <a:p>
            <a:pPr algn="just">
              <a:lnSpc>
                <a:spcPct val="140000"/>
              </a:lnSpc>
            </a:pPr>
            <a:r>
              <a:rPr lang="en-US" sz="2800" b="1" u="sng" dirty="0" smtClean="0"/>
              <a:t>OPTIC NERVE:</a:t>
            </a:r>
            <a:r>
              <a:rPr lang="en-US" sz="2800" dirty="0" smtClean="0"/>
              <a:t> The nerve through which the retina communicates with the brain.</a:t>
            </a:r>
            <a:endParaRPr lang="en-US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6" y="228601"/>
            <a:ext cx="8361236" cy="914400"/>
          </a:xfrm>
        </p:spPr>
        <p:txBody>
          <a:bodyPr/>
          <a:lstStyle/>
          <a:p>
            <a:r>
              <a:rPr lang="en-US" dirty="0" smtClean="0"/>
              <a:t>Parts of the EYE – </a:t>
            </a:r>
            <a:r>
              <a:rPr lang="en-US" sz="2800" dirty="0" smtClean="0"/>
              <a:t>label your diagram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115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1143001"/>
            <a:ext cx="8361236" cy="4978481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b="1" dirty="0" smtClean="0"/>
              <a:t>The focusing system consists of:</a:t>
            </a:r>
          </a:p>
          <a:p>
            <a:pPr marL="903288" indent="-514350" algn="just">
              <a:buFont typeface="+mj-lt"/>
              <a:buAutoNum type="arabicPeriod"/>
              <a:tabLst>
                <a:tab pos="900113" algn="l"/>
              </a:tabLst>
            </a:pPr>
            <a:r>
              <a:rPr lang="en-US" sz="2800" b="1" dirty="0" smtClean="0"/>
              <a:t>Cornea</a:t>
            </a:r>
          </a:p>
          <a:p>
            <a:pPr marL="903288" indent="-514350" algn="just">
              <a:buFont typeface="+mj-lt"/>
              <a:buAutoNum type="arabicPeriod"/>
              <a:tabLst>
                <a:tab pos="900113" algn="l"/>
              </a:tabLst>
            </a:pPr>
            <a:r>
              <a:rPr lang="en-US" sz="2800" b="1" dirty="0" smtClean="0"/>
              <a:t>Lens</a:t>
            </a:r>
          </a:p>
          <a:p>
            <a:pPr marL="903288" indent="-514350" algn="just">
              <a:buFont typeface="+mj-lt"/>
              <a:buAutoNum type="arabicPeriod"/>
              <a:tabLst>
                <a:tab pos="900113" algn="l"/>
              </a:tabLst>
            </a:pPr>
            <a:r>
              <a:rPr lang="en-US" sz="2800" b="1" dirty="0" smtClean="0"/>
              <a:t>Spaces in the eye filled with watery </a:t>
            </a:r>
            <a:r>
              <a:rPr lang="en-US" sz="2800" b="1" dirty="0" smtClean="0"/>
              <a:t>fluid (aqueous </a:t>
            </a:r>
            <a:r>
              <a:rPr lang="en-US" sz="2800" b="1" dirty="0" err="1" smtClean="0"/>
              <a:t>humour</a:t>
            </a:r>
            <a:r>
              <a:rPr lang="en-US" sz="2800" b="1" dirty="0" smtClean="0"/>
              <a:t>).</a:t>
            </a:r>
            <a:endParaRPr lang="en-US" sz="2800" b="1" dirty="0" smtClean="0"/>
          </a:p>
          <a:p>
            <a:pPr algn="just">
              <a:lnSpc>
                <a:spcPct val="140000"/>
              </a:lnSpc>
            </a:pPr>
            <a:r>
              <a:rPr lang="en-US" sz="2800" b="1" dirty="0" smtClean="0"/>
              <a:t>Light rays focus as soon as they pass into the cornea.</a:t>
            </a:r>
          </a:p>
          <a:p>
            <a:pPr algn="just">
              <a:lnSpc>
                <a:spcPct val="140000"/>
              </a:lnSpc>
            </a:pPr>
            <a:r>
              <a:rPr lang="en-US" sz="2800" b="1" dirty="0" smtClean="0"/>
              <a:t>The cornea refracts and focuses the </a:t>
            </a:r>
            <a:r>
              <a:rPr lang="en-US" sz="2800" b="1" dirty="0" smtClean="0"/>
              <a:t>most </a:t>
            </a:r>
            <a:r>
              <a:rPr lang="en-US" sz="2800" b="1" smtClean="0"/>
              <a:t>of the </a:t>
            </a:r>
            <a:r>
              <a:rPr lang="en-US" sz="2800" b="1" smtClean="0"/>
              <a:t>light</a:t>
            </a:r>
            <a:r>
              <a:rPr lang="en-US" sz="2800" b="1" dirty="0" smtClean="0"/>
              <a:t>. </a:t>
            </a:r>
            <a:endParaRPr lang="en-US" sz="2800" b="1" dirty="0"/>
          </a:p>
          <a:p>
            <a:pPr algn="just">
              <a:lnSpc>
                <a:spcPct val="140000"/>
              </a:lnSpc>
            </a:pPr>
            <a:r>
              <a:rPr lang="en-US" sz="2800" b="1" dirty="0" smtClean="0"/>
              <a:t>The lens fine-tunes the focus</a:t>
            </a:r>
            <a:r>
              <a:rPr lang="en-US" sz="28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1"/>
            <a:ext cx="7543800" cy="914400"/>
          </a:xfrm>
        </p:spPr>
        <p:txBody>
          <a:bodyPr/>
          <a:lstStyle/>
          <a:p>
            <a:pPr algn="ctr"/>
            <a:r>
              <a:rPr lang="en-US" b="1" dirty="0" smtClean="0"/>
              <a:t>FOCUSING SYSTEM</a:t>
            </a:r>
            <a:endParaRPr lang="en-US" b="1" dirty="0"/>
          </a:p>
        </p:txBody>
      </p:sp>
      <p:pic>
        <p:nvPicPr>
          <p:cNvPr id="4" name="Picture 3" descr="Screen shot 2011-02-23 at 4.1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143001"/>
            <a:ext cx="2107912" cy="15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0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6" y="228601"/>
            <a:ext cx="8361236" cy="914400"/>
          </a:xfrm>
        </p:spPr>
        <p:txBody>
          <a:bodyPr/>
          <a:lstStyle/>
          <a:p>
            <a:r>
              <a:rPr lang="en-US" dirty="0" smtClean="0"/>
              <a:t>Parts of the EYE – </a:t>
            </a:r>
            <a:r>
              <a:rPr lang="en-US" sz="2800" dirty="0" smtClean="0"/>
              <a:t>label your diagram</a:t>
            </a:r>
            <a:endParaRPr lang="en-US" sz="2800" dirty="0"/>
          </a:p>
        </p:txBody>
      </p:sp>
      <p:pic>
        <p:nvPicPr>
          <p:cNvPr id="5" name="Picture 4" descr="..\..\..\art\Unit2\art\jpg\blm2-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95" y="1143001"/>
            <a:ext cx="6176010" cy="5078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07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9441" r="-39441"/>
          <a:stretch>
            <a:fillRect/>
          </a:stretch>
        </p:blipFill>
        <p:spPr>
          <a:xfrm>
            <a:off x="300038" y="1143000"/>
            <a:ext cx="8361362" cy="4978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1"/>
            <a:ext cx="7543800" cy="914400"/>
          </a:xfrm>
        </p:spPr>
        <p:txBody>
          <a:bodyPr/>
          <a:lstStyle/>
          <a:p>
            <a:pPr algn="ctr"/>
            <a:r>
              <a:rPr lang="en-US" b="1" dirty="0" smtClean="0"/>
              <a:t>FOCUSING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587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1143001"/>
            <a:ext cx="8361236" cy="2108199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All light rays are straight lines.</a:t>
            </a:r>
          </a:p>
          <a:p>
            <a:pPr algn="just"/>
            <a:r>
              <a:rPr lang="en-US" sz="2800" dirty="0" smtClean="0"/>
              <a:t>The image formed by the lens is inverted</a:t>
            </a:r>
          </a:p>
          <a:p>
            <a:pPr algn="just"/>
            <a:r>
              <a:rPr lang="en-US" sz="2800" dirty="0" smtClean="0"/>
              <a:t>Your brain interprets the image as being upright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1"/>
            <a:ext cx="7543800" cy="914400"/>
          </a:xfrm>
        </p:spPr>
        <p:txBody>
          <a:bodyPr/>
          <a:lstStyle/>
          <a:p>
            <a:pPr algn="ctr"/>
            <a:r>
              <a:rPr lang="en-US" b="1" dirty="0" smtClean="0"/>
              <a:t>FORMING AN IMAGE</a:t>
            </a:r>
            <a:endParaRPr lang="en-US" b="1" dirty="0"/>
          </a:p>
        </p:txBody>
      </p:sp>
      <p:pic>
        <p:nvPicPr>
          <p:cNvPr id="5" name="Picture 4" descr="Screen shot 2011-02-23 at 4.2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47" y="3387954"/>
            <a:ext cx="5345953" cy="290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9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1143001"/>
            <a:ext cx="8361236" cy="3361266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area where the optic nerve enters the retina.</a:t>
            </a:r>
          </a:p>
          <a:p>
            <a:pPr algn="just"/>
            <a:r>
              <a:rPr lang="en-US" sz="2800" dirty="0" smtClean="0"/>
              <a:t>Can you find your blind spot?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Page 205 </a:t>
            </a:r>
          </a:p>
          <a:p>
            <a:pPr marL="18288" indent="0" algn="just">
              <a:buNone/>
            </a:pPr>
            <a:r>
              <a:rPr lang="en-US" sz="2800" dirty="0" smtClean="0"/>
              <a:t>X and 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1"/>
            <a:ext cx="7543800" cy="914400"/>
          </a:xfrm>
        </p:spPr>
        <p:txBody>
          <a:bodyPr/>
          <a:lstStyle/>
          <a:p>
            <a:pPr algn="ctr"/>
            <a:r>
              <a:rPr lang="en-US" b="1" dirty="0" smtClean="0"/>
              <a:t>BLIND SPOT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237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85</TotalTime>
  <Words>206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Elemental</vt:lpstr>
      <vt:lpstr>Human Vision</vt:lpstr>
      <vt:lpstr>Parts of the EYE – label your diagram</vt:lpstr>
      <vt:lpstr>FOCUSING SYSTEM</vt:lpstr>
      <vt:lpstr>Parts of the EYE – label your diagram</vt:lpstr>
      <vt:lpstr>FOCUSING SYSTEM</vt:lpstr>
      <vt:lpstr>FORMING AN IMAGE</vt:lpstr>
      <vt:lpstr>BLIND SPOT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vision</dc:title>
  <dc:creator>Sachie Motohashi</dc:creator>
  <cp:lastModifiedBy>SD37</cp:lastModifiedBy>
  <cp:revision>22</cp:revision>
  <dcterms:created xsi:type="dcterms:W3CDTF">2011-02-23T19:24:15Z</dcterms:created>
  <dcterms:modified xsi:type="dcterms:W3CDTF">2018-04-11T23:21:23Z</dcterms:modified>
</cp:coreProperties>
</file>