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200" y="1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8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3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9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9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1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1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3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3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D626-5C46-1D4A-95CC-15BEB99E8716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BE8C4-787E-C042-A92A-84EACB24A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7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Antacid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Science 8</a:t>
            </a:r>
          </a:p>
        </p:txBody>
      </p:sp>
      <p:pic>
        <p:nvPicPr>
          <p:cNvPr id="4" name="Picture 3" descr="Macintosh HD:private:var:folders:cg:j9y63stj0y9_ct_3n9vx0hqc0000gp:T:TemporaryItems: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052" y="3600450"/>
            <a:ext cx="2049348" cy="2067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054"/>
            <a:ext cx="8229600" cy="52681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Put on safety goggles.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Obtain two beakers and label A and B. </a:t>
            </a:r>
          </a:p>
          <a:p>
            <a:pPr marL="0" indent="0">
              <a:buNone/>
            </a:pPr>
            <a:r>
              <a:rPr lang="en-US" dirty="0"/>
              <a:t>	Beaker A will be the </a:t>
            </a:r>
            <a:r>
              <a:rPr lang="en-US" b="1" dirty="0"/>
              <a:t>control</a:t>
            </a:r>
            <a:r>
              <a:rPr lang="en-US" dirty="0"/>
              <a:t> and Beaker B 	will be </a:t>
            </a:r>
            <a:r>
              <a:rPr lang="en-US" b="1" dirty="0"/>
              <a:t>experimental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43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054"/>
            <a:ext cx="8229600" cy="526810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/>
              <a:t>Obtain two antacid tablets.</a:t>
            </a:r>
          </a:p>
          <a:p>
            <a:pPr marL="444500" lv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Surface Area Group: </a:t>
            </a:r>
            <a:r>
              <a:rPr lang="en-US" i="1" dirty="0">
                <a:solidFill>
                  <a:srgbClr val="FF0000"/>
                </a:solidFill>
              </a:rPr>
              <a:t>In your results table, label what consistency of antacid tablet will be in each beaker.</a:t>
            </a:r>
          </a:p>
          <a:p>
            <a:pPr marL="444500" lv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Tablet A: Not-crushed</a:t>
            </a:r>
          </a:p>
          <a:p>
            <a:pPr marL="444500" lv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Tablet B: Crushed</a:t>
            </a:r>
            <a:endParaRPr lang="en-CA" i="1" dirty="0">
              <a:solidFill>
                <a:srgbClr val="FF0000"/>
              </a:solidFill>
            </a:endParaRPr>
          </a:p>
          <a:p>
            <a:pPr marL="444500" indent="0">
              <a:buNone/>
            </a:pPr>
            <a:endParaRPr lang="en-CA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 startAt="3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844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7928"/>
            <a:ext cx="8229600" cy="538823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/>
              <a:t>Obtain exactly 200 mL of your liquids using the graduated cylinders provided and pour into the beakers. </a:t>
            </a:r>
          </a:p>
          <a:p>
            <a:pPr marL="44450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Temperature Group: </a:t>
            </a:r>
            <a:r>
              <a:rPr lang="en-US" i="1" dirty="0">
                <a:solidFill>
                  <a:srgbClr val="FF0000"/>
                </a:solidFill>
              </a:rPr>
              <a:t>In your results table , label what temperature of water will be in each beaker.</a:t>
            </a:r>
          </a:p>
          <a:p>
            <a:pPr marL="444500" indent="0">
              <a:buNone/>
            </a:pPr>
            <a:r>
              <a:rPr lang="en-US" i="1" dirty="0">
                <a:solidFill>
                  <a:srgbClr val="FF0000"/>
                </a:solidFill>
              </a:rPr>
              <a:t>Liquid A: Room Temperature Water</a:t>
            </a:r>
          </a:p>
          <a:p>
            <a:pPr marL="444500" indent="0">
              <a:buNone/>
            </a:pPr>
            <a:r>
              <a:rPr lang="en-CA" i="1" dirty="0">
                <a:solidFill>
                  <a:srgbClr val="FF0000"/>
                </a:solidFill>
              </a:rPr>
              <a:t>Liquid B: Hot Water</a:t>
            </a:r>
          </a:p>
          <a:p>
            <a:pPr marL="352425" indent="-352425">
              <a:buNone/>
            </a:pPr>
            <a:r>
              <a:rPr lang="en-US" sz="2800" i="1" dirty="0">
                <a:solidFill>
                  <a:srgbClr val="FF0000"/>
                </a:solidFill>
              </a:rPr>
              <a:t>WARNING: Pour the hot water into a beaker </a:t>
            </a:r>
            <a:r>
              <a:rPr lang="en-US" sz="2800" b="1" i="1" dirty="0">
                <a:solidFill>
                  <a:srgbClr val="FF0000"/>
                </a:solidFill>
              </a:rPr>
              <a:t>before</a:t>
            </a:r>
            <a:r>
              <a:rPr lang="en-US" sz="2800" i="1" dirty="0">
                <a:solidFill>
                  <a:srgbClr val="FF0000"/>
                </a:solidFill>
              </a:rPr>
              <a:t> pouring it into the graduated cylinder.</a:t>
            </a:r>
            <a:endParaRPr lang="en-CA" sz="2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3606"/>
            <a:ext cx="8229600" cy="5422558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5"/>
            </a:pPr>
            <a:r>
              <a:rPr lang="en-US" dirty="0"/>
              <a:t>In your results table (next page), record qualitative AND quantitative observations of both tablets and both liquids.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What are some qualitative and quantitative 	observations you could make? Make a list.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8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0638"/>
            <a:ext cx="8229600" cy="552552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Get timer ready! </a:t>
            </a:r>
          </a:p>
          <a:p>
            <a:pPr marL="514350" lvl="0" indent="-514350">
              <a:buFont typeface="+mj-lt"/>
              <a:buAutoNum type="arabicPeriod" startAt="6"/>
            </a:pPr>
            <a:endParaRPr lang="en-US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Drop Tablet A into Beaker A and Tablet B into Beaker B </a:t>
            </a:r>
            <a:r>
              <a:rPr lang="en-US" b="1" dirty="0"/>
              <a:t>at the same time</a:t>
            </a:r>
            <a:r>
              <a:rPr lang="en-US" dirty="0"/>
              <a:t>. Start the timer immediately.</a:t>
            </a:r>
          </a:p>
          <a:p>
            <a:pPr marL="514350" lvl="0" indent="-514350">
              <a:buFont typeface="+mj-lt"/>
              <a:buAutoNum type="arabicPeriod" startAt="6"/>
            </a:pPr>
            <a:endParaRPr lang="en-US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dirty="0"/>
              <a:t>Record only qualitative observations in the results table.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What are some qualitative observations you 	could make?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7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0766"/>
            <a:ext cx="8229600" cy="568032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Wait for tablets to dissolve completely. Record the reaction time of </a:t>
            </a:r>
            <a:r>
              <a:rPr lang="en-US" b="1" dirty="0"/>
              <a:t>each tablet</a:t>
            </a:r>
            <a:r>
              <a:rPr lang="en-US" dirty="0"/>
              <a:t> and write this time in your results table.</a:t>
            </a:r>
          </a:p>
          <a:p>
            <a:pPr marL="514350" lvl="0" indent="-514350">
              <a:buFont typeface="+mj-lt"/>
              <a:buAutoNum type="arabicPeriod" startAt="9"/>
            </a:pPr>
            <a:endParaRPr lang="en-US" dirty="0"/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In your results table, record qualitative and quantitative observations for Beaker A and Beaker B.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What are some qualitative and quantitative 	observations you could make? 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5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6444"/>
            <a:ext cx="8229600" cy="571464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Pour the contents of beakers into the sink and rinse glassware with plenty of water.</a:t>
            </a:r>
          </a:p>
          <a:p>
            <a:pPr marL="514350" lvl="0" indent="-514350">
              <a:buFont typeface="+mj-lt"/>
              <a:buAutoNum type="arabicPeriod" startAt="11"/>
            </a:pPr>
            <a:endParaRPr lang="en-US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Place all cleaned glassware on lab table.</a:t>
            </a:r>
          </a:p>
          <a:p>
            <a:pPr marL="514350" lvl="0" indent="-514350">
              <a:buFont typeface="+mj-lt"/>
              <a:buAutoNum type="arabicPeriod" startAt="11"/>
            </a:pPr>
            <a:endParaRPr lang="en-US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Have your teacher check and initial your lab space. </a:t>
            </a:r>
          </a:p>
          <a:p>
            <a:pPr marL="514350" lvl="0" indent="-514350">
              <a:buFont typeface="+mj-lt"/>
              <a:buAutoNum type="arabicPeriod" startAt="11"/>
            </a:pPr>
            <a:endParaRPr lang="en-US" dirty="0"/>
          </a:p>
          <a:p>
            <a:pPr marL="514350" lvl="0" indent="-514350">
              <a:buFont typeface="+mj-lt"/>
              <a:buAutoNum type="arabicPeriod" startAt="11"/>
            </a:pPr>
            <a:r>
              <a:rPr lang="en-US" dirty="0"/>
              <a:t>Wash your hands and high five your partner.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255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Antacid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Delta School Distirict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Antacid Challenge</dc:title>
  <dc:creator>SD37</dc:creator>
  <cp:lastModifiedBy>Microsoft Office User</cp:lastModifiedBy>
  <cp:revision>26</cp:revision>
  <dcterms:created xsi:type="dcterms:W3CDTF">2018-09-25T22:45:23Z</dcterms:created>
  <dcterms:modified xsi:type="dcterms:W3CDTF">2019-09-25T16:59:17Z</dcterms:modified>
</cp:coreProperties>
</file>