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7" r:id="rId10"/>
    <p:sldId id="268" r:id="rId11"/>
    <p:sldId id="265" r:id="rId12"/>
    <p:sldId id="266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80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Monday, May 7, 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0CB818-7379-467D-8E76-EF9D9074A26C}" type="datetime2">
              <a:rPr lang="en-US" smtClean="0"/>
              <a:t>Monday, May 7,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emsc-csem.org/Earthquake/earthquake.php?id=501541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pic>
        <p:nvPicPr>
          <p:cNvPr id="4" name="Picture 3" descr="http://t1.gstatic.com/images?q=tbn:ANd9GcQM3GuXzR5_q86zSsIdAyI-p86j0HAScxiIp94RvZRmJNSwblzz0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067" y="3645323"/>
            <a:ext cx="3670810" cy="2035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http://t2.gstatic.com/images?q=tbn:ANd9GcTtoT3jcqDfAYD5hrrMipLxTilSioFqg_8JaRE_LP5bofebm0Qrk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513" y="3645323"/>
            <a:ext cx="2703533" cy="292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1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Earthquake Waves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1707266"/>
              </p:ext>
            </p:extLst>
          </p:nvPr>
        </p:nvGraphicFramePr>
        <p:xfrm>
          <a:off x="457200" y="1600200"/>
          <a:ext cx="8406524" cy="4480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52"/>
                <a:gridCol w="1594069"/>
                <a:gridCol w="3012965"/>
                <a:gridCol w="2172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Seismic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Compression wave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First to arrive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Travels through solids, liquids and gases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Transverse wave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Second to arrive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Travels through solids but not liquids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Surface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Travels along Earth’s surface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Last to arrive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Motion</a:t>
                      </a:r>
                      <a:r>
                        <a:rPr lang="en-US" baseline="0" dirty="0" smtClean="0"/>
                        <a:t> is a rolling action, like ripples on a pond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shot 2016-05-06 21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6" y="2337457"/>
            <a:ext cx="1779344" cy="963944"/>
          </a:xfrm>
          <a:prstGeom prst="rect">
            <a:avLst/>
          </a:prstGeom>
        </p:spPr>
      </p:pic>
      <p:pic>
        <p:nvPicPr>
          <p:cNvPr id="6" name="Picture 5" descr="Screenshot 2016-05-06 21.0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6" y="3525565"/>
            <a:ext cx="1779344" cy="868833"/>
          </a:xfrm>
          <a:prstGeom prst="rect">
            <a:avLst/>
          </a:prstGeom>
        </p:spPr>
      </p:pic>
      <p:pic>
        <p:nvPicPr>
          <p:cNvPr id="7" name="Picture 6" descr="Screenshot 2016-05-06 21.06.27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6" y="5089635"/>
            <a:ext cx="1829457" cy="60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174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Earthquake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94869" cy="1666766"/>
          </a:xfrm>
        </p:spPr>
        <p:txBody>
          <a:bodyPr>
            <a:normAutofit/>
          </a:bodyPr>
          <a:lstStyle/>
          <a:p>
            <a:r>
              <a:rPr lang="en-US" dirty="0" smtClean="0"/>
              <a:t>Comparing how </a:t>
            </a:r>
            <a:r>
              <a:rPr lang="en-US" u="sng" dirty="0" smtClean="0"/>
              <a:t>P</a:t>
            </a:r>
            <a:r>
              <a:rPr lang="en-US" dirty="0" smtClean="0"/>
              <a:t> and </a:t>
            </a:r>
            <a:r>
              <a:rPr lang="en-US" u="sng" dirty="0" smtClean="0"/>
              <a:t>S</a:t>
            </a:r>
            <a:r>
              <a:rPr lang="en-US" dirty="0" smtClean="0"/>
              <a:t> waves travel through the Earth can tell us if the Earth is </a:t>
            </a:r>
            <a:r>
              <a:rPr lang="en-US" u="sng" dirty="0" smtClean="0"/>
              <a:t>solid</a:t>
            </a:r>
            <a:r>
              <a:rPr lang="en-US" dirty="0" smtClean="0"/>
              <a:t> or </a:t>
            </a:r>
            <a:r>
              <a:rPr lang="en-US" u="sng" dirty="0" smtClean="0"/>
              <a:t>liquid.</a:t>
            </a:r>
          </a:p>
        </p:txBody>
      </p:sp>
      <p:pic>
        <p:nvPicPr>
          <p:cNvPr id="4" name="Picture 3" descr="Screenshot 2016-05-06 21.14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09" y="2629776"/>
            <a:ext cx="4475217" cy="2230414"/>
          </a:xfrm>
          <a:prstGeom prst="rect">
            <a:avLst/>
          </a:prstGeom>
        </p:spPr>
      </p:pic>
      <p:pic>
        <p:nvPicPr>
          <p:cNvPr id="5" name="Picture 4" descr="http://t1.gstatic.com/images?q=tbn:ANd9GcSTJB8pyjIry1eHGgrXtSAQrFJpK0CJQgy09uB3DpXzB0p2xCu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946" y="2629776"/>
            <a:ext cx="3708054" cy="3103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393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Measuring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199"/>
            <a:ext cx="5205507" cy="4286625"/>
          </a:xfrm>
        </p:spPr>
        <p:txBody>
          <a:bodyPr>
            <a:normAutofit/>
          </a:bodyPr>
          <a:lstStyle/>
          <a:p>
            <a:r>
              <a:rPr lang="en-US" dirty="0" smtClean="0"/>
              <a:t>Earthquakes are measured based on the </a:t>
            </a:r>
            <a:r>
              <a:rPr lang="en-US" u="sng" dirty="0" smtClean="0"/>
              <a:t>Richter magnitude scale</a:t>
            </a:r>
            <a:r>
              <a:rPr lang="en-US" dirty="0" smtClean="0"/>
              <a:t>.</a:t>
            </a:r>
            <a:endParaRPr lang="en-US" u="sng" dirty="0" smtClean="0"/>
          </a:p>
          <a:p>
            <a:r>
              <a:rPr lang="en-US" dirty="0" smtClean="0"/>
              <a:t>Developed in the 1930’s, it is based on a </a:t>
            </a:r>
            <a:r>
              <a:rPr lang="en-US" u="sng" dirty="0" smtClean="0"/>
              <a:t>logarithmic</a:t>
            </a:r>
            <a:r>
              <a:rPr lang="en-US" dirty="0" smtClean="0"/>
              <a:t> scale</a:t>
            </a:r>
          </a:p>
          <a:p>
            <a:r>
              <a:rPr lang="en-US" dirty="0" smtClean="0"/>
              <a:t>Each level is </a:t>
            </a:r>
            <a:r>
              <a:rPr lang="en-US" u="sng" dirty="0" smtClean="0"/>
              <a:t>10</a:t>
            </a:r>
            <a:r>
              <a:rPr lang="en-US" dirty="0" smtClean="0"/>
              <a:t> times stronger than the previous level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2706" y="1361140"/>
            <a:ext cx="3272933" cy="393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465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 Assignment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partners, label the epicenters of earthquakes on your world map.</a:t>
            </a:r>
          </a:p>
          <a:p>
            <a:endParaRPr lang="en-US" dirty="0" smtClean="0"/>
          </a:p>
          <a:p>
            <a:r>
              <a:rPr lang="en-US" dirty="0" smtClean="0"/>
              <a:t>You will label 25 earthquakes with a </a:t>
            </a:r>
            <a:r>
              <a:rPr lang="en-US" b="1" dirty="0" smtClean="0"/>
              <a:t>magnitude of 4 or higher</a:t>
            </a:r>
            <a:r>
              <a:rPr lang="en-US" dirty="0" smtClean="0"/>
              <a:t> on the Richter scale. </a:t>
            </a:r>
          </a:p>
          <a:p>
            <a:endParaRPr lang="en-US" dirty="0" smtClean="0"/>
          </a:p>
          <a:p>
            <a:r>
              <a:rPr lang="en-US" dirty="0" smtClean="0"/>
              <a:t>Once you have finished, you will label 5 of your earthquakes on the class map.</a:t>
            </a:r>
          </a:p>
          <a:p>
            <a:endParaRPr lang="en-US" dirty="0"/>
          </a:p>
          <a:p>
            <a:r>
              <a:rPr lang="en-US" dirty="0" smtClean="0"/>
              <a:t>Use the following website </a:t>
            </a:r>
          </a:p>
          <a:p>
            <a:pPr marL="0" lvl="1" indent="0">
              <a:buNone/>
            </a:pPr>
            <a:r>
              <a:rPr lang="en-US" dirty="0" smtClean="0"/>
              <a:t>	</a:t>
            </a:r>
            <a:r>
              <a:rPr lang="en-US" dirty="0" smtClean="0">
                <a:hlinkClick r:id="rId2"/>
              </a:rPr>
              <a:t>www.emsc</a:t>
            </a:r>
            <a:r>
              <a:rPr lang="en-US" dirty="0">
                <a:hlinkClick r:id="rId2"/>
              </a:rPr>
              <a:t>-csem.org/Earthquake</a:t>
            </a:r>
            <a:r>
              <a:rPr lang="en-US" dirty="0" smtClean="0">
                <a:hlinkClick r:id="rId2"/>
              </a:rPr>
              <a:t>/</a:t>
            </a:r>
            <a:endParaRPr lang="en-CA" sz="2400" dirty="0"/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3111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 xmlns:p14="http://schemas.microsoft.com/office/powerpoint/2010/main">
        <p:cut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takes a tremendous amount of </a:t>
            </a:r>
            <a:r>
              <a:rPr lang="en-US" u="sng" dirty="0" smtClean="0"/>
              <a:t>energy</a:t>
            </a:r>
            <a:r>
              <a:rPr lang="en-US" dirty="0" smtClean="0"/>
              <a:t> to move </a:t>
            </a:r>
            <a:r>
              <a:rPr lang="en-US" u="sng" dirty="0" smtClean="0"/>
              <a:t>tectonic plates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Pressure</a:t>
            </a:r>
            <a:r>
              <a:rPr lang="en-US" dirty="0" smtClean="0"/>
              <a:t> is built up between tectonic plates as </a:t>
            </a:r>
            <a:r>
              <a:rPr lang="en-US" u="sng" dirty="0" smtClean="0"/>
              <a:t>convection currents</a:t>
            </a:r>
            <a:r>
              <a:rPr lang="en-US" dirty="0" smtClean="0"/>
              <a:t> move beneath them.</a:t>
            </a:r>
          </a:p>
          <a:p>
            <a:r>
              <a:rPr lang="en-US" dirty="0" smtClean="0"/>
              <a:t>When the plates can no longer resist the </a:t>
            </a:r>
            <a:r>
              <a:rPr lang="en-US" u="sng" dirty="0" smtClean="0"/>
              <a:t>stress</a:t>
            </a:r>
            <a:r>
              <a:rPr lang="en-US" dirty="0" smtClean="0"/>
              <a:t>, there is an </a:t>
            </a:r>
            <a:r>
              <a:rPr lang="en-US" u="sng" dirty="0" smtClean="0"/>
              <a:t>earthquake</a:t>
            </a:r>
            <a:r>
              <a:rPr lang="en-US" dirty="0" smtClean="0"/>
              <a:t> – a massive release of </a:t>
            </a:r>
            <a:r>
              <a:rPr lang="en-US" u="sng" dirty="0" smtClean="0"/>
              <a:t>energy</a:t>
            </a:r>
            <a:r>
              <a:rPr lang="en-US" dirty="0" smtClean="0"/>
              <a:t> that shakes the crust.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1244"/>
          <a:stretch/>
        </p:blipFill>
        <p:spPr>
          <a:xfrm>
            <a:off x="2277242" y="3993932"/>
            <a:ext cx="6480886" cy="248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181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Although earthquakes can occur anywhere on Earth, </a:t>
            </a:r>
            <a:r>
              <a:rPr lang="en-US" u="sng" dirty="0" smtClean="0"/>
              <a:t>95</a:t>
            </a:r>
            <a:r>
              <a:rPr lang="en-US" dirty="0" smtClean="0"/>
              <a:t>% occur at tectonic plate boundaries</a:t>
            </a:r>
          </a:p>
          <a:p>
            <a:r>
              <a:rPr lang="en-US" dirty="0" smtClean="0"/>
              <a:t>About </a:t>
            </a:r>
            <a:r>
              <a:rPr lang="en-US" u="sng" dirty="0" smtClean="0"/>
              <a:t>80</a:t>
            </a:r>
            <a:r>
              <a:rPr lang="en-US" dirty="0" smtClean="0"/>
              <a:t>% of earthquakes occur in a ring bordering the </a:t>
            </a:r>
            <a:r>
              <a:rPr lang="en-US" u="sng" dirty="0" smtClean="0"/>
              <a:t>Pacific Ocean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Screen Shot 2016-05-06 at 8.44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133" y="2863421"/>
            <a:ext cx="3935033" cy="3913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9931" y="1600200"/>
            <a:ext cx="4946869" cy="487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It is very difficult to accurately predict the </a:t>
            </a:r>
            <a:r>
              <a:rPr lang="en-US" u="sng" dirty="0" smtClean="0"/>
              <a:t>timing</a:t>
            </a:r>
            <a:r>
              <a:rPr lang="en-US" dirty="0" smtClean="0"/>
              <a:t>, </a:t>
            </a:r>
            <a:r>
              <a:rPr lang="en-US" u="sng" dirty="0" smtClean="0"/>
              <a:t>size</a:t>
            </a:r>
            <a:r>
              <a:rPr lang="en-US" dirty="0" smtClean="0"/>
              <a:t> and </a:t>
            </a:r>
            <a:r>
              <a:rPr lang="en-US" u="sng" dirty="0" smtClean="0"/>
              <a:t>location</a:t>
            </a:r>
            <a:r>
              <a:rPr lang="en-US" dirty="0" smtClean="0"/>
              <a:t> of a particular earthquake.</a:t>
            </a:r>
          </a:p>
          <a:p>
            <a:r>
              <a:rPr lang="en-US" dirty="0" smtClean="0"/>
              <a:t>The </a:t>
            </a:r>
            <a:r>
              <a:rPr lang="en-US" u="sng" dirty="0" smtClean="0"/>
              <a:t>plate tectonic theory </a:t>
            </a:r>
            <a:r>
              <a:rPr lang="en-US" dirty="0" smtClean="0"/>
              <a:t>has greatly helped scientists to understand where and how often earthquakes occur.</a:t>
            </a:r>
          </a:p>
          <a:p>
            <a:r>
              <a:rPr lang="en-US" dirty="0" smtClean="0"/>
              <a:t>This understanding has led to improved designs for </a:t>
            </a:r>
            <a:r>
              <a:rPr lang="en-US" u="sng" dirty="0" smtClean="0"/>
              <a:t>earthquake-resistant buildings </a:t>
            </a:r>
            <a:r>
              <a:rPr lang="en-US" dirty="0" smtClean="0"/>
              <a:t>and has helped make it safer to live in British Columbia and other places where earthquakes occur.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034" y="1721945"/>
            <a:ext cx="2999074" cy="21756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34" y="4244866"/>
            <a:ext cx="2999074" cy="199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53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49076" cy="48768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b="1" u="sng" dirty="0" smtClean="0"/>
              <a:t>focus</a:t>
            </a:r>
            <a:r>
              <a:rPr lang="en-US" dirty="0" smtClean="0"/>
              <a:t> (plural </a:t>
            </a:r>
            <a:r>
              <a:rPr lang="en-US" u="sng" dirty="0" smtClean="0"/>
              <a:t>foci</a:t>
            </a:r>
            <a:r>
              <a:rPr lang="en-US" dirty="0" smtClean="0"/>
              <a:t>) is the location inside Earth where an earthquake starts.</a:t>
            </a:r>
          </a:p>
          <a:p>
            <a:r>
              <a:rPr lang="en-US" dirty="0" smtClean="0"/>
              <a:t>Energy </a:t>
            </a:r>
            <a:r>
              <a:rPr lang="en-US" u="sng" dirty="0" smtClean="0"/>
              <a:t>release</a:t>
            </a:r>
            <a:r>
              <a:rPr lang="en-US" dirty="0" smtClean="0"/>
              <a:t> begins at the focus.</a:t>
            </a:r>
          </a:p>
          <a:p>
            <a:r>
              <a:rPr lang="en-US" dirty="0" smtClean="0"/>
              <a:t>The </a:t>
            </a:r>
            <a:r>
              <a:rPr lang="en-US" b="1" u="sng" dirty="0" err="1" smtClean="0"/>
              <a:t>epicentre</a:t>
            </a:r>
            <a:r>
              <a:rPr lang="en-US" dirty="0" smtClean="0"/>
              <a:t> is the point on the Earth’s surface directly </a:t>
            </a:r>
            <a:r>
              <a:rPr lang="en-US" u="sng" dirty="0" smtClean="0"/>
              <a:t>above</a:t>
            </a:r>
            <a:r>
              <a:rPr lang="en-US" dirty="0" smtClean="0"/>
              <a:t> the focus.</a:t>
            </a:r>
            <a:endParaRPr lang="en-US" dirty="0"/>
          </a:p>
        </p:txBody>
      </p:sp>
      <p:pic>
        <p:nvPicPr>
          <p:cNvPr id="4" name="Picture 3" descr="Screen Shot 2016-05-06 at 8.47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8828" y="1524000"/>
            <a:ext cx="4185172" cy="4260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65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Describing Earthquakes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94869" cy="4714766"/>
          </a:xfrm>
        </p:spPr>
        <p:txBody>
          <a:bodyPr>
            <a:normAutofit/>
          </a:bodyPr>
          <a:lstStyle/>
          <a:p>
            <a:r>
              <a:rPr lang="en-US" dirty="0" smtClean="0"/>
              <a:t>Earthquakes occur at different depths depending on the </a:t>
            </a:r>
            <a:r>
              <a:rPr lang="en-US" u="sng" dirty="0" smtClean="0"/>
              <a:t>plates</a:t>
            </a:r>
            <a:r>
              <a:rPr lang="en-US" dirty="0" smtClean="0"/>
              <a:t> involved and depth of the focus.</a:t>
            </a:r>
          </a:p>
          <a:p>
            <a:r>
              <a:rPr lang="en-US" dirty="0"/>
              <a:t>Deep focus</a:t>
            </a:r>
          </a:p>
          <a:p>
            <a:pPr lvl="1"/>
            <a:r>
              <a:rPr lang="en-US" dirty="0"/>
              <a:t>Must travel a long distance</a:t>
            </a:r>
          </a:p>
          <a:p>
            <a:pPr lvl="1"/>
            <a:r>
              <a:rPr lang="en-US" dirty="0"/>
              <a:t>Energy can be lost</a:t>
            </a:r>
          </a:p>
          <a:p>
            <a:pPr lvl="1"/>
            <a:r>
              <a:rPr lang="en-US" dirty="0"/>
              <a:t>May not cause much </a:t>
            </a:r>
            <a:r>
              <a:rPr lang="en-US" dirty="0" smtClean="0"/>
              <a:t>damage</a:t>
            </a:r>
          </a:p>
          <a:p>
            <a:r>
              <a:rPr lang="en-US" dirty="0" smtClean="0"/>
              <a:t>Shallow focus</a:t>
            </a:r>
          </a:p>
          <a:p>
            <a:pPr lvl="1"/>
            <a:r>
              <a:rPr lang="en-US" dirty="0" smtClean="0"/>
              <a:t>Begins close to the surface</a:t>
            </a:r>
          </a:p>
          <a:p>
            <a:pPr lvl="1"/>
            <a:r>
              <a:rPr lang="en-US" dirty="0" smtClean="0"/>
              <a:t>Energy not lost</a:t>
            </a:r>
          </a:p>
          <a:p>
            <a:pPr lvl="1"/>
            <a:r>
              <a:rPr lang="en-US" dirty="0" smtClean="0"/>
              <a:t>Usually causes more damage </a:t>
            </a:r>
          </a:p>
          <a:p>
            <a:pPr lvl="1"/>
            <a:r>
              <a:rPr lang="en-US" dirty="0" smtClean="0"/>
              <a:t>Over 90% of earthquakes have foci that are less than 100km deep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2077" y="2474310"/>
            <a:ext cx="4164723" cy="2776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502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Earthquake Waves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7994869" cy="4714766"/>
          </a:xfrm>
        </p:spPr>
        <p:txBody>
          <a:bodyPr>
            <a:normAutofit/>
          </a:bodyPr>
          <a:lstStyle/>
          <a:p>
            <a:r>
              <a:rPr lang="en-US" dirty="0" smtClean="0"/>
              <a:t>Geologists cannot explore Earth’s interior directly</a:t>
            </a:r>
          </a:p>
          <a:p>
            <a:r>
              <a:rPr lang="en-US" dirty="0" smtClean="0"/>
              <a:t>Energy released by an earthquake produces </a:t>
            </a:r>
            <a:r>
              <a:rPr lang="en-US" u="sng" dirty="0" smtClean="0"/>
              <a:t>vibrations</a:t>
            </a:r>
            <a:r>
              <a:rPr lang="en-US" dirty="0" smtClean="0"/>
              <a:t> known as </a:t>
            </a:r>
            <a:r>
              <a:rPr lang="en-US" u="sng" dirty="0" smtClean="0"/>
              <a:t>seismic waves.</a:t>
            </a:r>
          </a:p>
          <a:p>
            <a:r>
              <a:rPr lang="en-US" u="sng" dirty="0" smtClean="0"/>
              <a:t>Seismology</a:t>
            </a:r>
            <a:r>
              <a:rPr lang="en-US" dirty="0" smtClean="0"/>
              <a:t> is the study of these waves.</a:t>
            </a:r>
          </a:p>
          <a:p>
            <a:r>
              <a:rPr lang="en-US" u="sng" dirty="0" smtClean="0"/>
              <a:t>Seismometers</a:t>
            </a:r>
            <a:r>
              <a:rPr lang="en-US" dirty="0" smtClean="0"/>
              <a:t> are used to measure seismic wave energy.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159" y="3906345"/>
            <a:ext cx="3062594" cy="2776483"/>
          </a:xfrm>
          <a:prstGeom prst="rect">
            <a:avLst/>
          </a:prstGeom>
        </p:spPr>
      </p:pic>
      <p:pic>
        <p:nvPicPr>
          <p:cNvPr id="5" name="Picture 4" descr="http://t1.gstatic.com/images?q=tbn:ANd9GcR1BtV5CT9205iPYxvyRv9wyTSMs0uw93ZbbGZh855xTkxvpS3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132" y="3766207"/>
            <a:ext cx="3704135" cy="2697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7435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Earthquake Waves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59453519"/>
              </p:ext>
            </p:extLst>
          </p:nvPr>
        </p:nvGraphicFramePr>
        <p:xfrm>
          <a:off x="457200" y="1600200"/>
          <a:ext cx="840652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52"/>
                <a:gridCol w="1594069"/>
                <a:gridCol w="3012965"/>
                <a:gridCol w="2172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Seismic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Compression wave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First to arrive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Travels through solids, liquids and gases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shot 2016-05-06 21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6" y="2337457"/>
            <a:ext cx="1779344" cy="96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536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Earthquake Waves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853418"/>
              </p:ext>
            </p:extLst>
          </p:nvPr>
        </p:nvGraphicFramePr>
        <p:xfrm>
          <a:off x="457200" y="1600200"/>
          <a:ext cx="8406524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7352"/>
                <a:gridCol w="1594069"/>
                <a:gridCol w="3012965"/>
                <a:gridCol w="21721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Seismic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Abbreviation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Motion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Primary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Compression wave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First to arrive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Travels through solids, liquids and gases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Secondary wave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Transverse wave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Second to arrive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/>
                        <a:t>Travels through solids but not liquids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Screenshot 2016-05-06 21.0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6" y="2337457"/>
            <a:ext cx="1779344" cy="963944"/>
          </a:xfrm>
          <a:prstGeom prst="rect">
            <a:avLst/>
          </a:prstGeom>
        </p:spPr>
      </p:pic>
      <p:pic>
        <p:nvPicPr>
          <p:cNvPr id="6" name="Picture 5" descr="Screenshot 2016-05-06 21.0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456" y="3525565"/>
            <a:ext cx="1779344" cy="86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62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91</TotalTime>
  <Words>524</Words>
  <Application>Microsoft Macintosh PowerPoint</Application>
  <PresentationFormat>On-screen Show (4:3)</PresentationFormat>
  <Paragraphs>99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earthquakes</vt:lpstr>
      <vt:lpstr>Earthquakes</vt:lpstr>
      <vt:lpstr>Earthquakes</vt:lpstr>
      <vt:lpstr>Describing Earthquakes</vt:lpstr>
      <vt:lpstr>Describing Earthquakes</vt:lpstr>
      <vt:lpstr>Describing Earthquakes</vt:lpstr>
      <vt:lpstr>Types of Earthquake Waves</vt:lpstr>
      <vt:lpstr>Types of Earthquake Waves</vt:lpstr>
      <vt:lpstr>Types of Earthquake Waves</vt:lpstr>
      <vt:lpstr>Types of Earthquake Waves</vt:lpstr>
      <vt:lpstr>Types of Earthquake Waves</vt:lpstr>
      <vt:lpstr>Measuring Earthquakes</vt:lpstr>
      <vt:lpstr>Earthquake Assignment</vt:lpstr>
    </vt:vector>
  </TitlesOfParts>
  <Company>Delta Secondary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Sachie Motohashi</dc:creator>
  <cp:lastModifiedBy>SD37</cp:lastModifiedBy>
  <cp:revision>42</cp:revision>
  <dcterms:created xsi:type="dcterms:W3CDTF">2016-05-07T03:36:45Z</dcterms:created>
  <dcterms:modified xsi:type="dcterms:W3CDTF">2018-05-07T22:36:18Z</dcterms:modified>
</cp:coreProperties>
</file>