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heme/themeOverride2.xml" ContentType="application/vnd.openxmlformats-officedocument.themeOverr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8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9" r:id="rId35"/>
    <p:sldId id="290" r:id="rId36"/>
    <p:sldId id="291" r:id="rId37"/>
    <p:sldId id="292" r:id="rId38"/>
    <p:sldId id="293" r:id="rId39"/>
    <p:sldId id="294" r:id="rId40"/>
    <p:sldId id="295" r:id="rId41"/>
    <p:sldId id="296" r:id="rId42"/>
    <p:sldId id="297" r:id="rId43"/>
    <p:sldId id="298" r:id="rId44"/>
    <p:sldId id="330"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 id="311" r:id="rId58"/>
    <p:sldId id="312" r:id="rId59"/>
    <p:sldId id="313" r:id="rId60"/>
    <p:sldId id="333" r:id="rId61"/>
    <p:sldId id="314" r:id="rId62"/>
    <p:sldId id="315" r:id="rId63"/>
    <p:sldId id="331" r:id="rId64"/>
    <p:sldId id="332" r:id="rId65"/>
    <p:sldId id="316" r:id="rId66"/>
    <p:sldId id="317" r:id="rId67"/>
    <p:sldId id="334" r:id="rId68"/>
    <p:sldId id="318" r:id="rId69"/>
    <p:sldId id="319" r:id="rId70"/>
    <p:sldId id="320" r:id="rId71"/>
    <p:sldId id="321" r:id="rId72"/>
    <p:sldId id="335" r:id="rId73"/>
    <p:sldId id="322" r:id="rId74"/>
    <p:sldId id="323" r:id="rId75"/>
    <p:sldId id="324" r:id="rId76"/>
    <p:sldId id="325" r:id="rId77"/>
    <p:sldId id="326" r:id="rId78"/>
    <p:sldId id="327" r:id="rId79"/>
    <p:sldId id="328"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nstanti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nstanti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nstanti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nstantia" charset="0"/>
        <a:ea typeface="ＭＳ Ｐゴシック" charset="0"/>
        <a:cs typeface="ＭＳ Ｐゴシック" charset="0"/>
      </a:defRPr>
    </a:lvl5pPr>
    <a:lvl6pPr marL="2286000" algn="l" defTabSz="457200" rtl="0" eaLnBrk="1" latinLnBrk="0" hangingPunct="1">
      <a:defRPr kern="1200">
        <a:solidFill>
          <a:schemeClr val="tx1"/>
        </a:solidFill>
        <a:latin typeface="Constantia" charset="0"/>
        <a:ea typeface="ＭＳ Ｐゴシック" charset="0"/>
        <a:cs typeface="ＭＳ Ｐゴシック" charset="0"/>
      </a:defRPr>
    </a:lvl6pPr>
    <a:lvl7pPr marL="2743200" algn="l" defTabSz="457200" rtl="0" eaLnBrk="1" latinLnBrk="0" hangingPunct="1">
      <a:defRPr kern="1200">
        <a:solidFill>
          <a:schemeClr val="tx1"/>
        </a:solidFill>
        <a:latin typeface="Constantia" charset="0"/>
        <a:ea typeface="ＭＳ Ｐゴシック" charset="0"/>
        <a:cs typeface="ＭＳ Ｐゴシック" charset="0"/>
      </a:defRPr>
    </a:lvl7pPr>
    <a:lvl8pPr marL="3200400" algn="l" defTabSz="457200" rtl="0" eaLnBrk="1" latinLnBrk="0" hangingPunct="1">
      <a:defRPr kern="1200">
        <a:solidFill>
          <a:schemeClr val="tx1"/>
        </a:solidFill>
        <a:latin typeface="Constantia" charset="0"/>
        <a:ea typeface="ＭＳ Ｐゴシック" charset="0"/>
        <a:cs typeface="ＭＳ Ｐゴシック" charset="0"/>
      </a:defRPr>
    </a:lvl8pPr>
    <a:lvl9pPr marL="3657600" algn="l" defTabSz="457200" rtl="0" eaLnBrk="1" latinLnBrk="0" hangingPunct="1">
      <a:defRPr kern="1200">
        <a:solidFill>
          <a:schemeClr val="tx1"/>
        </a:solidFill>
        <a:latin typeface="Constanti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9" d="100"/>
          <a:sy n="89" d="100"/>
        </p:scale>
        <p:origin x="-800"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20E8545-5CAE-7243-A34D-5256EB6583DD}" type="datetimeFigureOut">
              <a:rPr lang="en-CA"/>
              <a:pPr>
                <a:defRPr/>
              </a:pPr>
              <a:t>10/30/16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99F0AFDF-9236-1D48-B730-69E246606F1F}"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63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B0B21376-0B2C-4A42-B34E-26EEEFC5B27C}" type="slidenum">
              <a:rPr lang="en-CA" sz="1200">
                <a:latin typeface="Calibri" charset="0"/>
              </a:rPr>
              <a:pPr eaLnBrk="1" hangingPunct="1"/>
              <a:t>3</a:t>
            </a:fld>
            <a:endParaRPr lang="en-C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2A4C8E2D-B7EA-9F4E-A3C9-527315B4572D}" type="slidenum">
              <a:rPr lang="en-CA" sz="1200">
                <a:latin typeface="Calibri" charset="0"/>
              </a:rPr>
              <a:pPr eaLnBrk="1" hangingPunct="1"/>
              <a:t>44</a:t>
            </a:fld>
            <a:endParaRPr lang="en-C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endParaRPr lang="en-CA">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6C40F866-78A2-8B44-AF8E-769DB8B7B4FE}" type="slidenum">
              <a:rPr lang="en-CA" sz="1200">
                <a:latin typeface="Calibri" charset="0"/>
              </a:rPr>
              <a:pPr eaLnBrk="1" hangingPunct="1"/>
              <a:t>53</a:t>
            </a:fld>
            <a:endParaRPr lang="en-C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45BA8503-235F-D94A-91E3-68806ADE0930}" type="datetimeFigureOut">
              <a:rPr lang="en-CA"/>
              <a:pPr>
                <a:defRPr/>
              </a:pPr>
              <a:t>10/30/16</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44DD6A1-B09E-FA4C-B714-13CC08A53614}"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59023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7E18330-684D-7C44-A7EA-627116CF3592}" type="datetimeFigureOut">
              <a:rPr lang="en-CA"/>
              <a:pPr>
                <a:defRPr/>
              </a:pPr>
              <a:t>10/30/16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4753F3D5-90E4-E34A-B9BE-C9F251BB0033}"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1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491DF3-A8F9-9C42-9D20-8D7D18ABF9FA}" type="datetimeFigureOut">
              <a:rPr lang="en-CA"/>
              <a:pPr>
                <a:defRPr/>
              </a:pPr>
              <a:t>10/30/16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0C911A4-2FC7-934D-A542-D2E2BE291FEB}"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433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FF32CBD-6E45-CC45-9ED4-DAD25D98683B}" type="datetimeFigureOut">
              <a:rPr lang="en-CA"/>
              <a:pPr>
                <a:defRPr/>
              </a:pPr>
              <a:t>10/30/16</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74D4FCA6-222F-A54D-AE0B-BD4113CE634A}"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174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8A4CA92C-2F5C-AF4D-B67B-EEC6331D0135}" type="datetimeFigureOut">
              <a:rPr lang="en-CA"/>
              <a:pPr>
                <a:defRPr/>
              </a:pPr>
              <a:t>10/30/16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73BC0F8-5231-D04D-A949-A1DCDEA7740E}"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98235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9988E9D-5AAB-A74E-BF98-0B1152E31BBE}" type="datetimeFigureOut">
              <a:rPr lang="en-CA"/>
              <a:pPr>
                <a:defRPr/>
              </a:pPr>
              <a:t>10/30/16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F0E40782-5ABD-B647-86E9-C323463DD630}"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15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EC3EE31-0786-A84E-B65E-7515367FD34A}" type="datetimeFigureOut">
              <a:rPr lang="en-CA"/>
              <a:pPr>
                <a:defRPr/>
              </a:pPr>
              <a:t>10/30/16</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72188224-844B-FC4C-9250-8CF5A5D8DDB1}"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4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606B3AA-E957-B743-B727-A3A1D53E363F}" type="datetimeFigureOut">
              <a:rPr lang="en-CA"/>
              <a:pPr>
                <a:defRPr/>
              </a:pPr>
              <a:t>10/30/16</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C1B5B4FE-D605-824B-BD59-36E21325EB83}"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98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6C5D74-A36C-C143-9976-48FFB35543E7}" type="datetimeFigureOut">
              <a:rPr lang="en-CA"/>
              <a:pPr>
                <a:defRPr/>
              </a:pPr>
              <a:t>10/30/16</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C11E7F37-8C6B-8B47-B147-6161BFE16DBA}"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60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95C7F76-7F09-614A-B7CA-10374F9D3339}" type="datetimeFigureOut">
              <a:rPr lang="en-CA"/>
              <a:pPr>
                <a:defRPr/>
              </a:pPr>
              <a:t>10/30/16</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C190017C-4167-6245-B3FA-50FEDF33543F}"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72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cs typeface="Arial"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A1F1E4B-1DC0-A447-BE56-64CD16CD4188}" type="datetimeFigureOut">
              <a:rPr lang="en-CA"/>
              <a:pPr>
                <a:defRPr/>
              </a:pPr>
              <a:t>10/30/16</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96D8FB-1BDB-444A-89F2-6F47F1176AF9}"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36822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charset="0"/>
              </a:defRPr>
            </a:lvl1pPr>
          </a:lstStyle>
          <a:p>
            <a:pPr>
              <a:defRPr/>
            </a:pPr>
            <a:fld id="{C60CBE6C-9029-2D4E-A2BD-34D2D7363A85}" type="datetimeFigureOut">
              <a:rPr lang="en-CA"/>
              <a:pPr>
                <a:defRPr/>
              </a:pPr>
              <a:t>10/30/16</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cs typeface="Arial" charset="0"/>
              </a:defRPr>
            </a:lvl1pPr>
          </a:lstStyle>
          <a:p>
            <a:pPr>
              <a:defRPr/>
            </a:pPr>
            <a:fld id="{90842488-8864-E447-99C5-9FD3AFF702D5}" type="slidenum">
              <a:rPr lang="en-CA"/>
              <a:pPr>
                <a:defRPr/>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9" r:id="rId1"/>
    <p:sldLayoutId id="2147483731" r:id="rId2"/>
    <p:sldLayoutId id="2147483740" r:id="rId3"/>
    <p:sldLayoutId id="2147483732" r:id="rId4"/>
    <p:sldLayoutId id="2147483733" r:id="rId5"/>
    <p:sldLayoutId id="2147483734" r:id="rId6"/>
    <p:sldLayoutId id="2147483735" r:id="rId7"/>
    <p:sldLayoutId id="2147483736" r:id="rId8"/>
    <p:sldLayoutId id="2147483741" r:id="rId9"/>
    <p:sldLayoutId id="2147483737" r:id="rId10"/>
    <p:sldLayoutId id="2147483738"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hyperlink" Target="http://www.bbc.co.uk/schools/gcsebitesize/science/ocr_gateway/understanding_environment/natural_selectionrev1.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hyperlink" Target="http://www.sumanasinc.com/webcontent/animations/content/evolution/evolution.html" TargetMode="External"/><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vC1rs7k8j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d.ted.com/lessons/myths-and-misconceptions-about-evolution-alex-gendler" TargetMode="Externa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d.com/lessons/the-earth-s-age-in-measurements-you-can-understand-joshua-m-sneideman" TargetMode="External"/><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umanasinc.com/webcontent/animations/content/evolution/evolution.html" TargetMode="External"/><Relationship Id="rId3"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d.ted.com/lessons/where-do-genes-come-from-carl-zimmer" TargetMode="External"/><Relationship Id="rId3"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d.com/lessons/how-did-feathers-evolve-carl-zimmer" TargetMode="Externa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d.com/lessons/evolution-in-a-big-city" TargetMode="External"/><Relationship Id="rId3"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5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d.com/lessons/five-fingers-of-evolution" TargetMode="External"/><Relationship Id="rId3" Type="http://schemas.openxmlformats.org/officeDocument/2006/relationships/image" Target="../media/image6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0688"/>
            <a:ext cx="8424936" cy="1152128"/>
          </a:xfrm>
          <a:extLst/>
        </p:spPr>
        <p:txBody>
          <a:bodyPr/>
          <a:lstStyle/>
          <a:p>
            <a:pPr algn="ctr" eaLnBrk="1" fontAlgn="auto" hangingPunct="1">
              <a:spcAft>
                <a:spcPts val="0"/>
              </a:spcAft>
              <a:defRPr/>
            </a:pPr>
            <a:r>
              <a:rPr lang="en-CA" sz="4800" dirty="0" smtClean="0"/>
              <a:t>Evolution and Life’s Diversity</a:t>
            </a:r>
            <a:endParaRPr lang="en-CA" sz="4800" dirty="0"/>
          </a:p>
        </p:txBody>
      </p:sp>
      <p:sp>
        <p:nvSpPr>
          <p:cNvPr id="14338" name="Subtitle 2"/>
          <p:cNvSpPr>
            <a:spLocks noGrp="1"/>
          </p:cNvSpPr>
          <p:nvPr>
            <p:ph type="subTitle" idx="1"/>
          </p:nvPr>
        </p:nvSpPr>
        <p:spPr>
          <a:xfrm>
            <a:off x="533400" y="1989138"/>
            <a:ext cx="7854950" cy="1152525"/>
          </a:xfrm>
        </p:spPr>
        <p:txBody>
          <a:bodyPr/>
          <a:lstStyle/>
          <a:p>
            <a:pPr marR="0" eaLnBrk="1" hangingPunct="1"/>
            <a:r>
              <a:rPr lang="en-CA">
                <a:latin typeface="Constantia" charset="0"/>
              </a:rPr>
              <a:t>Ch. 13 and 14</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1913" y="2708275"/>
            <a:ext cx="3035300" cy="3794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14340" name="TextBox 3"/>
          <p:cNvSpPr txBox="1">
            <a:spLocks noChangeArrowheads="1"/>
          </p:cNvSpPr>
          <p:nvPr/>
        </p:nvSpPr>
        <p:spPr bwMode="auto">
          <a:xfrm>
            <a:off x="4572000" y="3500438"/>
            <a:ext cx="4316413" cy="1570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CA" b="1" u="sng"/>
              <a:t> Evolution:  </a:t>
            </a:r>
            <a:r>
              <a:rPr lang="en-CA" b="1"/>
              <a:t> </a:t>
            </a:r>
            <a:r>
              <a:rPr lang="en-CA" b="1" i="1"/>
              <a:t>the process </a:t>
            </a:r>
          </a:p>
          <a:p>
            <a:pPr eaLnBrk="1" hangingPunct="1"/>
            <a:r>
              <a:rPr lang="en-CA" b="1" i="1"/>
              <a:t>by which modern organisms have descended from ancient organisms</a:t>
            </a:r>
            <a:endParaRPr lang="en-CA" b="1" u="sn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CA">
              <a:latin typeface="Calibri" charset="0"/>
            </a:endParaRPr>
          </a:p>
        </p:txBody>
      </p:sp>
      <p:sp>
        <p:nvSpPr>
          <p:cNvPr id="24578" name="Content Placeholder 2"/>
          <p:cNvSpPr>
            <a:spLocks noGrp="1"/>
          </p:cNvSpPr>
          <p:nvPr>
            <p:ph idx="1"/>
          </p:nvPr>
        </p:nvSpPr>
        <p:spPr/>
        <p:txBody>
          <a:bodyPr/>
          <a:lstStyle/>
          <a:p>
            <a:pPr eaLnBrk="1" hangingPunct="1"/>
            <a:r>
              <a:rPr lang="en-CA">
                <a:latin typeface="Constantia" charset="0"/>
              </a:rPr>
              <a:t>Evidence that the Earth was old began to accumulate…</a:t>
            </a:r>
          </a:p>
        </p:txBody>
      </p:sp>
      <p:graphicFrame>
        <p:nvGraphicFramePr>
          <p:cNvPr id="4" name="Table 3"/>
          <p:cNvGraphicFramePr>
            <a:graphicFrameLocks noGrp="1"/>
          </p:cNvGraphicFramePr>
          <p:nvPr/>
        </p:nvGraphicFramePr>
        <p:xfrm>
          <a:off x="323850" y="2743200"/>
          <a:ext cx="8424863" cy="3633789"/>
        </p:xfrm>
        <a:graphic>
          <a:graphicData uri="http://schemas.openxmlformats.org/drawingml/2006/table">
            <a:tbl>
              <a:tblPr/>
              <a:tblGrid>
                <a:gridCol w="1871663"/>
                <a:gridCol w="2081212"/>
                <a:gridCol w="4471988"/>
              </a:tblGrid>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Scientist:</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Year:</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What they said:</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281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James Hutton</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onstantia" charset="0"/>
                        <a:ea typeface="ＭＳ Ｐゴシック" charset="0"/>
                        <a:cs typeface="Arial"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1788</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Rocks, mountains and valleys had been changed gradually by rain, heat, cold, the activity of volcanoes, and other natural forces.  These proceses operate slowly so the Earth had to be much more than a few thousand years old.</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854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Charles Lyell</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1830</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That scientists must always explain past events in terms of events and processes they could observe themselves because that was the only way the scientific method could work</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284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Professional and amateur geologists</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N/A</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lphaLcParenR"/>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Found fossils (def</a:t>
                      </a:r>
                      <a:r>
                        <a:rPr kumimoji="0" lang="ja-JP" altLang="en-US" sz="1400" b="0" i="0" u="none" strike="noStrike" cap="none" normalizeH="0" baseline="0">
                          <a:ln>
                            <a:noFill/>
                          </a:ln>
                          <a:solidFill>
                            <a:srgbClr val="000000"/>
                          </a:solidFill>
                          <a:effectLst/>
                          <a:latin typeface="Constantia" charset="0"/>
                          <a:ea typeface="ＭＳ Ｐゴシック" charset="0"/>
                          <a:cs typeface="Arial" charset="0"/>
                        </a:rPr>
                        <a:t>’</a:t>
                      </a:r>
                      <a:r>
                        <a:rPr kumimoji="0" lang="en-US" sz="1400" b="0" i="0" u="none" strike="noStrike" cap="none" normalizeH="0" baseline="0">
                          <a:ln>
                            <a:noFill/>
                          </a:ln>
                          <a:solidFill>
                            <a:srgbClr val="000000"/>
                          </a:solidFill>
                          <a:effectLst/>
                          <a:latin typeface="Constantia" charset="0"/>
                          <a:ea typeface="ＭＳ Ｐゴシック" charset="0"/>
                          <a:cs typeface="Arial" charset="0"/>
                        </a:rPr>
                        <a:t>n): (do yourself)</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b) Some did not resemble species on Earth today, such as: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CA" dirty="0" smtClean="0">
                <a:ea typeface="+mj-ea"/>
                <a:cs typeface="+mj-cs"/>
              </a:rPr>
              <a:t>II</a:t>
            </a:r>
            <a:r>
              <a:rPr lang="en-CA" sz="4400" dirty="0" smtClean="0">
                <a:ea typeface="+mj-ea"/>
                <a:cs typeface="+mj-cs"/>
              </a:rPr>
              <a:t>.  The geologic Time Scale: A clock in the rocks </a:t>
            </a:r>
            <a:endParaRPr lang="en-CA" sz="4400" dirty="0">
              <a:ea typeface="+mj-ea"/>
              <a:cs typeface="+mj-cs"/>
            </a:endParaRPr>
          </a:p>
        </p:txBody>
      </p:sp>
      <p:sp>
        <p:nvSpPr>
          <p:cNvPr id="3" name="Content Placeholder 2"/>
          <p:cNvSpPr>
            <a:spLocks noGrp="1"/>
          </p:cNvSpPr>
          <p:nvPr>
            <p:ph sz="half" idx="1"/>
          </p:nvPr>
        </p:nvSpPr>
        <p:spPr>
          <a:xfrm>
            <a:off x="179388" y="1920875"/>
            <a:ext cx="4316412" cy="4433888"/>
          </a:xfrm>
        </p:spPr>
        <p:txBody>
          <a:bodyPr>
            <a:normAutofit/>
          </a:bodyPr>
          <a:lstStyle/>
          <a:p>
            <a:pPr marL="0" indent="0" eaLnBrk="1" fontAlgn="auto" hangingPunct="1">
              <a:spcAft>
                <a:spcPts val="0"/>
              </a:spcAft>
              <a:buClr>
                <a:schemeClr val="accent3"/>
              </a:buClr>
              <a:buFont typeface="Wingdings 2"/>
              <a:buNone/>
              <a:defRPr/>
            </a:pPr>
            <a:r>
              <a:rPr lang="en-CA" dirty="0" smtClean="0">
                <a:ea typeface="+mn-ea"/>
                <a:cs typeface="+mn-cs"/>
              </a:rPr>
              <a:t>Lower rocks were deposited before upper layers and therefore had to be older (Law of Superposition)</a:t>
            </a: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4" name="Content Placeholder 3"/>
          <p:cNvSpPr>
            <a:spLocks noGrp="1"/>
          </p:cNvSpPr>
          <p:nvPr>
            <p:ph sz="half" idx="2"/>
          </p:nvPr>
        </p:nvSpPr>
        <p:spPr>
          <a:xfrm>
            <a:off x="4648200" y="1484313"/>
            <a:ext cx="4038600" cy="4870450"/>
          </a:xfrm>
        </p:spPr>
        <p:txBody>
          <a:bodyPr>
            <a:normAutofit/>
          </a:bodyPr>
          <a:lstStyle/>
          <a:p>
            <a:pPr marL="0" indent="0" eaLnBrk="1" fontAlgn="auto" hangingPunct="1">
              <a:spcAft>
                <a:spcPts val="0"/>
              </a:spcAft>
              <a:buClr>
                <a:schemeClr val="accent3"/>
              </a:buClr>
              <a:buFont typeface="Wingdings 2"/>
              <a:buNone/>
              <a:defRPr/>
            </a:pPr>
            <a:r>
              <a:rPr lang="en-CA" dirty="0" smtClean="0">
                <a:ea typeface="+mn-ea"/>
                <a:cs typeface="+mn-cs"/>
              </a:rPr>
              <a:t>Therefore </a:t>
            </a:r>
            <a:r>
              <a:rPr lang="en-CA" dirty="0">
                <a:ea typeface="+mn-ea"/>
                <a:cs typeface="+mn-cs"/>
              </a:rPr>
              <a:t>fossils found in lower layers are older than those found </a:t>
            </a:r>
            <a:r>
              <a:rPr lang="en-CA" dirty="0" smtClean="0">
                <a:ea typeface="+mn-ea"/>
                <a:cs typeface="+mn-cs"/>
              </a:rPr>
              <a:t>above</a:t>
            </a:r>
          </a:p>
          <a:p>
            <a:pPr marL="0" indent="0" eaLnBrk="1" fontAlgn="auto" hangingPunct="1">
              <a:spcAft>
                <a:spcPts val="0"/>
              </a:spcAft>
              <a:buClr>
                <a:schemeClr val="accent3"/>
              </a:buClr>
              <a:buFont typeface="Wingdings 2"/>
              <a:buNone/>
              <a:defRPr/>
            </a:pPr>
            <a:r>
              <a:rPr lang="en-CA" dirty="0" smtClean="0">
                <a:ea typeface="+mn-ea"/>
                <a:cs typeface="+mn-cs"/>
                <a:hlinkClick r:id="rId2"/>
              </a:rPr>
              <a:t>ANIMATION</a:t>
            </a:r>
            <a:endParaRPr lang="en-CA" dirty="0">
              <a:ea typeface="+mn-ea"/>
              <a:cs typeface="+mn-cs"/>
            </a:endParaRPr>
          </a:p>
          <a:p>
            <a:pPr marL="0" indent="0" eaLnBrk="1" fontAlgn="auto" hangingPunct="1">
              <a:spcAft>
                <a:spcPts val="0"/>
              </a:spcAft>
              <a:buClr>
                <a:schemeClr val="accent3"/>
              </a:buClr>
              <a:buFont typeface="Wingdings 2"/>
              <a:buNone/>
              <a:defRPr/>
            </a:pPr>
            <a:r>
              <a:rPr lang="en-CA" dirty="0" smtClean="0">
                <a:ea typeface="+mn-ea"/>
                <a:cs typeface="+mn-cs"/>
              </a:rPr>
              <a:t>Relative dating relies on the position of one fossil compared to another</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2025" y="4365625"/>
            <a:ext cx="3602038" cy="1603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5600" y="4508500"/>
            <a:ext cx="2484438" cy="2111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additive="base">
                                        <p:cTn id="37" dur="500" fill="hold"/>
                                        <p:tgtEl>
                                          <p:spTgt spid="4099"/>
                                        </p:tgtEl>
                                        <p:attrNameLst>
                                          <p:attrName>ppt_x</p:attrName>
                                        </p:attrNameLst>
                                      </p:cBhvr>
                                      <p:tavLst>
                                        <p:tav tm="0">
                                          <p:val>
                                            <p:strVal val="#ppt_x"/>
                                          </p:val>
                                        </p:tav>
                                        <p:tav tm="100000">
                                          <p:val>
                                            <p:strVal val="#ppt_x"/>
                                          </p:val>
                                        </p:tav>
                                      </p:tavLst>
                                    </p:anim>
                                    <p:anim calcmode="lin" valueType="num">
                                      <p:cBhvr additive="base">
                                        <p:cTn id="3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04850"/>
            <a:ext cx="8229600" cy="1143000"/>
          </a:xfrm>
        </p:spPr>
        <p:txBody>
          <a:bodyPr/>
          <a:lstStyle/>
          <a:p>
            <a:pPr eaLnBrk="1" hangingPunct="1"/>
            <a:r>
              <a:rPr lang="en-CA">
                <a:latin typeface="Calibri" charset="0"/>
              </a:rPr>
              <a:t>Radioactive Dating</a:t>
            </a:r>
          </a:p>
        </p:txBody>
      </p:sp>
      <p:sp>
        <p:nvSpPr>
          <p:cNvPr id="26626" name="Content Placeholder 2"/>
          <p:cNvSpPr>
            <a:spLocks noGrp="1"/>
          </p:cNvSpPr>
          <p:nvPr>
            <p:ph sz="half" idx="1"/>
          </p:nvPr>
        </p:nvSpPr>
        <p:spPr>
          <a:xfrm>
            <a:off x="457200" y="1920875"/>
            <a:ext cx="4038600" cy="4433888"/>
          </a:xfrm>
        </p:spPr>
        <p:txBody>
          <a:bodyPr/>
          <a:lstStyle/>
          <a:p>
            <a:pPr eaLnBrk="1" hangingPunct="1"/>
            <a:r>
              <a:rPr lang="en-CA">
                <a:latin typeface="Constantia" charset="0"/>
              </a:rPr>
              <a:t>Uses radioactive elements in rock that decay at a known rate.  These are called </a:t>
            </a:r>
            <a:r>
              <a:rPr lang="en-CA" i="1" u="sng">
                <a:latin typeface="Constantia" charset="0"/>
              </a:rPr>
              <a:t>radioactive elements</a:t>
            </a:r>
            <a:endParaRPr lang="en-CA">
              <a:latin typeface="Constantia" charset="0"/>
            </a:endParaRPr>
          </a:p>
        </p:txBody>
      </p:sp>
      <p:sp>
        <p:nvSpPr>
          <p:cNvPr id="4" name="Content Placeholder 3"/>
          <p:cNvSpPr>
            <a:spLocks noGrp="1"/>
          </p:cNvSpPr>
          <p:nvPr>
            <p:ph sz="half" idx="2"/>
          </p:nvPr>
        </p:nvSpPr>
        <p:spPr>
          <a:xfrm>
            <a:off x="4211638" y="1920875"/>
            <a:ext cx="4475162" cy="4433888"/>
          </a:xfrm>
        </p:spPr>
        <p:txBody>
          <a:bodyPr>
            <a:normAutofit/>
          </a:bodyPr>
          <a:lstStyle/>
          <a:p>
            <a:pPr marL="274320" indent="-274320" eaLnBrk="1" fontAlgn="auto" hangingPunct="1">
              <a:spcAft>
                <a:spcPts val="0"/>
              </a:spcAft>
              <a:buClr>
                <a:schemeClr val="accent3"/>
              </a:buClr>
              <a:buFont typeface="Wingdings 2"/>
              <a:buChar char=""/>
              <a:defRPr/>
            </a:pPr>
            <a:r>
              <a:rPr lang="en-US" dirty="0">
                <a:ea typeface="+mn-ea"/>
                <a:cs typeface="+mn-cs"/>
              </a:rPr>
              <a:t>1.  </a:t>
            </a:r>
            <a:r>
              <a:rPr lang="en-US" baseline="30000" dirty="0">
                <a:ea typeface="+mn-ea"/>
                <a:cs typeface="+mn-cs"/>
              </a:rPr>
              <a:t>238</a:t>
            </a:r>
            <a:r>
              <a:rPr lang="en-US" dirty="0">
                <a:ea typeface="+mn-ea"/>
                <a:cs typeface="+mn-cs"/>
              </a:rPr>
              <a:t>U 	</a:t>
            </a:r>
            <a:r>
              <a:rPr lang="en-US" dirty="0" smtClean="0">
                <a:ea typeface="+mn-ea"/>
                <a:cs typeface="+mn-cs"/>
              </a:rPr>
              <a:t> </a:t>
            </a:r>
            <a:r>
              <a:rPr lang="en-US" baseline="30000" dirty="0" smtClean="0">
                <a:ea typeface="+mn-ea"/>
                <a:cs typeface="+mn-cs"/>
              </a:rPr>
              <a:t>206</a:t>
            </a:r>
            <a:r>
              <a:rPr lang="en-US" dirty="0" smtClean="0">
                <a:ea typeface="+mn-ea"/>
                <a:cs typeface="+mn-cs"/>
              </a:rPr>
              <a:t> </a:t>
            </a:r>
            <a:r>
              <a:rPr lang="en-US" dirty="0" err="1" smtClean="0">
                <a:ea typeface="+mn-ea"/>
                <a:cs typeface="+mn-cs"/>
              </a:rPr>
              <a:t>Pb</a:t>
            </a:r>
            <a:r>
              <a:rPr lang="en-US" dirty="0" smtClean="0">
                <a:ea typeface="+mn-ea"/>
                <a:cs typeface="+mn-cs"/>
              </a:rPr>
              <a:t> w</a:t>
            </a:r>
            <a:r>
              <a:rPr lang="en-US" dirty="0">
                <a:ea typeface="+mn-ea"/>
                <a:cs typeface="+mn-cs"/>
              </a:rPr>
              <a:t>/ half-life of  </a:t>
            </a:r>
            <a:r>
              <a:rPr lang="en-US" dirty="0" smtClean="0">
                <a:ea typeface="+mn-ea"/>
                <a:cs typeface="+mn-cs"/>
              </a:rPr>
              <a:t>4.5 billion </a:t>
            </a:r>
            <a:r>
              <a:rPr lang="en-US" dirty="0" err="1" smtClean="0">
                <a:ea typeface="+mn-ea"/>
                <a:cs typeface="+mn-cs"/>
              </a:rPr>
              <a:t>yrs</a:t>
            </a:r>
            <a:endParaRPr lang="en-US"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dirty="0" smtClean="0">
                <a:ea typeface="+mn-ea"/>
                <a:cs typeface="+mn-cs"/>
              </a:rPr>
              <a:t>2.  </a:t>
            </a:r>
            <a:r>
              <a:rPr lang="en-US" baseline="30000" dirty="0">
                <a:ea typeface="+mn-ea"/>
                <a:cs typeface="+mn-cs"/>
              </a:rPr>
              <a:t>40</a:t>
            </a:r>
            <a:r>
              <a:rPr lang="en-US" dirty="0">
                <a:ea typeface="+mn-ea"/>
                <a:cs typeface="+mn-cs"/>
              </a:rPr>
              <a:t>K  turns </a:t>
            </a:r>
            <a:r>
              <a:rPr lang="en-US" dirty="0" smtClean="0">
                <a:ea typeface="+mn-ea"/>
                <a:cs typeface="+mn-cs"/>
              </a:rPr>
              <a:t>into </a:t>
            </a:r>
            <a:r>
              <a:rPr lang="en-US" baseline="30000" dirty="0" smtClean="0">
                <a:ea typeface="+mn-ea"/>
                <a:cs typeface="+mn-cs"/>
              </a:rPr>
              <a:t>40</a:t>
            </a:r>
            <a:r>
              <a:rPr lang="en-US" dirty="0">
                <a:ea typeface="+mn-ea"/>
                <a:cs typeface="+mn-cs"/>
              </a:rPr>
              <a:t> </a:t>
            </a:r>
            <a:r>
              <a:rPr lang="en-US" dirty="0" err="1" smtClean="0">
                <a:ea typeface="+mn-ea"/>
                <a:cs typeface="+mn-cs"/>
              </a:rPr>
              <a:t>Ar</a:t>
            </a:r>
            <a:r>
              <a:rPr lang="en-US" dirty="0" smtClean="0">
                <a:ea typeface="+mn-ea"/>
                <a:cs typeface="+mn-cs"/>
              </a:rPr>
              <a:t> </a:t>
            </a:r>
            <a:r>
              <a:rPr lang="en-US" dirty="0">
                <a:ea typeface="+mn-ea"/>
                <a:cs typeface="+mn-cs"/>
              </a:rPr>
              <a:t>w/ half-life of  </a:t>
            </a:r>
            <a:r>
              <a:rPr lang="en-US" dirty="0" smtClean="0">
                <a:ea typeface="+mn-ea"/>
                <a:cs typeface="+mn-cs"/>
              </a:rPr>
              <a:t>1.3 billion </a:t>
            </a:r>
            <a:r>
              <a:rPr lang="en-US" dirty="0" err="1" smtClean="0">
                <a:ea typeface="+mn-ea"/>
                <a:cs typeface="+mn-cs"/>
              </a:rPr>
              <a:t>yrs</a:t>
            </a:r>
            <a:endParaRPr lang="en-US"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dirty="0">
                <a:ea typeface="+mn-ea"/>
                <a:cs typeface="+mn-cs"/>
              </a:rPr>
              <a:t>3.  </a:t>
            </a:r>
            <a:r>
              <a:rPr lang="en-US" baseline="30000" dirty="0">
                <a:ea typeface="+mn-ea"/>
                <a:cs typeface="+mn-cs"/>
              </a:rPr>
              <a:t>14</a:t>
            </a:r>
            <a:r>
              <a:rPr lang="en-US" dirty="0">
                <a:ea typeface="+mn-ea"/>
                <a:cs typeface="+mn-cs"/>
              </a:rPr>
              <a:t>C turns into </a:t>
            </a:r>
            <a:r>
              <a:rPr lang="en-US" baseline="30000" dirty="0" smtClean="0">
                <a:ea typeface="+mn-ea"/>
                <a:cs typeface="+mn-cs"/>
              </a:rPr>
              <a:t>14</a:t>
            </a:r>
            <a:r>
              <a:rPr lang="en-US" dirty="0" smtClean="0">
                <a:ea typeface="+mn-ea"/>
                <a:cs typeface="+mn-cs"/>
              </a:rPr>
              <a:t>N  </a:t>
            </a:r>
            <a:r>
              <a:rPr lang="en-US" dirty="0">
                <a:ea typeface="+mn-ea"/>
                <a:cs typeface="+mn-cs"/>
              </a:rPr>
              <a:t>w/ half-life </a:t>
            </a:r>
            <a:r>
              <a:rPr lang="en-US" dirty="0" smtClean="0">
                <a:ea typeface="+mn-ea"/>
                <a:cs typeface="+mn-cs"/>
              </a:rPr>
              <a:t>of 5770 </a:t>
            </a:r>
            <a:r>
              <a:rPr lang="en-US" dirty="0" err="1">
                <a:ea typeface="+mn-ea"/>
                <a:cs typeface="+mn-cs"/>
              </a:rPr>
              <a:t>yrs</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cxnSp>
        <p:nvCxnSpPr>
          <p:cNvPr id="6" name="Straight Arrow Connector 5"/>
          <p:cNvCxnSpPr/>
          <p:nvPr/>
        </p:nvCxnSpPr>
        <p:spPr>
          <a:xfrm>
            <a:off x="6097588" y="2205038"/>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CA" dirty="0" smtClean="0">
                <a:ea typeface="+mj-ea"/>
                <a:cs typeface="+mj-cs"/>
              </a:rPr>
              <a:t>Q:  Which system would be the best choice to date:</a:t>
            </a:r>
            <a:endParaRPr lang="en-CA" dirty="0">
              <a:ea typeface="+mj-ea"/>
              <a:cs typeface="+mj-cs"/>
            </a:endParaRPr>
          </a:p>
        </p:txBody>
      </p:sp>
      <p:sp>
        <p:nvSpPr>
          <p:cNvPr id="3" name="Content Placeholder 2"/>
          <p:cNvSpPr>
            <a:spLocks noGrp="1"/>
          </p:cNvSpPr>
          <p:nvPr>
            <p:ph sz="half" idx="1"/>
          </p:nvPr>
        </p:nvSpPr>
        <p:spPr>
          <a:xfrm>
            <a:off x="457200" y="1920875"/>
            <a:ext cx="4038600" cy="4433888"/>
          </a:xfrm>
        </p:spPr>
        <p:txBody>
          <a:bodyPr/>
          <a:lstStyle/>
          <a:p>
            <a:pPr eaLnBrk="1" hangingPunct="1"/>
            <a:r>
              <a:rPr lang="en-CA">
                <a:latin typeface="Constantia" charset="0"/>
              </a:rPr>
              <a:t>A rock sample thought to be 3.5 billion years old?</a:t>
            </a: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Uranium</a:t>
            </a:r>
          </a:p>
        </p:txBody>
      </p:sp>
      <p:sp>
        <p:nvSpPr>
          <p:cNvPr id="4" name="Content Placeholder 3"/>
          <p:cNvSpPr>
            <a:spLocks noGrp="1"/>
          </p:cNvSpPr>
          <p:nvPr>
            <p:ph sz="half" idx="2"/>
          </p:nvPr>
        </p:nvSpPr>
        <p:spPr>
          <a:xfrm>
            <a:off x="4648200" y="1920875"/>
            <a:ext cx="4038600" cy="4433888"/>
          </a:xfrm>
        </p:spPr>
        <p:txBody>
          <a:bodyPr/>
          <a:lstStyle/>
          <a:p>
            <a:pPr eaLnBrk="1" hangingPunct="1"/>
            <a:r>
              <a:rPr lang="en-CA">
                <a:latin typeface="Constantia" charset="0"/>
              </a:rPr>
              <a:t>A wooden post thought to be 20000 years old?</a:t>
            </a: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Carbon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CA">
                <a:latin typeface="Calibri" charset="0"/>
              </a:rPr>
              <a:t>Absolute dating</a:t>
            </a:r>
          </a:p>
        </p:txBody>
      </p:sp>
      <p:sp>
        <p:nvSpPr>
          <p:cNvPr id="28674" name="Content Placeholder 4"/>
          <p:cNvSpPr>
            <a:spLocks noGrp="1"/>
          </p:cNvSpPr>
          <p:nvPr>
            <p:ph idx="1"/>
          </p:nvPr>
        </p:nvSpPr>
        <p:spPr/>
        <p:txBody>
          <a:bodyPr/>
          <a:lstStyle/>
          <a:p>
            <a:pPr eaLnBrk="1" hangingPunct="1"/>
            <a:r>
              <a:rPr lang="en-CA">
                <a:latin typeface="Constantia" charset="0"/>
              </a:rPr>
              <a:t>Method of measuring rates of decay of radioactive materials to determine how long ago an event occurred or an organism lived.</a:t>
            </a:r>
          </a:p>
          <a:p>
            <a:pPr eaLnBrk="1" hangingPunct="1"/>
            <a:endParaRPr lang="en-CA">
              <a:latin typeface="Constantia" charset="0"/>
            </a:endParaRPr>
          </a:p>
          <a:p>
            <a:pPr eaLnBrk="1" hangingPunct="1"/>
            <a:r>
              <a:rPr lang="en-CA">
                <a:latin typeface="Constantia" charset="0"/>
              </a:rPr>
              <a:t>Current estimate of the Earth’s age: 4.5 billion years old.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CA">
                <a:latin typeface="Calibri" charset="0"/>
              </a:rPr>
              <a:t>The Fossils Record</a:t>
            </a:r>
          </a:p>
        </p:txBody>
      </p:sp>
      <p:sp>
        <p:nvSpPr>
          <p:cNvPr id="29698" name="Content Placeholder 2"/>
          <p:cNvSpPr>
            <a:spLocks noGrp="1"/>
          </p:cNvSpPr>
          <p:nvPr>
            <p:ph idx="1"/>
          </p:nvPr>
        </p:nvSpPr>
        <p:spPr/>
        <p:txBody>
          <a:bodyPr/>
          <a:lstStyle/>
          <a:p>
            <a:pPr eaLnBrk="1" hangingPunct="1"/>
            <a:r>
              <a:rPr lang="en-CA">
                <a:latin typeface="Constantia" charset="0"/>
              </a:rPr>
              <a:t>In cold places, animals sometimes fell into crevasses in ice or became trapped in snow fields</a:t>
            </a:r>
          </a:p>
        </p:txBody>
      </p:sp>
      <p:pic>
        <p:nvPicPr>
          <p:cNvPr id="29699" name="Picture 2" descr="http://img.dailymail.co.uk/i/pix/2007/07_01/mammothUPPA1007_468x37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4663" y="3005138"/>
            <a:ext cx="4457700" cy="3543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0" name="TextBox 3"/>
          <p:cNvSpPr txBox="1">
            <a:spLocks noChangeArrowheads="1"/>
          </p:cNvSpPr>
          <p:nvPr/>
        </p:nvSpPr>
        <p:spPr bwMode="auto">
          <a:xfrm>
            <a:off x="323850" y="3068638"/>
            <a:ext cx="3671888" cy="3416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CA" i="1"/>
              <a:t>The six-month-old female calf was discovered on the Yamal peninsula of Russia and is thought to have died 10,000 years ago. The animal’s trunk and eyes are still intact and some of its fur remains on the body</a:t>
            </a:r>
            <a:r>
              <a:rPr lang="en-CA" sz="1800" i="1"/>
              <a:t>.</a:t>
            </a:r>
            <a:endParaRPr lang="en-CA"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CA">
                <a:latin typeface="Calibri" charset="0"/>
              </a:rPr>
              <a:t>How fossils form:</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In tree sap, insects and other small animals were occasionally trapped</a:t>
            </a: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When animals got stuck in peat bogs, quicksand or tar pits</a:t>
            </a:r>
            <a:endParaRPr lang="en-CA" dirty="0">
              <a:ea typeface="+mn-ea"/>
              <a:cs typeface="+mn-cs"/>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46600" y="2514600"/>
            <a:ext cx="1892300" cy="1419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0724" name="Picture 6" descr="Gas escapes from the La Brea tar pits"/>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38900" y="4857750"/>
            <a:ext cx="2247900" cy="16875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25" name="Picture 8" descr="http://paleontology.edwardtbabinski.us/tar_pit_fossils.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24075" y="5041900"/>
            <a:ext cx="1905000" cy="1319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CA">
              <a:latin typeface="Calibri" charset="0"/>
            </a:endParaRPr>
          </a:p>
        </p:txBody>
      </p:sp>
      <p:sp>
        <p:nvSpPr>
          <p:cNvPr id="31746" name="Content Placeholder 2"/>
          <p:cNvSpPr>
            <a:spLocks noGrp="1"/>
          </p:cNvSpPr>
          <p:nvPr>
            <p:ph idx="1"/>
          </p:nvPr>
        </p:nvSpPr>
        <p:spPr>
          <a:xfrm>
            <a:off x="457200" y="836613"/>
            <a:ext cx="8229600" cy="5487987"/>
          </a:xfrm>
        </p:spPr>
        <p:txBody>
          <a:bodyPr/>
          <a:lstStyle/>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Most are formed in sedimentary rock when small particles as well as dead organisms are deposited to lake or ocean bottoms</a:t>
            </a:r>
          </a:p>
          <a:p>
            <a:pPr eaLnBrk="1" hangingPunct="1"/>
            <a:endParaRPr lang="en-CA">
              <a:latin typeface="Constantia" charset="0"/>
            </a:endParaRPr>
          </a:p>
          <a:p>
            <a:pPr eaLnBrk="1" hangingPunct="1"/>
            <a:endParaRPr lang="en-CA">
              <a:latin typeface="Constantia"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2500" y="3581400"/>
            <a:ext cx="3455988" cy="25923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3"/>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3" name="Content Placeholder 2"/>
          <p:cNvSpPr>
            <a:spLocks noGrp="1"/>
          </p:cNvSpPr>
          <p:nvPr>
            <p:ph sz="half" idx="1"/>
          </p:nvPr>
        </p:nvSpPr>
        <p:spPr>
          <a:xfrm>
            <a:off x="457200" y="1052513"/>
            <a:ext cx="4038600" cy="530225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Pressure </a:t>
            </a:r>
            <a:r>
              <a:rPr lang="en-CA" dirty="0">
                <a:ea typeface="+mn-ea"/>
                <a:cs typeface="+mn-cs"/>
              </a:rPr>
              <a:t>turns loose sediments into rock by the upper layers compressing the lower </a:t>
            </a:r>
            <a:r>
              <a:rPr lang="en-CA" dirty="0" smtClean="0">
                <a:ea typeface="+mn-ea"/>
                <a:cs typeface="+mn-cs"/>
              </a:rPr>
              <a:t>layers</a:t>
            </a:r>
          </a:p>
          <a:p>
            <a:pPr marL="274320" indent="-274320" eaLnBrk="1" fontAlgn="auto" hangingPunct="1">
              <a:spcAft>
                <a:spcPts val="0"/>
              </a:spcAft>
              <a:buClr>
                <a:schemeClr val="accent3"/>
              </a:buClr>
              <a:buFont typeface="Wingdings 2"/>
              <a:buChar char=""/>
              <a:defRPr/>
            </a:pPr>
            <a:endParaRPr lang="en-CA" dirty="0" smtClean="0">
              <a:ea typeface="+mn-ea"/>
              <a:cs typeface="+mn-cs"/>
            </a:endParaRPr>
          </a:p>
          <a:p>
            <a:pPr marL="640080" lvl="1" indent="-246888" eaLnBrk="1" fontAlgn="auto" hangingPunct="1">
              <a:spcAft>
                <a:spcPts val="0"/>
              </a:spcAft>
              <a:buFont typeface="Wingdings 2"/>
              <a:buChar char=""/>
              <a:defRPr/>
            </a:pPr>
            <a:r>
              <a:rPr lang="en-CA" dirty="0" smtClean="0">
                <a:ea typeface="+mn-ea"/>
              </a:rPr>
              <a:t>A record is made of soft body parts by: small particles of rock that buried plant or animal remains</a:t>
            </a:r>
          </a:p>
          <a:p>
            <a:pPr marL="393192" lvl="1" indent="0" eaLnBrk="1" fontAlgn="auto" hangingPunct="1">
              <a:spcAft>
                <a:spcPts val="0"/>
              </a:spcAft>
              <a:buFont typeface="Wingdings 2"/>
              <a:buNone/>
              <a:defRPr/>
            </a:pPr>
            <a:endParaRPr lang="en-CA" dirty="0" smtClean="0">
              <a:ea typeface="+mn-ea"/>
            </a:endParaRPr>
          </a:p>
          <a:p>
            <a:pPr marL="393192" lvl="1" indent="0" eaLnBrk="1" fontAlgn="auto" hangingPunct="1">
              <a:spcAft>
                <a:spcPts val="0"/>
              </a:spcAft>
              <a:buFont typeface="Wingdings 2"/>
              <a:buNone/>
              <a:defRPr/>
            </a:pPr>
            <a:endParaRPr lang="en-CA" dirty="0">
              <a:ea typeface="+mn-ea"/>
            </a:endParaRPr>
          </a:p>
          <a:p>
            <a:pPr marL="393192" lvl="1" indent="0" eaLnBrk="1" fontAlgn="auto" hangingPunct="1">
              <a:spcAft>
                <a:spcPts val="0"/>
              </a:spcAft>
              <a:buFont typeface="Wingdings 2"/>
              <a:buNone/>
              <a:defRPr/>
            </a:pPr>
            <a:endParaRPr lang="en-CA" dirty="0" smtClean="0">
              <a:ea typeface="+mn-ea"/>
            </a:endParaRPr>
          </a:p>
          <a:p>
            <a:pPr marL="393192" lvl="1" indent="0" eaLnBrk="1" fontAlgn="auto" hangingPunct="1">
              <a:spcAft>
                <a:spcPts val="0"/>
              </a:spcAft>
              <a:buFont typeface="Wingdings 2"/>
              <a:buNone/>
              <a:defRPr/>
            </a:pPr>
            <a:endParaRPr lang="en-CA" dirty="0" smtClean="0">
              <a:ea typeface="+mn-ea"/>
            </a:endParaRPr>
          </a:p>
          <a:p>
            <a:pPr marL="640080" lvl="1" indent="-246888" eaLnBrk="1" fontAlgn="auto" hangingPunct="1">
              <a:spcAft>
                <a:spcPts val="0"/>
              </a:spcAft>
              <a:buFont typeface="Wingdings 2"/>
              <a:buChar char=""/>
              <a:defRPr/>
            </a:pPr>
            <a:r>
              <a:rPr lang="en-CA" dirty="0" smtClean="0">
                <a:ea typeface="+mn-ea"/>
              </a:rPr>
              <a:t>A record is made of hard body parts by replacing the wood, shells, or bones with long lasting mineral compounds - petrified</a:t>
            </a:r>
            <a:endParaRPr lang="en-CA" dirty="0">
              <a:ea typeface="+mn-ea"/>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5" name="Content Placeholder 4"/>
          <p:cNvSpPr>
            <a:spLocks noGrp="1"/>
          </p:cNvSpPr>
          <p:nvPr>
            <p:ph sz="half" idx="2"/>
          </p:nvPr>
        </p:nvSpPr>
        <p:spPr>
          <a:xfrm>
            <a:off x="4648200" y="1920875"/>
            <a:ext cx="4038600" cy="4433888"/>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08625" y="1052513"/>
            <a:ext cx="2189163" cy="2352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2773" name="Picture 4" descr="http://www.neatstuff.net/avalon/texts/ammoniteLG.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08625" y="3789363"/>
            <a:ext cx="2690813" cy="2017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II.  Fossil Evidence:</a:t>
            </a:r>
            <a:br>
              <a:rPr lang="en-CA" dirty="0" smtClean="0">
                <a:ea typeface="+mj-ea"/>
                <a:cs typeface="+mj-cs"/>
              </a:rPr>
            </a:br>
            <a:r>
              <a:rPr lang="en-CA" dirty="0" smtClean="0">
                <a:ea typeface="+mj-ea"/>
                <a:cs typeface="+mj-cs"/>
              </a:rPr>
              <a:t>Problems in assembling the puzzle</a:t>
            </a:r>
            <a:endParaRPr lang="en-CA" dirty="0">
              <a:ea typeface="+mj-ea"/>
              <a:cs typeface="+mj-cs"/>
            </a:endParaRPr>
          </a:p>
        </p:txBody>
      </p:sp>
      <p:sp>
        <p:nvSpPr>
          <p:cNvPr id="3" name="Content Placeholder 2"/>
          <p:cNvSpPr>
            <a:spLocks noGrp="1"/>
          </p:cNvSpPr>
          <p:nvPr>
            <p:ph idx="1"/>
          </p:nvPr>
        </p:nvSpPr>
        <p:spPr/>
        <p:txBody>
          <a:bodyPr/>
          <a:lstStyle/>
          <a:p>
            <a:pPr eaLnBrk="1" hangingPunct="1"/>
            <a:r>
              <a:rPr lang="en-CA" b="1">
                <a:latin typeface="Constantia" charset="0"/>
              </a:rPr>
              <a:t>What is the significance of “chance” with respect to the fossil record?</a:t>
            </a:r>
          </a:p>
          <a:p>
            <a:pPr eaLnBrk="1" hangingPunct="1"/>
            <a:r>
              <a:rPr lang="en-CA">
                <a:latin typeface="Constantia" charset="0"/>
              </a:rPr>
              <a:t>The significance of chance by which organisms are fossilized means that the fossil record is not as complete as we would like it to be.</a:t>
            </a:r>
          </a:p>
          <a:p>
            <a:pPr eaLnBrk="1" hangingPunct="1"/>
            <a:r>
              <a:rPr lang="en-CA">
                <a:latin typeface="Constantia" charset="0"/>
              </a:rPr>
              <a:t>For every organism that leaves a proper fossil, many die and vanish without leaving a trace</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00788" y="15875"/>
            <a:ext cx="1597025" cy="1219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CA">
                <a:latin typeface="Calibri" charset="0"/>
              </a:rPr>
              <a:t>Darwin’s Dilemma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Full name: Charles Robert Darwin</a:t>
            </a:r>
          </a:p>
          <a:p>
            <a:pPr marL="274320" indent="-274320" eaLnBrk="1" fontAlgn="auto" hangingPunct="1">
              <a:spcAft>
                <a:spcPts val="0"/>
              </a:spcAft>
              <a:buClr>
                <a:schemeClr val="accent3"/>
              </a:buClr>
              <a:buFont typeface="Wingdings 2"/>
              <a:buChar char=""/>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His voyage:  </a:t>
            </a:r>
          </a:p>
          <a:p>
            <a:pPr marL="640080" lvl="1" indent="-246888" eaLnBrk="1" fontAlgn="auto" hangingPunct="1">
              <a:spcAft>
                <a:spcPts val="0"/>
              </a:spcAft>
              <a:buFont typeface="Wingdings 2"/>
              <a:buChar char=""/>
              <a:defRPr/>
            </a:pPr>
            <a:r>
              <a:rPr lang="en-CA" dirty="0" smtClean="0">
                <a:ea typeface="+mn-ea"/>
              </a:rPr>
              <a:t>22 years old at departure</a:t>
            </a:r>
          </a:p>
          <a:p>
            <a:pPr marL="640080" lvl="1" indent="-246888" eaLnBrk="1" fontAlgn="auto" hangingPunct="1">
              <a:spcAft>
                <a:spcPts val="0"/>
              </a:spcAft>
              <a:buFont typeface="Wingdings 2"/>
              <a:buChar char=""/>
              <a:defRPr/>
            </a:pPr>
            <a:r>
              <a:rPr lang="en-CA" dirty="0" smtClean="0">
                <a:ea typeface="+mn-ea"/>
              </a:rPr>
              <a:t>Vessel name: Beagle</a:t>
            </a:r>
          </a:p>
          <a:p>
            <a:pPr marL="393192" lvl="1" indent="0" eaLnBrk="1" fontAlgn="auto" hangingPunct="1">
              <a:spcAft>
                <a:spcPts val="0"/>
              </a:spcAft>
              <a:buFont typeface="Wingdings 2"/>
              <a:buNone/>
              <a:defRPr/>
            </a:pPr>
            <a:endParaRPr lang="en-CA" dirty="0" smtClean="0">
              <a:ea typeface="+mn-ea"/>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5963" y="2492375"/>
            <a:ext cx="2876550" cy="4340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lstStyle/>
          <a:p>
            <a:pPr eaLnBrk="1" hangingPunct="1"/>
            <a:r>
              <a:rPr lang="en-CA" b="1">
                <a:latin typeface="Constantia" charset="0"/>
              </a:rPr>
              <a:t>Name an organism that has a very low chance of forming a fossil, and explain why?</a:t>
            </a:r>
          </a:p>
          <a:p>
            <a:pPr eaLnBrk="1" hangingPunct="1"/>
            <a:r>
              <a:rPr lang="en-CA">
                <a:latin typeface="Constantia" charset="0"/>
              </a:rPr>
              <a:t>A soft bodied organism that lives on land because the soft bodies don’t preserve as well and living on land tends to be harder to become a fossil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Fossils can be exposed by the weathering erosion of the rock around it</a:t>
            </a:r>
          </a:p>
          <a:p>
            <a:pPr marL="0" indent="0" eaLnBrk="1" fontAlgn="auto" hangingPunct="1">
              <a:spcAft>
                <a:spcPts val="0"/>
              </a:spcAft>
              <a:buClr>
                <a:schemeClr val="accent3"/>
              </a:buClr>
              <a:buFont typeface="Wingdings 2"/>
              <a:buNone/>
              <a:defRPr/>
            </a:pPr>
            <a:endParaRPr lang="en-CA" dirty="0" smtClean="0">
              <a:ea typeface="+mn-ea"/>
              <a:cs typeface="+mn-cs"/>
            </a:endParaRPr>
          </a:p>
          <a:p>
            <a:pPr marL="274320" indent="-274320" eaLnBrk="1" fontAlgn="auto" hangingPunct="1">
              <a:spcAft>
                <a:spcPts val="0"/>
              </a:spcAft>
              <a:buClr>
                <a:schemeClr val="accent3"/>
              </a:buClr>
              <a:buFont typeface="Wingdings 2"/>
              <a:buChar char=""/>
              <a:defRPr/>
            </a:pPr>
            <a:r>
              <a:rPr lang="en-CA" dirty="0" smtClean="0">
                <a:ea typeface="+mn-ea"/>
                <a:cs typeface="+mn-cs"/>
              </a:rPr>
              <a:t>The quality of fossil preservation varies as well as the completeness of the sample</a:t>
            </a:r>
            <a:endParaRPr lang="en-CA" dirty="0">
              <a:ea typeface="+mn-ea"/>
              <a:cs typeface="+mn-cs"/>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64163" y="34925"/>
            <a:ext cx="1936750" cy="1911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5844" name="Picture 4" descr="http://www.jeroenb.nl/webshop/images/categories/fossil-fish-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5963" y="3856038"/>
            <a:ext cx="2333625" cy="1525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CA">
                <a:latin typeface="Calibri" charset="0"/>
              </a:rPr>
              <a:t>What the Fossil Record Tells Us</a:t>
            </a:r>
          </a:p>
        </p:txBody>
      </p:sp>
      <p:sp>
        <p:nvSpPr>
          <p:cNvPr id="36866" name="Content Placeholder 2"/>
          <p:cNvSpPr>
            <a:spLocks noGrp="1"/>
          </p:cNvSpPr>
          <p:nvPr>
            <p:ph idx="1"/>
          </p:nvPr>
        </p:nvSpPr>
        <p:spPr>
          <a:xfrm>
            <a:off x="250825" y="1935163"/>
            <a:ext cx="6481763" cy="4389437"/>
          </a:xfrm>
        </p:spPr>
        <p:txBody>
          <a:bodyPr/>
          <a:lstStyle/>
          <a:p>
            <a:pPr eaLnBrk="1" hangingPunct="1"/>
            <a:r>
              <a:rPr lang="en-CA">
                <a:latin typeface="Constantia" charset="0"/>
              </a:rPr>
              <a:t>The fossil record represents: </a:t>
            </a:r>
            <a:r>
              <a:rPr lang="en-CA" b="1" i="1">
                <a:latin typeface="Constantia" charset="0"/>
              </a:rPr>
              <a:t>the preserved collective history of Earth’s organisms</a:t>
            </a:r>
          </a:p>
          <a:p>
            <a:pPr eaLnBrk="1" hangingPunct="1"/>
            <a:r>
              <a:rPr lang="en-CA">
                <a:latin typeface="Constantia" charset="0"/>
              </a:rPr>
              <a:t>It also tells of major changes in Earth’s </a:t>
            </a:r>
            <a:r>
              <a:rPr lang="en-CA" b="1" i="1">
                <a:latin typeface="Constantia" charset="0"/>
              </a:rPr>
              <a:t>climate</a:t>
            </a:r>
            <a:r>
              <a:rPr lang="en-CA">
                <a:latin typeface="Constantia" charset="0"/>
              </a:rPr>
              <a:t> and </a:t>
            </a:r>
            <a:r>
              <a:rPr lang="en-CA" b="1" i="1">
                <a:latin typeface="Constantia" charset="0"/>
              </a:rPr>
              <a:t>geography</a:t>
            </a:r>
          </a:p>
          <a:p>
            <a:pPr lvl="1" eaLnBrk="1" hangingPunct="1"/>
            <a:r>
              <a:rPr lang="en-CA" sz="2000">
                <a:latin typeface="Constantia" charset="0"/>
              </a:rPr>
              <a:t>Fossilized shark teeth have been found in Arizona indicating that the deserts of the American Southwest were once covered by ancient seas.</a:t>
            </a:r>
          </a:p>
          <a:p>
            <a:pPr lvl="1" eaLnBrk="1" hangingPunct="1"/>
            <a:endParaRPr lang="en-CA" sz="2000">
              <a:latin typeface="Constantia" charset="0"/>
            </a:endParaRPr>
          </a:p>
          <a:p>
            <a:pPr lvl="1" eaLnBrk="1" hangingPunct="1"/>
            <a:r>
              <a:rPr lang="en-CA" sz="2000">
                <a:latin typeface="Constantia" charset="0"/>
              </a:rPr>
              <a:t> Giant fossil ferns found in Canada show that N. America once had a much warmer tropical climate</a:t>
            </a:r>
          </a:p>
        </p:txBody>
      </p:sp>
      <p:pic>
        <p:nvPicPr>
          <p:cNvPr id="36867" name="Picture 2" descr="http://t3.gstatic.com/images?q=tbn:ANd9GcTl4W0jVWvRbqs-7wLT7mSHt3QtvkFCKtkR9Gvuc7X6dvtnfUc&amp;t=1&amp;usg=__e8_dmVYJ5quUmAaFoP5CGBOcqLc="/>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3663" y="2492375"/>
            <a:ext cx="2476500" cy="1847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868" name="Picture 4" descr="http://t0.gstatic.com/images?q=tbn:ANd9GcRpDOWNpYHX1EMWq80I61v1dKdb27L2DbhxxixhfqofF-RZ9UE&amp;t=1&amp;usg=__Je1HGwdJff2gDFn7uz9P4O9J2vQ="/>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10350" y="4508500"/>
            <a:ext cx="2466975" cy="1847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CA">
              <a:latin typeface="Calibri" charset="0"/>
            </a:endParaRPr>
          </a:p>
        </p:txBody>
      </p:sp>
      <p:sp>
        <p:nvSpPr>
          <p:cNvPr id="37890" name="Content Placeholder 2"/>
          <p:cNvSpPr>
            <a:spLocks noGrp="1"/>
          </p:cNvSpPr>
          <p:nvPr>
            <p:ph idx="1"/>
          </p:nvPr>
        </p:nvSpPr>
        <p:spPr/>
        <p:txBody>
          <a:bodyPr/>
          <a:lstStyle/>
          <a:p>
            <a:pPr eaLnBrk="1" hangingPunct="1"/>
            <a:r>
              <a:rPr lang="en-CA">
                <a:latin typeface="Constantia" charset="0"/>
              </a:rPr>
              <a:t>A consequence of this is that species die out!</a:t>
            </a:r>
          </a:p>
          <a:p>
            <a:pPr eaLnBrk="1" hangingPunct="1"/>
            <a:endParaRPr lang="en-CA">
              <a:latin typeface="Constantia"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088" y="2997200"/>
            <a:ext cx="2609850" cy="1752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7892" name="Picture 4" descr="http://farm1.static.flickr.com/252/457428714_74e4c3016a.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08400" y="2565400"/>
            <a:ext cx="4762500" cy="3571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normAutofit fontScale="90000"/>
          </a:bodyPr>
          <a:lstStyle/>
          <a:p>
            <a:pPr eaLnBrk="1" fontAlgn="auto" hangingPunct="1">
              <a:spcAft>
                <a:spcPts val="0"/>
              </a:spcAft>
              <a:defRPr/>
            </a:pPr>
            <a:r>
              <a:rPr lang="en-CA" dirty="0" smtClean="0">
                <a:ea typeface="+mj-ea"/>
                <a:cs typeface="+mj-cs"/>
              </a:rPr>
              <a:t>13-4 </a:t>
            </a:r>
            <a:r>
              <a:rPr lang="en-CA" sz="4400" dirty="0" smtClean="0">
                <a:ea typeface="+mj-ea"/>
                <a:cs typeface="+mj-cs"/>
              </a:rPr>
              <a:t>Evidence From Living Organisms</a:t>
            </a:r>
            <a:endParaRPr lang="en-CA" sz="4400" dirty="0">
              <a:ea typeface="+mj-ea"/>
              <a:cs typeface="+mj-cs"/>
            </a:endParaRPr>
          </a:p>
        </p:txBody>
      </p:sp>
      <p:sp>
        <p:nvSpPr>
          <p:cNvPr id="3" name="Content Placeholder 2"/>
          <p:cNvSpPr>
            <a:spLocks noGrp="1"/>
          </p:cNvSpPr>
          <p:nvPr>
            <p:ph idx="1"/>
          </p:nvPr>
        </p:nvSpPr>
        <p:spPr>
          <a:xfrm>
            <a:off x="457200" y="1484313"/>
            <a:ext cx="8229600" cy="4840287"/>
          </a:xfrm>
        </p:spPr>
        <p:txBody>
          <a:bodyPr>
            <a:normAutofit lnSpcReduction="10000"/>
          </a:bodyPr>
          <a:lstStyle/>
          <a:p>
            <a:pPr marL="514350" indent="-514350" eaLnBrk="1" fontAlgn="auto" hangingPunct="1">
              <a:spcAft>
                <a:spcPts val="0"/>
              </a:spcAft>
              <a:buClr>
                <a:schemeClr val="accent3"/>
              </a:buClr>
              <a:buFont typeface="Wingdings 2"/>
              <a:buAutoNum type="arabicPeriod"/>
              <a:defRPr/>
            </a:pPr>
            <a:r>
              <a:rPr lang="en-CA" dirty="0" smtClean="0">
                <a:ea typeface="+mn-ea"/>
                <a:cs typeface="+mn-cs"/>
              </a:rPr>
              <a:t>Similarities in Early Development</a:t>
            </a:r>
            <a:endParaRPr lang="en-CA" dirty="0">
              <a:ea typeface="+mn-ea"/>
              <a:cs typeface="+mn-cs"/>
            </a:endParaRPr>
          </a:p>
          <a:p>
            <a:pPr marL="880110" lvl="1" indent="-514350" eaLnBrk="1" fontAlgn="auto" hangingPunct="1">
              <a:spcAft>
                <a:spcPts val="0"/>
              </a:spcAft>
              <a:buFont typeface="Wingdings 2"/>
              <a:buChar char=""/>
              <a:defRPr/>
            </a:pPr>
            <a:r>
              <a:rPr lang="en-CA" dirty="0" smtClean="0">
                <a:ea typeface="+mn-ea"/>
              </a:rPr>
              <a:t>Embry0:  </a:t>
            </a:r>
            <a:r>
              <a:rPr lang="en-CA" i="1" dirty="0" smtClean="0">
                <a:ea typeface="+mn-ea"/>
              </a:rPr>
              <a:t>organism at an early stage of development</a:t>
            </a:r>
          </a:p>
          <a:p>
            <a:pPr marL="880110" lvl="1" indent="-514350" eaLnBrk="1" fontAlgn="auto" hangingPunct="1">
              <a:spcAft>
                <a:spcPts val="0"/>
              </a:spcAft>
              <a:buFont typeface="Wingdings 2"/>
              <a:buChar char=""/>
              <a:defRPr/>
            </a:pPr>
            <a:r>
              <a:rPr lang="en-CA" dirty="0" smtClean="0">
                <a:ea typeface="+mn-ea"/>
              </a:rPr>
              <a:t>19</a:t>
            </a:r>
            <a:r>
              <a:rPr lang="en-CA" baseline="30000" dirty="0" smtClean="0">
                <a:ea typeface="+mn-ea"/>
              </a:rPr>
              <a:t>th</a:t>
            </a:r>
            <a:r>
              <a:rPr lang="en-CA" dirty="0" smtClean="0">
                <a:ea typeface="+mn-ea"/>
              </a:rPr>
              <a:t> C. scientists noticed </a:t>
            </a:r>
            <a:r>
              <a:rPr lang="en-CA" i="1" dirty="0" smtClean="0">
                <a:ea typeface="+mn-ea"/>
              </a:rPr>
              <a:t>the embryos of many different animals looked so similar that it was difficult to tell them apart</a:t>
            </a:r>
          </a:p>
          <a:p>
            <a:pPr marL="880110" lvl="1" indent="-514350" eaLnBrk="1" fontAlgn="auto" hangingPunct="1">
              <a:spcAft>
                <a:spcPts val="0"/>
              </a:spcAft>
              <a:buFont typeface="Wingdings 2"/>
              <a:buChar char=""/>
              <a:defRPr/>
            </a:pPr>
            <a:endParaRPr lang="en-CA" i="1" dirty="0">
              <a:ea typeface="+mn-ea"/>
            </a:endParaRPr>
          </a:p>
          <a:p>
            <a:pPr marL="880110" lvl="1" indent="-514350" eaLnBrk="1" fontAlgn="auto" hangingPunct="1">
              <a:spcAft>
                <a:spcPts val="0"/>
              </a:spcAft>
              <a:buFont typeface="Wingdings 2"/>
              <a:buChar char=""/>
              <a:defRPr/>
            </a:pPr>
            <a:endParaRPr lang="en-CA" i="1" dirty="0" smtClean="0">
              <a:ea typeface="+mn-ea"/>
            </a:endParaRPr>
          </a:p>
          <a:p>
            <a:pPr marL="880110" lvl="1" indent="-514350" eaLnBrk="1" fontAlgn="auto" hangingPunct="1">
              <a:spcAft>
                <a:spcPts val="0"/>
              </a:spcAft>
              <a:buFont typeface="Wingdings 2"/>
              <a:buChar char=""/>
              <a:defRPr/>
            </a:pPr>
            <a:endParaRPr lang="en-CA" i="1" dirty="0">
              <a:ea typeface="+mn-ea"/>
            </a:endParaRPr>
          </a:p>
          <a:p>
            <a:pPr marL="880110" lvl="1" indent="-514350" eaLnBrk="1" fontAlgn="auto" hangingPunct="1">
              <a:spcAft>
                <a:spcPts val="0"/>
              </a:spcAft>
              <a:buFont typeface="Wingdings 2"/>
              <a:buChar char=""/>
              <a:defRPr/>
            </a:pPr>
            <a:endParaRPr lang="en-CA" i="1" dirty="0" smtClean="0">
              <a:ea typeface="+mn-ea"/>
            </a:endParaRPr>
          </a:p>
          <a:p>
            <a:pPr marL="880110" lvl="1" indent="-514350" eaLnBrk="1" fontAlgn="auto" hangingPunct="1">
              <a:spcAft>
                <a:spcPts val="0"/>
              </a:spcAft>
              <a:buFont typeface="Wingdings 2"/>
              <a:buChar char=""/>
              <a:defRPr/>
            </a:pPr>
            <a:endParaRPr lang="en-CA" i="1" dirty="0">
              <a:ea typeface="+mn-ea"/>
            </a:endParaRPr>
          </a:p>
          <a:p>
            <a:pPr marL="365760" lvl="1" indent="0" eaLnBrk="1" fontAlgn="auto" hangingPunct="1">
              <a:spcAft>
                <a:spcPts val="0"/>
              </a:spcAft>
              <a:buFont typeface="Wingdings 2"/>
              <a:buNone/>
              <a:defRPr/>
            </a:pPr>
            <a:endParaRPr lang="en-CA" i="1" dirty="0" smtClean="0">
              <a:ea typeface="+mn-ea"/>
            </a:endParaRPr>
          </a:p>
          <a:p>
            <a:pPr marL="365760" lvl="1" indent="0" eaLnBrk="1" fontAlgn="auto" hangingPunct="1">
              <a:spcAft>
                <a:spcPts val="0"/>
              </a:spcAft>
              <a:buFont typeface="Wingdings 2"/>
              <a:buNone/>
              <a:defRPr/>
            </a:pPr>
            <a:r>
              <a:rPr lang="en-CA" i="1" dirty="0" smtClean="0">
                <a:ea typeface="+mn-ea"/>
              </a:rPr>
              <a:t>Human Embryo	   Cat Embryo          </a:t>
            </a:r>
            <a:r>
              <a:rPr lang="en-CA" i="1" dirty="0">
                <a:ea typeface="+mn-ea"/>
              </a:rPr>
              <a:t> </a:t>
            </a:r>
            <a:r>
              <a:rPr lang="en-CA" i="1" dirty="0" smtClean="0">
                <a:ea typeface="+mn-ea"/>
              </a:rPr>
              <a:t>     Mouse  Embryo</a:t>
            </a:r>
            <a:endParaRPr lang="en-CA" dirty="0" smtClean="0">
              <a:ea typeface="+mn-ea"/>
            </a:endParaRPr>
          </a:p>
        </p:txBody>
      </p:sp>
      <p:sp>
        <p:nvSpPr>
          <p:cNvPr id="38915" name="AutoShape 2"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8916" name="AutoShape 4"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8917" name="AutoShape 6"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8918" name="AutoShape 8" descr="data:image/jpg;base64,/9j/4AAQSkZJRgABAQAAAQABAAD/2wCEAAkGBhQSEBAUEBQPFRAVFA8QEA8UEBAPFA8UFBAVFRQUFBQXHCYeFxkjGRQUHy8gIycpLCwsFR4xNTAqNSYrLCkBCQoKDgwOGA8PGiwcHBwsLCwsKSwpKSkpKSkpLCwsLCksKSkpKSwsKSwsKSksKSkpLCkpLCkpLCwpKSkpLCwpKf/AABEIAOEA4QMBIgACEQEDEQH/xAAcAAABBQEBAQAAAAAAAAAAAAAAAQIDBAUHBgj/xAA+EAACAQMCAwUECQIEBwEAAAAAAQIDBBEFIRIxQQYHE1FhIkJxgSMyUnKRobHB0RSCQ1Ph8CQzYnOSk9IW/8QAGQEBAQEBAQEAAAAAAAAAAAAAAAIBAwQF/8QAIREBAQEBAAIDAQEBAQEAAAAAAAECEQMhEjFBE1FhcQT/2gAMAwEAAhEDEQA/AOGgAAAAAAAAAAAAAAAAAAAAAAAAAAAAAAAAAAAAAAAAAAAAAAAAAAAoCAKACAKIAAAsUABg9P2f7DVLjE5/R0vtNby+6j2lj2MtKX+H4j85vOfktiLuRF05Jwhwnbf6SiuVChj/ALUf4IpWdD/Iof8AriT/AFn+HyrjHAyaOn1HyhUa81CTOx0bamuVKiuq+jisfMW781lfDKNzv5VOvJcxxadJp4aafk1gbg6pd1Yy9mrTp1I9eOKb+UuaPOax2PjKLnaN55ug93/Y+vw5nb42faM+fN+3jhCSpRcW01hrZp7YGYJeggoCAAuRAAAAAFyAgoC8O3P5CAACALgADIAgNAAAGEAUQxpUew7Ddl1Wn4lVfRReyfvv+Dzmj6dKvWp0485NL4LqzuGmaZGjSjCK9mKSX+pz3fyOe7w90VhJLCWyXLBDKngtVZYRm17nBF9OUnSzRBMZK4IZ1Tk7cTOZIpoz3WJaNUT0yzqpqlHG6Midy01jY9PVoKSM6to57s7ljw6z8ay7izp3SxVSjU92sl7X932l+Z5jVuytahltcdPpUh7Ufn1XzPavT2t0U3dSpttN/Dz+Pmbzv0vPluXPJRGnsr/SIXGZQUaVXy5U6n/y/wAjy95YTpScZxcZLo/1XmiePXjyTSqAoGOhAFABAFAAAANYAAAAAAAAMgAgogqMa6F3Xaas1KrW69iPp1bOkymeM7tqfDaZfOU5P9j18uRw+U7Xnstqvdz2ZiVZZZq3TyjIq7Mi1ciWNMbOiNjcId45lVFSrTwRRq45lmrUyUpwJVIv0bsmdyZdNNCurgS1lzGmpZK91pqktiGncluncPPoXny3Nc9eKWMO4sN+qJJ2UKsPDrRcl7suUoesX+x6PwIyXQgqaUuh68+TOnkuNZcv1zQJUJfapv6lRcn6PyZks6/X0fihKM48UGt4vPya9TnHaDQZW9TG7g8uEvNeT9Ubf+PT4vJ31WMIOcRCXoIAAaFAAAQAABRAAwAAAAOiIOggyux9iqHDaUUuscv5vJ6F0zK7J0f+Fo/ch+htyieOe0fihVpGdc0TWq+RXq2efMy9VOMKVPcmhS9Cepb4lg1KFouEy0k6wqtLCKsoGpfpIy5VNw2JYUdircwLnE+H0Kk1kzqkdGBb4+SEp0STwCWpqdYsUrh+pQ4cDlWwVE2NildeZFq+i07qlKEtm94y+zLoyrSqlyjWLm7HO4jjep6bOjVnTqLEovHx9UUWjrfbLs6rml4kEvGgtn9uP2f4OUVKeM55nqzqanYqIhBQKUAAAEAAAAAAFEAAFHQe4wVMDu/YuanZW8l9hJ/FbP8AQ2pwPAd0Wvxbla1HvJudFvz96P7nSri1cTy852OX/GXUp4aY6UtiadBsilYywT32rjKrrMizO6UY4MvWL2NBSc5JY6nhL7tvKUvYWI53be7Xw6Fzx2+0/L8j1Wp32XsZ8a5WV7GouKHJ7r+B8ItnOry1Y3y8PHVvmQRnkqcDJqC3SOddJF6lLYs05lOplbeROpez6mNWJwWCjOnuTqsPlHKKlSrReC3QrlKpEfQkaN23qHPe8Ls/4VRVoL6OpnixyjL/AFPdWkiXVtOVxb1aT5uLcfSS3Rfj1yo04ZKI0sV6TjKSezTaa9UyBnsbL0gAAaAAAEAAABRBQEFDhYYAmtrlwlGUW1JNOLWzTT5o6x2Y75lwKnfwcmlhVoJNv70f4OQgmZZKm56+gZ952npZVR/BU55/DB5vXe9+m0421KTb9+Xsr/xW5yPiNvstYeJVzJZjBcTXm+hnM5neIub+1rVKFS4l4l1KTzvGknhJevkPVhTj9WnBfFcT/FmpwZYyFPLZwu6qT16Vreko8kkvLGD0Gm04Nbr5mU6RYoJ9DnfbeVburTf2f4EoWuHl/IWnRb8yyqDXqRbHSSqlamx3HmOML4+Y6vL/AHggU8EghLcvU5bGZGW5doSNC14kMSzNbEDRSavWz3Ni2lyMa0kbdtyBY4/22s/DvayS2b41/csnnpI9x3o0cXUGubpxz8m0eIke/wDI54+jAAA6AAwACCiCgGDW0Ts5VuW/DSwubbwvgQaNpU7itCnBe1JpfBdWdqtdLp2lGFOEVt9aXWUurI1rl4jVv1Ptiz7LU6VsuKEeJR3wk+m+6OS14+08css7vSuuLMXjDTW6T5/E5H2wslTuZpLGd8YxudZqax6/HDxy43y/rz4g5oQl6gj3HYS24qNdrmnD44weIPWd32rKlcqE2vDqrw3no/dZG/pGvp6KUMDbdczU1bTnTk8rYpW1Pc8+vRm9NlDJNaR3LLobCUaflzX6HK11kWaKwWfGWDOq3GCu74n4t6s3WMledLbKEUmy3Sh7O4goxgWqURHSJ6NE1h8o7FOpHcv1I4RSqMqJqxaM3bVbIxLOO5vWsNkZ322/TmverL/iqa8qa/VnhZnse86snfSS92MI/llnjpH0PqRywYAAHQgDgAaKgwOggOn902jpQq3Elv8AUh6Y3keqvanFIr9grbg06lj3lKT9cskqv2jzarln3eltKftHkO8TS5TSqRjlp+1hZ2xz2Pb28cblyjQUuLPJ9MDxa+NNz9/x87ziMPbdvuyjoTdaK+im3yX1ZeR4xo9VnG512GD6dRpprZrdMa0KkSp2Ts5qf9fZdHXpLhqLrJY2kQq2cXh7PyOb9nNYqW1xTnSk4viSeOUk3umuqOuar7aU8JSe7xsn64OOsd9Ofy+NZNathDNPuPpV5dSK5ptkVKPCef48de9bN3TpyzjCfxMv+nSZFOvuOVfYyqicuQWfgZ9KoaNB7EtNjDLLkIYIolhAR1XsUJLcvV+RUjHcv8RVi0iegtcRi5Pkk2/gkZFlS3K/bzVf6exlFPE6vsR6NL3n+BXjz8tSM3eZcq7R6h49zWqdJSk18M7fkZMySTIWe63tZmchAFAxYwAmQAB0OY3IsQO69gp8emUvRSj+DHV1iTMXui1JSoVaLftRfFFej5no9Tt8SyeXUccC3kXLapu0+pk0apcjV5bkOh2s6TG4ozpVOUls/svmmjiOu6JO2rSp1FuuT6SXRo77Rmppfa/Uw+1/ZZXdJrCVWO8Jdfuv0PT4t9nK5XuPbhjQiLN5aSpzlCaalFtNPo8ivT6nAp8L4HspdGdOL6XTaLlVpxXNyil+J2mtD6OOeiS/I5n2H0Sda4jKKWKbUm2dmlZKSx08uf4nLV9os7XjbrnssIpSieputI3eDJu9PafI89dYxmhEXalDCyyhVqELTqaRZoXa8zJyTUQNuhVyaFNmPZ8zWzhEiC4ZHRiJUnllm2gVWNDT6WWjmveTrnjXXhxfsUvYXq/ef+/I6Lq2oK1tKtX3scMF5yfI4dcVXKTb3bbbfq2erwZ5n5f656vdc/xFIYLkTB1UTIAxDVAAAAyAgAej7D687W7pzz7D9ip91s7jf01OClHDTWU088z5tjLB13u17XKpT/pqz9uK+jb96Pl8jnufrlqcvWlWfCx1KuaWo6d1MSrlM89io0qV3h7P5Gjb6rlYlg87CoTqYpEXarsnRu1xr2K321vxLykv3G6Foq8NW9eEZLHCpJcSeOj8n6k6rPzJadw4vJs8upWa8c01LTsXToSUqUXH0TeH8jSUnHZrcyqeuTW2X+Ij1h9Sv6Z+2fzvOJLy+4eeP3Mt1nNi3V1xPdFf+pa5JHPe+/S85sUtWXDLHkYtSBq3rcpNvrzKDgQ6IYUyektwUC1QomsW7OGCzVr9CCE8E0KXES0tGnk1LG0yyG2tctEXa7X42Vs8NePNNU11S6y+RWM3euRG9fGPEd5naHxKyoU39HSyn/1T6/hyPDMkr1XKTb3beW2RNnvvPqOeZyEEYoMxRjEFbENWAAAEAAAXJPZ3kqc4zg2pReU0+RXADu3Y7tdC9pKM2lWikpR8/VGhfabzwcCsb+dKcZ05OMovKa6HYOx/eJSuIxp3LUK2yTe0Z/B9H6HHWHD3j/xPO2aY3hPTXFgmsozamnNdDjqWOksrO5IfGWxJUtXkhnTZC0kWOWCF5wEWzOCSRBUHKZFNjh1WrlOpE0J0WxsbFvzNFKFIt0abLlvpzL9PTSbVSM+nZ5NGzsjRttO9Bur6vQsqfHWks+5D3pvySKxi7vIzW5n7N1C9p2lGVWs0klsus30SRw/tHr07uvKpU6/Vj0iuiRZ7Wdrql7V4p7QW0Ka5RX7s8/KZ7sYmJyOE7q/KnCDMiZNdOHiMZkQN4VsBADSgIAAAAAAAoCDoyxyEAD2nZjvNr22I1PpaS92TxKK9JfydS0PttZ3m0ZqM/wDLniD+XR/I+eR0KjXIm5lc7j9j6enpifLBTq6P6HDNH7eXdtjw6suH7E/pI/gz2emd989lcUYy85Qk4v8AB7HO+Lv0z5an3Ht6mk+hG9LKFr3vWM0uPxYPqnDiS+aNGl3g6fL/AB4L73Ev1RH8a3+s/TFpYLSt+RY//c6fy/qKX4tkdbvB06P+PB/dUpfsZ/DTf7Q5aV6E9LSfQxrjvbsI/V8WXklDH6mLe990F/yaDfrOaX5I2f8Az39P7f5HvaWl+g28uKFCLlWqU4JeckvyON6r3sXlXKjKNOL6QW6/uZ5O71OpUeakpyl5yk5fqdZ4Mz7TdeTX/HV+0fe5ThmFnHiluvFksJfBdTl+ra1VuJudacpyfVv9F0M5zEydvUnJ6J4/2+z+Ia2JkCXThWIIAaUQAAUADICALkAEAAAAAAAAAAAUAEABQDIcTEABykJxCAAuQEABRAAAAAAAAAAAAAAAAAAAAAABUIAAAAAAAAACsAAQVAACCiAAAAAKxAAAAAAAAAAAAAAAAAAAAAAAAAA//9k="/>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pic>
        <p:nvPicPr>
          <p:cNvPr id="28680" name="Picture 9"/>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7575" y="3716338"/>
            <a:ext cx="2143125" cy="2143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28681" name="Picture 1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38513" y="3716338"/>
            <a:ext cx="2038350" cy="2143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28682" name="Picture 1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84888" y="3348038"/>
            <a:ext cx="1914525" cy="23907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4" name="Rectangle 3"/>
          <p:cNvSpPr/>
          <p:nvPr/>
        </p:nvSpPr>
        <p:spPr>
          <a:xfrm>
            <a:off x="539552" y="1052736"/>
            <a:ext cx="3798242" cy="492443"/>
          </a:xfrm>
          <a:prstGeom prst="rect">
            <a:avLst/>
          </a:prstGeom>
        </p:spPr>
        <p:txBody>
          <a:bodyPr wrap="square">
            <a:spAutoFit/>
          </a:bodyPr>
          <a:lstStyle/>
          <a:p>
            <a:pPr lvl="0" fontAlgn="auto">
              <a:spcBef>
                <a:spcPct val="20000"/>
              </a:spcBef>
              <a:spcAft>
                <a:spcPts val="0"/>
              </a:spcAft>
              <a:buClr>
                <a:srgbClr val="0BD0D9"/>
              </a:buClr>
              <a:buSzPct val="95000"/>
              <a:defRPr/>
            </a:pPr>
            <a:r>
              <a:rPr lang="en-CA" sz="2600" dirty="0">
                <a:solidFill>
                  <a:prstClr val="black"/>
                </a:solidFill>
                <a:latin typeface="Constantia"/>
                <a:hlinkClick r:id="rId5"/>
              </a:rPr>
              <a:t>BIG </a:t>
            </a:r>
            <a:r>
              <a:rPr lang="en-CA" sz="2600" dirty="0" smtClean="0">
                <a:solidFill>
                  <a:prstClr val="black"/>
                </a:solidFill>
                <a:latin typeface="Constantia"/>
                <a:hlinkClick r:id="rId5"/>
              </a:rPr>
              <a:t>PICTURE</a:t>
            </a:r>
            <a:r>
              <a:rPr lang="en-CA" sz="2600" dirty="0" smtClean="0">
                <a:solidFill>
                  <a:prstClr val="black"/>
                </a:solidFill>
                <a:latin typeface="Constantia"/>
              </a:rPr>
              <a:t> </a:t>
            </a:r>
            <a:endParaRPr lang="en-CA" sz="2600" dirty="0">
              <a:solidFill>
                <a:prstClr val="black"/>
              </a:solidFill>
              <a:latin typeface="Constanti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457200" y="908050"/>
            <a:ext cx="8229600" cy="5416550"/>
          </a:xfrm>
        </p:spPr>
        <p:txBody>
          <a:bodyPr>
            <a:normAutofit/>
          </a:bodyPr>
          <a:lstStyle/>
          <a:p>
            <a:pPr marL="274320" indent="-274320" eaLnBrk="1" fontAlgn="auto" hangingPunct="1">
              <a:spcAft>
                <a:spcPts val="0"/>
              </a:spcAft>
              <a:buClr>
                <a:schemeClr val="accent3"/>
              </a:buClr>
              <a:buFont typeface="Wingdings 2"/>
              <a:buChar char=""/>
              <a:defRPr/>
            </a:pPr>
            <a:r>
              <a:rPr lang="en-CA" dirty="0" smtClean="0">
                <a:ea typeface="+mn-ea"/>
                <a:cs typeface="+mn-cs"/>
              </a:rPr>
              <a:t>Similarities in early development indicate that similar genes are at work</a:t>
            </a:r>
          </a:p>
          <a:p>
            <a:pPr marL="274320" indent="-274320" eaLnBrk="1" fontAlgn="auto" hangingPunct="1">
              <a:spcAft>
                <a:spcPts val="0"/>
              </a:spcAft>
              <a:buClr>
                <a:schemeClr val="accent3"/>
              </a:buClr>
              <a:buFont typeface="Wingdings 2"/>
              <a:buChar char=""/>
              <a:defRPr/>
            </a:pPr>
            <a:r>
              <a:rPr lang="en-CA" dirty="0" smtClean="0">
                <a:ea typeface="+mn-ea"/>
                <a:cs typeface="+mn-cs"/>
              </a:rPr>
              <a:t>These genes came from a </a:t>
            </a:r>
            <a:r>
              <a:rPr lang="en-CA" b="1" dirty="0" smtClean="0">
                <a:ea typeface="+mn-ea"/>
                <a:cs typeface="+mn-cs"/>
              </a:rPr>
              <a:t>common ancestor</a:t>
            </a:r>
          </a:p>
          <a:p>
            <a:pPr marL="0" indent="0" eaLnBrk="1" fontAlgn="auto" hangingPunct="1">
              <a:spcAft>
                <a:spcPts val="0"/>
              </a:spcAft>
              <a:buClr>
                <a:schemeClr val="accent3"/>
              </a:buClr>
              <a:buFont typeface="Wingdings 2"/>
              <a:buNone/>
              <a:defRPr/>
            </a:pPr>
            <a:r>
              <a:rPr lang="en-CA" dirty="0" smtClean="0">
                <a:ea typeface="+mn-ea"/>
                <a:cs typeface="+mn-cs"/>
              </a:rPr>
              <a:t>As the embryos (of different species)</a:t>
            </a:r>
          </a:p>
          <a:p>
            <a:pPr marL="0" indent="0" eaLnBrk="1" fontAlgn="auto" hangingPunct="1">
              <a:spcAft>
                <a:spcPts val="0"/>
              </a:spcAft>
              <a:buClr>
                <a:schemeClr val="accent3"/>
              </a:buClr>
              <a:buFont typeface="Wingdings 2"/>
              <a:buNone/>
              <a:defRPr/>
            </a:pPr>
            <a:r>
              <a:rPr lang="en-CA" dirty="0" smtClean="0">
                <a:ea typeface="+mn-ea"/>
                <a:cs typeface="+mn-cs"/>
              </a:rPr>
              <a:t>grow and develop, they become </a:t>
            </a:r>
          </a:p>
          <a:p>
            <a:pPr marL="0" indent="0" eaLnBrk="1" fontAlgn="auto" hangingPunct="1">
              <a:spcAft>
                <a:spcPts val="0"/>
              </a:spcAft>
              <a:buClr>
                <a:schemeClr val="accent3"/>
              </a:buClr>
              <a:buFont typeface="Wingdings 2"/>
              <a:buNone/>
              <a:defRPr/>
            </a:pPr>
            <a:r>
              <a:rPr lang="en-CA" dirty="0" smtClean="0">
                <a:ea typeface="+mn-ea"/>
                <a:cs typeface="+mn-cs"/>
              </a:rPr>
              <a:t>more dissimilar</a:t>
            </a: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03838" y="2708275"/>
            <a:ext cx="3624262" cy="3673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179388" y="1628775"/>
            <a:ext cx="8507412" cy="4695825"/>
          </a:xfrm>
        </p:spPr>
        <p:txBody>
          <a:bodyPr/>
          <a:lstStyle/>
          <a:p>
            <a:pPr eaLnBrk="1" hangingPunct="1"/>
            <a:r>
              <a:rPr lang="en-CA">
                <a:latin typeface="Constantia" charset="0"/>
              </a:rPr>
              <a:t>The changes in genes are caused by </a:t>
            </a:r>
            <a:r>
              <a:rPr lang="en-CA" b="1" i="1">
                <a:latin typeface="Constantia" charset="0"/>
              </a:rPr>
              <a:t>mutations</a:t>
            </a:r>
            <a:r>
              <a:rPr lang="en-CA">
                <a:latin typeface="Constantia" charset="0"/>
              </a:rPr>
              <a:t>, or changes in the genetic blueprint contained within an organisms DNA</a:t>
            </a:r>
          </a:p>
          <a:p>
            <a:pPr eaLnBrk="1" hangingPunct="1"/>
            <a:endParaRPr lang="en-CA">
              <a:latin typeface="Constantia" charset="0"/>
            </a:endParaRPr>
          </a:p>
          <a:p>
            <a:pPr eaLnBrk="1" hangingPunct="1">
              <a:buFont typeface="Wingdings 2" charset="0"/>
              <a:buNone/>
            </a:pPr>
            <a:r>
              <a:rPr lang="en-CA">
                <a:latin typeface="Constantia" charset="0"/>
              </a:rPr>
              <a:t>Q:  What happens to an organism with an “early” mutation?</a:t>
            </a:r>
          </a:p>
          <a:p>
            <a:pPr eaLnBrk="1" hangingPunct="1">
              <a:buFont typeface="Wingdings 2" charset="0"/>
              <a:buNone/>
            </a:pPr>
            <a:r>
              <a:rPr lang="en-CA" sz="2000" i="1">
                <a:latin typeface="Constantia" charset="0"/>
              </a:rPr>
              <a:t>Mutations that affect early stages od developments are likely to be lethal.  An organism carrying such a mutation dies while it is and its genes are not passed on</a:t>
            </a:r>
          </a:p>
          <a:p>
            <a:pPr eaLnBrk="1" hangingPunct="1">
              <a:buFont typeface="Wingdings 2" charset="0"/>
              <a:buNone/>
            </a:pPr>
            <a:endParaRPr lang="en-CA" sz="2000" i="1">
              <a:latin typeface="Constantia" charset="0"/>
            </a:endParaRPr>
          </a:p>
          <a:p>
            <a:pPr eaLnBrk="1" hangingPunct="1">
              <a:buFont typeface="Wingdings 2" charset="0"/>
              <a:buNone/>
            </a:pPr>
            <a:endParaRPr lang="en-CA" sz="2000">
              <a:latin typeface="Constanti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CA">
              <a:latin typeface="Calibri" charset="0"/>
            </a:endParaRPr>
          </a:p>
        </p:txBody>
      </p:sp>
      <p:sp>
        <p:nvSpPr>
          <p:cNvPr id="41986" name="Content Placeholder 2"/>
          <p:cNvSpPr>
            <a:spLocks noGrp="1"/>
          </p:cNvSpPr>
          <p:nvPr>
            <p:ph idx="1"/>
          </p:nvPr>
        </p:nvSpPr>
        <p:spPr/>
        <p:txBody>
          <a:bodyPr/>
          <a:lstStyle/>
          <a:p>
            <a:pPr eaLnBrk="1" hangingPunct="1"/>
            <a:r>
              <a:rPr lang="en-CA">
                <a:latin typeface="Constantia" charset="0"/>
              </a:rPr>
              <a:t>Later mutations tend to be less drastic and may be potentially useful!</a:t>
            </a:r>
          </a:p>
          <a:p>
            <a:pPr eaLnBrk="1" hangingPunct="1"/>
            <a:endParaRPr lang="en-CA">
              <a:latin typeface="Constantia" charset="0"/>
            </a:endParaRPr>
          </a:p>
          <a:p>
            <a:pPr eaLnBrk="1" hangingPunct="1"/>
            <a:r>
              <a:rPr lang="en-CA">
                <a:latin typeface="Constantia" charset="0"/>
              </a:rPr>
              <a:t>Organisms with this kind of mutation may survive to reproduce and pass the changes in its DNA to its offspring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6588"/>
          </a:xfrm>
        </p:spPr>
        <p:txBody>
          <a:bodyPr>
            <a:normAutofit fontScale="90000"/>
          </a:bodyPr>
          <a:lstStyle/>
          <a:p>
            <a:pPr eaLnBrk="1" fontAlgn="auto" hangingPunct="1">
              <a:spcAft>
                <a:spcPts val="0"/>
              </a:spcAft>
              <a:defRPr/>
            </a:pPr>
            <a:r>
              <a:rPr lang="en-CA" dirty="0" smtClean="0">
                <a:ea typeface="+mj-ea"/>
                <a:cs typeface="+mj-cs"/>
              </a:rPr>
              <a:t>Similarities in Body Structure</a:t>
            </a:r>
            <a:endParaRPr lang="en-CA" dirty="0">
              <a:ea typeface="+mj-ea"/>
              <a:cs typeface="+mj-cs"/>
            </a:endParaRPr>
          </a:p>
        </p:txBody>
      </p:sp>
      <p:sp>
        <p:nvSpPr>
          <p:cNvPr id="43010" name="Content Placeholder 2"/>
          <p:cNvSpPr>
            <a:spLocks noGrp="1"/>
          </p:cNvSpPr>
          <p:nvPr>
            <p:ph idx="1"/>
          </p:nvPr>
        </p:nvSpPr>
        <p:spPr>
          <a:xfrm>
            <a:off x="457200" y="1341438"/>
            <a:ext cx="8229600" cy="4983162"/>
          </a:xfrm>
        </p:spPr>
        <p:txBody>
          <a:bodyPr/>
          <a:lstStyle/>
          <a:p>
            <a:pPr marL="0" indent="0" eaLnBrk="1" hangingPunct="1">
              <a:buFont typeface="Wingdings 2" charset="0"/>
              <a:buNone/>
            </a:pPr>
            <a:r>
              <a:rPr lang="en-CA">
                <a:latin typeface="Constantia" charset="0"/>
              </a:rPr>
              <a:t>Homologous Structures:  </a:t>
            </a:r>
            <a:r>
              <a:rPr lang="en-CA" i="1">
                <a:latin typeface="Constantia" charset="0"/>
              </a:rPr>
              <a:t>parts of different organisms, often quite dissimilar, that developed from the same ancestral body parts</a:t>
            </a: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endParaRPr lang="en-CA" i="1">
              <a:latin typeface="Constantia" charset="0"/>
            </a:endParaRPr>
          </a:p>
          <a:p>
            <a:pPr marL="0" indent="0" eaLnBrk="1" hangingPunct="1">
              <a:buFont typeface="Wingdings 2" charset="0"/>
              <a:buNone/>
            </a:pPr>
            <a:r>
              <a:rPr lang="en-CA" i="1">
                <a:latin typeface="Constantia" charset="0"/>
              </a:rPr>
              <a:t>Fill in chart Fig 13-17 </a:t>
            </a:r>
          </a:p>
          <a:p>
            <a:pPr marL="0" indent="0" eaLnBrk="1" hangingPunct="1">
              <a:buFont typeface="Wingdings 2" charset="0"/>
              <a:buNone/>
            </a:pPr>
            <a:endParaRPr lang="en-CA">
              <a:latin typeface="Constantia" charset="0"/>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24075" y="2738438"/>
            <a:ext cx="6170613" cy="26273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5" name="Text Placeholder 4"/>
          <p:cNvSpPr>
            <a:spLocks noGrp="1"/>
          </p:cNvSpPr>
          <p:nvPr>
            <p:ph type="body" idx="1"/>
          </p:nvPr>
        </p:nvSpPr>
        <p:spPr>
          <a:xfrm>
            <a:off x="457200" y="908050"/>
            <a:ext cx="8218488" cy="1606550"/>
          </a:xfrm>
        </p:spPr>
        <p:txBody>
          <a:bodyPr/>
          <a:lstStyle/>
          <a:p>
            <a:pPr eaLnBrk="1" hangingPunct="1"/>
            <a:r>
              <a:rPr lang="en-CA">
                <a:latin typeface="Constantia" charset="0"/>
              </a:rPr>
              <a:t>Vestigial organs:  </a:t>
            </a:r>
            <a:r>
              <a:rPr lang="en-CA" i="1">
                <a:latin typeface="Constantia" charset="0"/>
              </a:rPr>
              <a:t>a structure that serves no useful purpose in an organism</a:t>
            </a:r>
          </a:p>
          <a:p>
            <a:pPr eaLnBrk="1" hangingPunct="1"/>
            <a:endParaRPr lang="en-CA">
              <a:latin typeface="Constantia" charset="0"/>
            </a:endParaRPr>
          </a:p>
        </p:txBody>
      </p:sp>
      <p:sp>
        <p:nvSpPr>
          <p:cNvPr id="44035" name="Text Placeholder 5"/>
          <p:cNvSpPr>
            <a:spLocks noGrp="1"/>
          </p:cNvSpPr>
          <p:nvPr>
            <p:ph type="body" sz="half" idx="3"/>
          </p:nvPr>
        </p:nvSpPr>
        <p:spPr>
          <a:xfrm>
            <a:off x="4645025" y="1860550"/>
            <a:ext cx="4041775" cy="654050"/>
          </a:xfrm>
        </p:spPr>
        <p:txBody>
          <a:bodyPr/>
          <a:lstStyle/>
          <a:p>
            <a:pPr eaLnBrk="1" hangingPunct="1"/>
            <a:endParaRPr lang="en-CA">
              <a:latin typeface="Constantia" charset="0"/>
            </a:endParaRPr>
          </a:p>
        </p:txBody>
      </p:sp>
      <p:sp>
        <p:nvSpPr>
          <p:cNvPr id="3" name="Content Placeholder 2"/>
          <p:cNvSpPr>
            <a:spLocks noGrp="1"/>
          </p:cNvSpPr>
          <p:nvPr>
            <p:ph sz="quarter" idx="2"/>
          </p:nvPr>
        </p:nvSpPr>
        <p:spPr>
          <a:xfrm>
            <a:off x="457200" y="1844675"/>
            <a:ext cx="4040188" cy="4516438"/>
          </a:xfrm>
        </p:spPr>
        <p:txBody>
          <a:bodyPr>
            <a:normAutofit/>
          </a:bodyPr>
          <a:lstStyle/>
          <a:p>
            <a:pPr marL="0" indent="0" eaLnBrk="1" fontAlgn="auto" hangingPunct="1">
              <a:spcAft>
                <a:spcPts val="0"/>
              </a:spcAft>
              <a:buClr>
                <a:schemeClr val="accent3"/>
              </a:buClr>
              <a:buFont typeface="Wingdings 2"/>
              <a:buNone/>
              <a:defRPr/>
            </a:pPr>
            <a:endParaRPr lang="en-CA" i="1" dirty="0" smtClean="0">
              <a:ea typeface="+mn-ea"/>
              <a:cs typeface="+mn-cs"/>
            </a:endParaRPr>
          </a:p>
          <a:p>
            <a:pPr marL="514350" indent="-514350" eaLnBrk="1" fontAlgn="auto" hangingPunct="1">
              <a:spcAft>
                <a:spcPts val="0"/>
              </a:spcAft>
              <a:buClr>
                <a:schemeClr val="accent3"/>
              </a:buClr>
              <a:buFont typeface="Wingdings 2"/>
              <a:buAutoNum type="arabicPeriod"/>
              <a:defRPr/>
            </a:pPr>
            <a:r>
              <a:rPr lang="en-CA" i="1" dirty="0" smtClean="0">
                <a:ea typeface="+mn-ea"/>
                <a:cs typeface="+mn-cs"/>
              </a:rPr>
              <a:t>Snake: have tiny bones that are the remnants of legs</a:t>
            </a:r>
          </a:p>
          <a:p>
            <a:pPr marL="514350" indent="-514350" eaLnBrk="1" fontAlgn="auto" hangingPunct="1">
              <a:spcAft>
                <a:spcPts val="0"/>
              </a:spcAft>
              <a:buClr>
                <a:schemeClr val="accent3"/>
              </a:buClr>
              <a:buFont typeface="Wingdings 2"/>
              <a:buAutoNum type="arabicPeriod"/>
              <a:defRPr/>
            </a:pPr>
            <a:endParaRPr lang="en-CA" i="1" dirty="0">
              <a:ea typeface="+mn-ea"/>
              <a:cs typeface="+mn-cs"/>
            </a:endParaRPr>
          </a:p>
          <a:p>
            <a:pPr marL="514350" indent="-514350" eaLnBrk="1" fontAlgn="auto" hangingPunct="1">
              <a:spcAft>
                <a:spcPts val="0"/>
              </a:spcAft>
              <a:buClr>
                <a:schemeClr val="accent3"/>
              </a:buClr>
              <a:buFont typeface="Wingdings 2"/>
              <a:buAutoNum type="arabicPeriod"/>
              <a:defRPr/>
            </a:pPr>
            <a:r>
              <a:rPr lang="en-CA" i="1" dirty="0" smtClean="0">
                <a:ea typeface="+mn-ea"/>
                <a:cs typeface="+mn-cs"/>
              </a:rPr>
              <a:t> Human:</a:t>
            </a:r>
          </a:p>
          <a:p>
            <a:pPr marL="880110" lvl="1" indent="-514350" eaLnBrk="1" fontAlgn="auto" hangingPunct="1">
              <a:spcAft>
                <a:spcPts val="0"/>
              </a:spcAft>
              <a:buFont typeface="Wingdings 2"/>
              <a:buAutoNum type="arabicPeriod"/>
              <a:defRPr/>
            </a:pPr>
            <a:r>
              <a:rPr lang="en-CA" i="1" dirty="0" smtClean="0">
                <a:ea typeface="+mn-ea"/>
              </a:rPr>
              <a:t>Have a set of </a:t>
            </a:r>
            <a:r>
              <a:rPr lang="en-CA" i="1" dirty="0" err="1" smtClean="0">
                <a:ea typeface="+mn-ea"/>
              </a:rPr>
              <a:t>minature</a:t>
            </a:r>
            <a:r>
              <a:rPr lang="en-CA" i="1" dirty="0" smtClean="0">
                <a:ea typeface="+mn-ea"/>
              </a:rPr>
              <a:t> tailbones at the base of our spine</a:t>
            </a:r>
          </a:p>
          <a:p>
            <a:pPr marL="880110" lvl="1" indent="-514350" eaLnBrk="1" fontAlgn="auto" hangingPunct="1">
              <a:spcAft>
                <a:spcPts val="0"/>
              </a:spcAft>
              <a:buFont typeface="Wingdings 2"/>
              <a:buAutoNum type="arabicPeriod"/>
              <a:defRPr/>
            </a:pPr>
            <a:r>
              <a:rPr lang="en-CA" i="1" dirty="0" smtClean="0">
                <a:ea typeface="+mn-ea"/>
              </a:rPr>
              <a:t>Ear muscles</a:t>
            </a:r>
          </a:p>
          <a:p>
            <a:pPr marL="880110" lvl="1" indent="-514350" eaLnBrk="1" fontAlgn="auto" hangingPunct="1">
              <a:spcAft>
                <a:spcPts val="0"/>
              </a:spcAft>
              <a:buFont typeface="Wingdings 2"/>
              <a:buAutoNum type="arabicPeriod"/>
              <a:defRPr/>
            </a:pPr>
            <a:r>
              <a:rPr lang="en-CA" i="1" dirty="0" smtClean="0">
                <a:ea typeface="+mn-ea"/>
              </a:rPr>
              <a:t>Appendix: probably used in the digestion of food</a:t>
            </a:r>
          </a:p>
        </p:txBody>
      </p:sp>
      <p:sp>
        <p:nvSpPr>
          <p:cNvPr id="44037" name="Content Placeholder 6"/>
          <p:cNvSpPr>
            <a:spLocks noGrp="1"/>
          </p:cNvSpPr>
          <p:nvPr>
            <p:ph sz="quarter" idx="4"/>
          </p:nvPr>
        </p:nvSpPr>
        <p:spPr>
          <a:xfrm>
            <a:off x="4645025" y="2514600"/>
            <a:ext cx="4041775" cy="3846513"/>
          </a:xfrm>
        </p:spPr>
        <p:txBody>
          <a:bodyPr/>
          <a:lstStyle/>
          <a:p>
            <a:pPr eaLnBrk="1" hangingPunct="1"/>
            <a:endParaRPr lang="en-CA">
              <a:latin typeface="Constantia"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3513" y="1557338"/>
            <a:ext cx="2160587" cy="14303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3438" y="3021013"/>
            <a:ext cx="2184400" cy="1638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13538" y="4659313"/>
            <a:ext cx="2012950" cy="1492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 calcmode="lin" valueType="num">
                                      <p:cBhvr additive="base">
                                        <p:cTn id="43" dur="500" fill="hold"/>
                                        <p:tgtEl>
                                          <p:spTgt spid="4099"/>
                                        </p:tgtEl>
                                        <p:attrNameLst>
                                          <p:attrName>ppt_x</p:attrName>
                                        </p:attrNameLst>
                                      </p:cBhvr>
                                      <p:tavLst>
                                        <p:tav tm="0">
                                          <p:val>
                                            <p:strVal val="#ppt_x"/>
                                          </p:val>
                                        </p:tav>
                                        <p:tav tm="100000">
                                          <p:val>
                                            <p:strVal val="#ppt_x"/>
                                          </p:val>
                                        </p:tav>
                                      </p:tavLst>
                                    </p:anim>
                                    <p:anim calcmode="lin" valueType="num">
                                      <p:cBhvr additive="base">
                                        <p:cTn id="4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additive="base">
                                        <p:cTn id="49" dur="500" fill="hold"/>
                                        <p:tgtEl>
                                          <p:spTgt spid="4100"/>
                                        </p:tgtEl>
                                        <p:attrNameLst>
                                          <p:attrName>ppt_x</p:attrName>
                                        </p:attrNameLst>
                                      </p:cBhvr>
                                      <p:tavLst>
                                        <p:tav tm="0">
                                          <p:val>
                                            <p:strVal val="#ppt_x"/>
                                          </p:val>
                                        </p:tav>
                                        <p:tav tm="100000">
                                          <p:val>
                                            <p:strVal val="#ppt_x"/>
                                          </p:val>
                                        </p:tav>
                                      </p:tavLst>
                                    </p:anim>
                                    <p:anim calcmode="lin" valueType="num">
                                      <p:cBhvr additive="base">
                                        <p:cTn id="5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CA">
                <a:latin typeface="Constantia" charset="0"/>
              </a:rPr>
              <a:t>Route taken:</a:t>
            </a: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endParaRPr lang="en-CA">
              <a:latin typeface="Constantia" charset="0"/>
            </a:endParaRPr>
          </a:p>
          <a:p>
            <a:pPr eaLnBrk="1" hangingPunct="1"/>
            <a:r>
              <a:rPr lang="en-CA">
                <a:latin typeface="Constantia" charset="0"/>
              </a:rPr>
              <a:t>What he did during the voyage:</a:t>
            </a:r>
          </a:p>
          <a:p>
            <a:pPr lvl="1" eaLnBrk="1" hangingPunct="1"/>
            <a:r>
              <a:rPr lang="en-CA">
                <a:latin typeface="Constantia" charset="0"/>
              </a:rPr>
              <a:t>Went ashore and collected animal and plant species</a:t>
            </a:r>
          </a:p>
        </p:txBody>
      </p:sp>
      <p:pic>
        <p:nvPicPr>
          <p:cNvPr id="16387" name="Picture 2" descr="http://www.oum.ox.ac.uk/database/zoology/images/map.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52750" y="2060575"/>
            <a:ext cx="5795963" cy="2752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850"/>
            <a:ext cx="8229600" cy="636588"/>
          </a:xfrm>
        </p:spPr>
        <p:txBody>
          <a:bodyPr>
            <a:normAutofit fontScale="90000"/>
          </a:bodyPr>
          <a:lstStyle/>
          <a:p>
            <a:pPr eaLnBrk="1" fontAlgn="auto" hangingPunct="1">
              <a:spcAft>
                <a:spcPts val="0"/>
              </a:spcAft>
              <a:defRPr/>
            </a:pPr>
            <a:r>
              <a:rPr lang="en-CA" sz="4300" dirty="0" smtClean="0">
                <a:ea typeface="+mj-ea"/>
                <a:cs typeface="+mj-cs"/>
              </a:rPr>
              <a:t>Similarities in Chemical Compounds</a:t>
            </a:r>
            <a:endParaRPr lang="en-CA" sz="4300" dirty="0">
              <a:ea typeface="+mj-ea"/>
              <a:cs typeface="+mj-cs"/>
            </a:endParaRPr>
          </a:p>
        </p:txBody>
      </p:sp>
      <p:sp>
        <p:nvSpPr>
          <p:cNvPr id="45058" name="Content Placeholder 8"/>
          <p:cNvSpPr>
            <a:spLocks noGrp="1"/>
          </p:cNvSpPr>
          <p:nvPr>
            <p:ph idx="1"/>
          </p:nvPr>
        </p:nvSpPr>
        <p:spPr>
          <a:xfrm>
            <a:off x="457200" y="1557338"/>
            <a:ext cx="8229600" cy="4767262"/>
          </a:xfrm>
        </p:spPr>
        <p:txBody>
          <a:bodyPr/>
          <a:lstStyle/>
          <a:p>
            <a:pPr eaLnBrk="1" hangingPunct="1"/>
            <a:r>
              <a:rPr lang="en-CA">
                <a:latin typeface="Constantia" charset="0"/>
              </a:rPr>
              <a:t>All organisms use the following chemicals:</a:t>
            </a:r>
          </a:p>
          <a:p>
            <a:pPr lvl="1" eaLnBrk="1" hangingPunct="1"/>
            <a:r>
              <a:rPr lang="en-CA">
                <a:latin typeface="Constantia" charset="0"/>
              </a:rPr>
              <a:t>DNA and RNA to carry information</a:t>
            </a:r>
          </a:p>
          <a:p>
            <a:pPr lvl="1" eaLnBrk="1" hangingPunct="1"/>
            <a:r>
              <a:rPr lang="en-CA">
                <a:latin typeface="Constantia" charset="0"/>
              </a:rPr>
              <a:t>ATP to carry energy</a:t>
            </a:r>
          </a:p>
          <a:p>
            <a:pPr lvl="1" eaLnBrk="1" hangingPunct="1"/>
            <a:endParaRPr lang="en-CA">
              <a:latin typeface="Constantia" charset="0"/>
            </a:endParaRPr>
          </a:p>
          <a:p>
            <a:pPr eaLnBrk="1" hangingPunct="1"/>
            <a:r>
              <a:rPr lang="en-CA">
                <a:latin typeface="Constantia" charset="0"/>
              </a:rPr>
              <a:t>The more closely related two species are, the more closely their important chemical compounds resemble each other.</a:t>
            </a:r>
          </a:p>
          <a:p>
            <a:pPr eaLnBrk="1" hangingPunct="1"/>
            <a:endParaRPr lang="en-CA">
              <a:latin typeface="Constantia"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6"/>
          <p:cNvSpPr>
            <a:spLocks noGrp="1"/>
          </p:cNvSpPr>
          <p:nvPr>
            <p:ph type="title"/>
          </p:nvPr>
        </p:nvSpPr>
        <p:spPr>
          <a:xfrm>
            <a:off x="457200" y="188913"/>
            <a:ext cx="8229600" cy="863600"/>
          </a:xfrm>
        </p:spPr>
        <p:txBody>
          <a:bodyPr/>
          <a:lstStyle/>
          <a:p>
            <a:pPr eaLnBrk="1" hangingPunct="1"/>
            <a:r>
              <a:rPr lang="en-CA">
                <a:latin typeface="Calibri" charset="0"/>
              </a:rPr>
              <a:t>What Homologies Tell Us</a:t>
            </a:r>
          </a:p>
        </p:txBody>
      </p:sp>
      <p:sp>
        <p:nvSpPr>
          <p:cNvPr id="8" name="Content Placeholder 7"/>
          <p:cNvSpPr>
            <a:spLocks noGrp="1"/>
          </p:cNvSpPr>
          <p:nvPr>
            <p:ph idx="1"/>
          </p:nvPr>
        </p:nvSpPr>
        <p:spPr/>
        <p:txBody>
          <a:bodyPr>
            <a:normAutofit/>
          </a:bodyPr>
          <a:lstStyle/>
          <a:p>
            <a:pPr eaLnBrk="1" hangingPunct="1">
              <a:defRPr/>
            </a:pPr>
            <a:r>
              <a:rPr lang="en-CA" dirty="0">
                <a:latin typeface="Constantia" charset="0"/>
                <a:cs typeface="+mn-cs"/>
              </a:rPr>
              <a:t>Similarities provide evidence that all living things evolved from common ancestors</a:t>
            </a:r>
          </a:p>
          <a:p>
            <a:pPr eaLnBrk="1" hangingPunct="1">
              <a:defRPr/>
            </a:pPr>
            <a:endParaRPr lang="en-CA" dirty="0">
              <a:latin typeface="Constantia" charset="0"/>
              <a:cs typeface="+mn-cs"/>
            </a:endParaRPr>
          </a:p>
          <a:p>
            <a:pPr eaLnBrk="1" hangingPunct="1">
              <a:defRPr/>
            </a:pPr>
            <a:r>
              <a:rPr lang="en-CA" dirty="0">
                <a:latin typeface="Constantia" charset="0"/>
                <a:cs typeface="+mn-cs"/>
              </a:rPr>
              <a:t>The best explanation for them is that living organisms evolved through gradual modification of earlier forms</a:t>
            </a:r>
          </a:p>
          <a:p>
            <a:pPr eaLnBrk="1" hangingPunct="1">
              <a:buFont typeface="Wingdings 2" charset="0"/>
              <a:buNone/>
              <a:defRPr/>
            </a:pPr>
            <a:r>
              <a:rPr lang="en-CA" dirty="0">
                <a:latin typeface="Constantia" charset="0"/>
                <a:cs typeface="+mn-cs"/>
              </a:rPr>
              <a:t> </a:t>
            </a:r>
          </a:p>
          <a:p>
            <a:pPr algn="ctr" eaLnBrk="1" hangingPunct="1">
              <a:buFont typeface="Wingdings 2" charset="0"/>
              <a:buNone/>
              <a:defRPr/>
            </a:pPr>
            <a:r>
              <a:rPr lang="en-CA" sz="3600" dirty="0">
                <a:effectLst>
                  <a:outerShdw blurRad="38100" dist="38100" dir="2700000" algn="tl">
                    <a:srgbClr val="DDDDDD"/>
                  </a:outerShdw>
                </a:effectLst>
                <a:latin typeface="Constantia" charset="0"/>
                <a:cs typeface="+mn-cs"/>
              </a:rPr>
              <a:t>Descent from a common </a:t>
            </a:r>
            <a:r>
              <a:rPr lang="en-CA" sz="3600" dirty="0" smtClean="0">
                <a:effectLst>
                  <a:outerShdw blurRad="38100" dist="38100" dir="2700000" algn="tl">
                    <a:srgbClr val="DDDDDD"/>
                  </a:outerShdw>
                </a:effectLst>
                <a:latin typeface="Constantia" charset="0"/>
                <a:cs typeface="+mn-cs"/>
              </a:rPr>
              <a:t>ancestor</a:t>
            </a:r>
          </a:p>
          <a:p>
            <a:pPr algn="ctr" eaLnBrk="1" hangingPunct="1">
              <a:buFont typeface="Wingdings 2" charset="0"/>
              <a:buNone/>
              <a:defRPr/>
            </a:pPr>
            <a:r>
              <a:rPr lang="en-CA" sz="3600" dirty="0" smtClean="0">
                <a:effectLst>
                  <a:outerShdw blurRad="38100" dist="38100" dir="2700000" algn="tl">
                    <a:srgbClr val="DDDDDD"/>
                  </a:outerShdw>
                </a:effectLst>
                <a:latin typeface="Constantia" charset="0"/>
                <a:cs typeface="+mn-cs"/>
                <a:hlinkClick r:id="rId2"/>
              </a:rPr>
              <a:t>Barbellus Animation</a:t>
            </a:r>
            <a:endParaRPr lang="en-CA" sz="3600" dirty="0">
              <a:effectLst>
                <a:outerShdw blurRad="38100" dist="38100" dir="2700000" algn="tl">
                  <a:srgbClr val="DDDDDD"/>
                </a:outerShdw>
              </a:effectLst>
              <a:latin typeface="Constantia"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anim calcmode="lin" valueType="num">
                                      <p:cBhvr>
                                        <p:cTn id="26"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anim calcmode="lin" valueType="num">
                                      <p:cBhvr>
                                        <p:cTn id="33"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dirty="0">
                <a:latin typeface="Calibri" charset="0"/>
                <a:cs typeface="+mj-cs"/>
              </a:rPr>
              <a:t/>
            </a:r>
            <a:br>
              <a:rPr lang="en-US" sz="4500" b="1" dirty="0">
                <a:latin typeface="Calibri" charset="0"/>
                <a:cs typeface="+mj-cs"/>
              </a:rPr>
            </a:br>
            <a:r>
              <a:rPr lang="en-US" sz="4500" b="1" dirty="0">
                <a:latin typeface="Calibri" charset="0"/>
                <a:cs typeface="+mj-cs"/>
              </a:rPr>
              <a:t/>
            </a:r>
            <a:br>
              <a:rPr lang="en-US" sz="4500" b="1" dirty="0">
                <a:latin typeface="Calibri" charset="0"/>
                <a:cs typeface="+mj-cs"/>
              </a:rPr>
            </a:br>
            <a:r>
              <a:rPr lang="en-CA" sz="4500" dirty="0">
                <a:latin typeface="Calibri" charset="0"/>
                <a:cs typeface="+mj-cs"/>
              </a:rPr>
              <a:t/>
            </a:r>
            <a:br>
              <a:rPr lang="en-CA" sz="4500" dirty="0">
                <a:latin typeface="Calibri" charset="0"/>
                <a:cs typeface="+mj-cs"/>
              </a:rPr>
            </a:br>
            <a:r>
              <a:rPr lang="en-CA" sz="4500" dirty="0">
                <a:latin typeface="Calibri" charset="0"/>
                <a:cs typeface="+mj-cs"/>
              </a:rPr>
              <a:t>14-1:  </a:t>
            </a:r>
            <a:r>
              <a:rPr lang="en-CA" sz="4500" b="1" dirty="0">
                <a:latin typeface="Calibri" charset="0"/>
                <a:cs typeface="+mj-cs"/>
              </a:rPr>
              <a:t>Developing a Theory of </a:t>
            </a:r>
            <a:r>
              <a:rPr lang="en-CA" sz="4500" b="1" dirty="0" smtClean="0">
                <a:latin typeface="Calibri" charset="0"/>
                <a:cs typeface="+mj-cs"/>
              </a:rPr>
              <a:t>Evolution</a:t>
            </a:r>
            <a:endParaRPr lang="en-CA" sz="3100" b="1" dirty="0">
              <a:latin typeface="Calibri" charset="0"/>
              <a:cs typeface="+mj-cs"/>
            </a:endParaRPr>
          </a:p>
        </p:txBody>
      </p:sp>
      <p:sp>
        <p:nvSpPr>
          <p:cNvPr id="3" name="Content Placeholder 2"/>
          <p:cNvSpPr>
            <a:spLocks noGrp="1"/>
          </p:cNvSpPr>
          <p:nvPr>
            <p:ph idx="1"/>
          </p:nvPr>
        </p:nvSpPr>
        <p:spPr>
          <a:xfrm>
            <a:off x="457200" y="1991891"/>
            <a:ext cx="8229600" cy="4389437"/>
          </a:xfrm>
        </p:spPr>
        <p:txBody>
          <a:bodyPr>
            <a:normAutofit/>
          </a:bodyPr>
          <a:lstStyle/>
          <a:p>
            <a:pPr marL="274320" indent="-274320" eaLnBrk="1" fontAlgn="auto" hangingPunct="1">
              <a:spcAft>
                <a:spcPts val="0"/>
              </a:spcAft>
              <a:buClr>
                <a:schemeClr val="accent3"/>
              </a:buClr>
              <a:buFont typeface="Wingdings 2"/>
              <a:buChar char=""/>
              <a:defRPr/>
            </a:pPr>
            <a:r>
              <a:rPr lang="en-US" b="1" i="1" u="sng" dirty="0">
                <a:ea typeface="+mn-ea"/>
                <a:cs typeface="+mn-cs"/>
              </a:rPr>
              <a:t>Observing</a:t>
            </a:r>
            <a:r>
              <a:rPr lang="en-US" b="1" dirty="0">
                <a:ea typeface="+mn-ea"/>
                <a:cs typeface="+mn-cs"/>
              </a:rPr>
              <a:t> that evolution occurs is simple: explaining </a:t>
            </a:r>
            <a:r>
              <a:rPr lang="en-US" b="1" i="1" u="sng" dirty="0">
                <a:ea typeface="+mn-ea"/>
                <a:cs typeface="+mn-cs"/>
              </a:rPr>
              <a:t>how</a:t>
            </a:r>
            <a:r>
              <a:rPr lang="en-US" b="1" dirty="0">
                <a:ea typeface="+mn-ea"/>
                <a:cs typeface="+mn-cs"/>
              </a:rPr>
              <a:t> &amp; </a:t>
            </a:r>
            <a:r>
              <a:rPr lang="en-US" b="1" i="1" u="sng" dirty="0">
                <a:ea typeface="+mn-ea"/>
                <a:cs typeface="+mn-cs"/>
              </a:rPr>
              <a:t>why</a:t>
            </a:r>
            <a:r>
              <a:rPr lang="en-US" b="1" dirty="0">
                <a:ea typeface="+mn-ea"/>
                <a:cs typeface="+mn-cs"/>
              </a:rPr>
              <a:t> is more </a:t>
            </a:r>
            <a:r>
              <a:rPr lang="en-US" b="1" dirty="0" smtClean="0">
                <a:ea typeface="+mn-ea"/>
                <a:cs typeface="+mn-cs"/>
              </a:rPr>
              <a:t>difficult</a:t>
            </a:r>
          </a:p>
          <a:p>
            <a:pPr marL="0" indent="0" eaLnBrk="1" fontAlgn="auto" hangingPunct="1">
              <a:spcAft>
                <a:spcPts val="0"/>
              </a:spcAft>
              <a:buClr>
                <a:schemeClr val="accent3"/>
              </a:buClr>
              <a:buFont typeface="Wingdings 2"/>
              <a:buNone/>
              <a:defRPr/>
            </a:pPr>
            <a:endParaRPr lang="en-CA" dirty="0">
              <a:ea typeface="+mn-ea"/>
              <a:cs typeface="+mn-cs"/>
            </a:endParaRPr>
          </a:p>
          <a:p>
            <a:pPr marL="274320" indent="-274320" eaLnBrk="1" fontAlgn="auto" hangingPunct="1">
              <a:spcAft>
                <a:spcPts val="0"/>
              </a:spcAft>
              <a:buClr>
                <a:schemeClr val="accent3"/>
              </a:buClr>
              <a:buFont typeface="Wingdings 2"/>
              <a:buChar char=""/>
              <a:defRPr/>
            </a:pPr>
            <a:r>
              <a:rPr lang="en-US" b="1" dirty="0">
                <a:ea typeface="+mn-ea"/>
                <a:cs typeface="+mn-cs"/>
              </a:rPr>
              <a:t>The theory has been revised, but revisions </a:t>
            </a:r>
            <a:r>
              <a:rPr lang="en-US" b="1" i="1" dirty="0">
                <a:ea typeface="+mn-ea"/>
                <a:cs typeface="+mn-cs"/>
              </a:rPr>
              <a:t>do not mean that evolutionary change itself is debatable or that evolutionary theory is merely a collection of vague hunches that are not supported by evidence.</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704850"/>
            <a:ext cx="8229600" cy="1143000"/>
          </a:xfrm>
        </p:spPr>
        <p:txBody>
          <a:bodyPr/>
          <a:lstStyle/>
          <a:p>
            <a:pPr eaLnBrk="1" hangingPunct="1"/>
            <a:r>
              <a:rPr lang="en-US" sz="3600" u="sng">
                <a:latin typeface="Calibri" charset="0"/>
              </a:rPr>
              <a:t> An Early Explanation for Evolutionary Change</a:t>
            </a:r>
            <a:r>
              <a:rPr lang="en-US" sz="3600">
                <a:latin typeface="Calibri" charset="0"/>
              </a:rPr>
              <a:t>:</a:t>
            </a:r>
            <a:endParaRPr lang="en-CA" sz="3600">
              <a:latin typeface="Calibri" charset="0"/>
            </a:endParaRPr>
          </a:p>
        </p:txBody>
      </p:sp>
      <p:sp>
        <p:nvSpPr>
          <p:cNvPr id="3" name="Content Placeholder 2"/>
          <p:cNvSpPr>
            <a:spLocks noGrp="1"/>
          </p:cNvSpPr>
          <p:nvPr>
            <p:ph sz="half" idx="1"/>
          </p:nvPr>
        </p:nvSpPr>
        <p:spPr>
          <a:xfrm>
            <a:off x="457200" y="1920875"/>
            <a:ext cx="4906963" cy="4433888"/>
          </a:xfrm>
        </p:spPr>
        <p:txBody>
          <a:bodyPr>
            <a:normAutofit lnSpcReduction="10000"/>
          </a:bodyPr>
          <a:lstStyle/>
          <a:p>
            <a:pPr marL="0" indent="0" eaLnBrk="1" fontAlgn="auto" hangingPunct="1">
              <a:spcAft>
                <a:spcPts val="0"/>
              </a:spcAft>
              <a:buClr>
                <a:schemeClr val="accent3"/>
              </a:buClr>
              <a:buFont typeface="Wingdings 2"/>
              <a:buNone/>
              <a:defRPr/>
            </a:pPr>
            <a:r>
              <a:rPr lang="en-US" dirty="0" smtClean="0">
                <a:ea typeface="+mn-ea"/>
                <a:cs typeface="+mn-cs"/>
              </a:rPr>
              <a:t>A. Prior </a:t>
            </a:r>
            <a:r>
              <a:rPr lang="en-US" dirty="0">
                <a:ea typeface="+mn-ea"/>
                <a:cs typeface="+mn-cs"/>
              </a:rPr>
              <a:t>to Darwin, </a:t>
            </a:r>
            <a:r>
              <a:rPr lang="en-US" b="1" i="1" u="sng" dirty="0">
                <a:ea typeface="+mn-ea"/>
                <a:cs typeface="+mn-cs"/>
              </a:rPr>
              <a:t>Jean</a:t>
            </a:r>
            <a:r>
              <a:rPr lang="en-US" b="1" dirty="0">
                <a:ea typeface="+mn-ea"/>
                <a:cs typeface="+mn-cs"/>
              </a:rPr>
              <a:t> </a:t>
            </a:r>
            <a:r>
              <a:rPr lang="en-US" b="1" i="1" u="sng" dirty="0" smtClean="0">
                <a:ea typeface="+mn-ea"/>
                <a:cs typeface="+mn-cs"/>
              </a:rPr>
              <a:t>Baptist </a:t>
            </a:r>
            <a:r>
              <a:rPr lang="en-US" b="1" dirty="0" smtClean="0">
                <a:ea typeface="+mn-ea"/>
                <a:cs typeface="+mn-cs"/>
              </a:rPr>
              <a:t>de </a:t>
            </a:r>
            <a:r>
              <a:rPr lang="en-US" b="1" i="1" u="sng" dirty="0" smtClean="0">
                <a:ea typeface="+mn-ea"/>
                <a:cs typeface="+mn-cs"/>
              </a:rPr>
              <a:t>Lamarck</a:t>
            </a:r>
            <a:r>
              <a:rPr lang="en-US" b="1" dirty="0" smtClean="0">
                <a:ea typeface="+mn-ea"/>
                <a:cs typeface="+mn-cs"/>
              </a:rPr>
              <a:t> </a:t>
            </a:r>
            <a:r>
              <a:rPr lang="en-CA" dirty="0" smtClean="0">
                <a:ea typeface="+mn-ea"/>
                <a:cs typeface="+mn-cs"/>
              </a:rPr>
              <a:t> </a:t>
            </a:r>
            <a:r>
              <a:rPr lang="en-US" dirty="0" smtClean="0">
                <a:ea typeface="+mn-ea"/>
                <a:cs typeface="+mn-cs"/>
              </a:rPr>
              <a:t>offered </a:t>
            </a:r>
            <a:r>
              <a:rPr lang="en-US" dirty="0">
                <a:ea typeface="+mn-ea"/>
                <a:cs typeface="+mn-cs"/>
              </a:rPr>
              <a:t>an explanation </a:t>
            </a:r>
            <a:r>
              <a:rPr lang="en-US" dirty="0" smtClean="0">
                <a:ea typeface="+mn-ea"/>
                <a:cs typeface="+mn-cs"/>
              </a:rPr>
              <a:t>based </a:t>
            </a:r>
            <a:r>
              <a:rPr lang="en-US" dirty="0">
                <a:ea typeface="+mn-ea"/>
                <a:cs typeface="+mn-cs"/>
              </a:rPr>
              <a:t>on three </a:t>
            </a:r>
            <a:r>
              <a:rPr lang="en-US" dirty="0" smtClean="0">
                <a:ea typeface="+mn-ea"/>
                <a:cs typeface="+mn-cs"/>
              </a:rPr>
              <a:t>assumptions:</a:t>
            </a:r>
          </a:p>
          <a:p>
            <a:pPr marL="0" indent="0" eaLnBrk="1" fontAlgn="auto" hangingPunct="1">
              <a:spcAft>
                <a:spcPts val="0"/>
              </a:spcAft>
              <a:buClr>
                <a:schemeClr val="accent3"/>
              </a:buClr>
              <a:buFont typeface="Wingdings 2"/>
              <a:buNone/>
              <a:defRPr/>
            </a:pPr>
            <a:endParaRPr lang="en-CA" dirty="0" smtClean="0">
              <a:ea typeface="+mn-ea"/>
              <a:cs typeface="+mn-cs"/>
            </a:endParaRPr>
          </a:p>
          <a:p>
            <a:pPr marL="0" indent="0" eaLnBrk="1" fontAlgn="auto" hangingPunct="1">
              <a:spcAft>
                <a:spcPts val="0"/>
              </a:spcAft>
              <a:buClr>
                <a:schemeClr val="accent3"/>
              </a:buClr>
              <a:buFont typeface="Wingdings 2"/>
              <a:buNone/>
              <a:defRPr/>
            </a:pPr>
            <a:r>
              <a:rPr lang="en-CA" dirty="0" smtClean="0">
                <a:ea typeface="+mn-ea"/>
                <a:cs typeface="+mn-cs"/>
                <a:hlinkClick r:id="rId2"/>
              </a:rPr>
              <a:t>Ted-</a:t>
            </a:r>
            <a:r>
              <a:rPr lang="en-CA" dirty="0" err="1" smtClean="0">
                <a:ea typeface="+mn-ea"/>
                <a:cs typeface="+mn-cs"/>
                <a:hlinkClick r:id="rId2"/>
              </a:rPr>
              <a:t>ed</a:t>
            </a:r>
            <a:r>
              <a:rPr lang="en-CA" dirty="0" smtClean="0">
                <a:ea typeface="+mn-ea"/>
                <a:cs typeface="+mn-cs"/>
                <a:hlinkClick r:id="rId2"/>
              </a:rPr>
              <a:t> Misconceptions of evolution</a:t>
            </a:r>
            <a:endParaRPr lang="en-CA"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CA" dirty="0" smtClean="0">
                <a:ea typeface="+mn-ea"/>
                <a:cs typeface="+mn-cs"/>
              </a:rPr>
              <a:t>(These assumptions are totally incorrect but were the first thoughts about evolution)</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48131" name="Content Placeholder 4"/>
          <p:cNvSpPr>
            <a:spLocks noGrp="1"/>
          </p:cNvSpPr>
          <p:nvPr>
            <p:ph sz="half" idx="2"/>
          </p:nvPr>
        </p:nvSpPr>
        <p:spPr>
          <a:xfrm>
            <a:off x="5508625" y="1920875"/>
            <a:ext cx="3178175" cy="4433888"/>
          </a:xfrm>
        </p:spPr>
        <p:txBody>
          <a:bodyPr/>
          <a:lstStyle/>
          <a:p>
            <a:pPr eaLnBrk="1" hangingPunct="1"/>
            <a:endParaRPr lang="en-CA">
              <a:latin typeface="Constantia" charset="0"/>
            </a:endParaRPr>
          </a:p>
        </p:txBody>
      </p:sp>
      <p:pic>
        <p:nvPicPr>
          <p:cNvPr id="48132"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063" y="2205038"/>
            <a:ext cx="2852737" cy="3197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04850"/>
            <a:ext cx="8229600" cy="1143000"/>
          </a:xfrm>
        </p:spPr>
        <p:txBody>
          <a:bodyPr/>
          <a:lstStyle/>
          <a:p>
            <a:pPr eaLnBrk="1" hangingPunct="1"/>
            <a:r>
              <a:rPr lang="en-CA">
                <a:latin typeface="Calibri" charset="0"/>
              </a:rPr>
              <a:t>LaMarck’s Assumptions</a:t>
            </a:r>
          </a:p>
        </p:txBody>
      </p:sp>
      <p:sp>
        <p:nvSpPr>
          <p:cNvPr id="3" name="Content Placeholder 2"/>
          <p:cNvSpPr>
            <a:spLocks noGrp="1"/>
          </p:cNvSpPr>
          <p:nvPr>
            <p:ph sz="half" idx="1"/>
          </p:nvPr>
        </p:nvSpPr>
        <p:spPr>
          <a:xfrm>
            <a:off x="457200" y="1920875"/>
            <a:ext cx="4038600" cy="4433888"/>
          </a:xfrm>
        </p:spPr>
        <p:txBody>
          <a:bodyPr>
            <a:normAutofit/>
          </a:bodyPr>
          <a:lstStyle/>
          <a:p>
            <a:pPr marL="0" indent="0" eaLnBrk="1" fontAlgn="auto" hangingPunct="1">
              <a:spcAft>
                <a:spcPts val="0"/>
              </a:spcAft>
              <a:buClr>
                <a:schemeClr val="accent3"/>
              </a:buClr>
              <a:buFont typeface="Wingdings 2"/>
              <a:buNone/>
              <a:defRPr/>
            </a:pPr>
            <a:r>
              <a:rPr lang="en-US" b="1" i="1" u="sng" dirty="0" smtClean="0">
                <a:ea typeface="+mn-ea"/>
                <a:cs typeface="+mn-cs"/>
              </a:rPr>
              <a:t>1.  A </a:t>
            </a:r>
            <a:r>
              <a:rPr lang="en-US" b="1" i="1" u="sng" dirty="0">
                <a:ea typeface="+mn-ea"/>
                <a:cs typeface="+mn-cs"/>
              </a:rPr>
              <a:t>Desire to </a:t>
            </a:r>
            <a:r>
              <a:rPr lang="en-US" b="1" i="1" u="sng" dirty="0" smtClean="0">
                <a:ea typeface="+mn-ea"/>
                <a:cs typeface="+mn-cs"/>
              </a:rPr>
              <a:t>Change</a:t>
            </a:r>
          </a:p>
          <a:p>
            <a:pPr marL="0" indent="0" eaLnBrk="1" fontAlgn="auto" hangingPunct="1">
              <a:spcAft>
                <a:spcPts val="0"/>
              </a:spcAft>
              <a:buClr>
                <a:schemeClr val="accent3"/>
              </a:buClr>
              <a:buFont typeface="Wingdings 2"/>
              <a:buNone/>
              <a:defRPr/>
            </a:pPr>
            <a:endParaRPr lang="en-US" i="1" u="sng" dirty="0" smtClean="0">
              <a:ea typeface="+mn-ea"/>
              <a:cs typeface="+mn-cs"/>
            </a:endParaRPr>
          </a:p>
          <a:p>
            <a:pPr marL="0" indent="0" eaLnBrk="1" fontAlgn="auto" hangingPunct="1">
              <a:spcAft>
                <a:spcPts val="0"/>
              </a:spcAft>
              <a:buClr>
                <a:schemeClr val="accent3"/>
              </a:buClr>
              <a:buFont typeface="Wingdings 2"/>
              <a:buNone/>
              <a:defRPr/>
            </a:pPr>
            <a:r>
              <a:rPr lang="en-US" dirty="0" smtClean="0">
                <a:ea typeface="+mn-ea"/>
                <a:cs typeface="+mn-cs"/>
              </a:rPr>
              <a:t> explanation</a:t>
            </a:r>
            <a:r>
              <a:rPr lang="en-US" dirty="0">
                <a:ea typeface="+mn-ea"/>
                <a:cs typeface="+mn-cs"/>
              </a:rPr>
              <a:t>:  </a:t>
            </a:r>
            <a:r>
              <a:rPr lang="en-US" dirty="0" err="1">
                <a:ea typeface="+mn-ea"/>
                <a:cs typeface="+mn-cs"/>
              </a:rPr>
              <a:t>LaMarck</a:t>
            </a:r>
            <a:r>
              <a:rPr lang="en-US" dirty="0">
                <a:ea typeface="+mn-ea"/>
                <a:cs typeface="+mn-cs"/>
              </a:rPr>
              <a:t> </a:t>
            </a:r>
            <a:r>
              <a:rPr lang="en-US" i="1" dirty="0">
                <a:ea typeface="+mn-ea"/>
                <a:cs typeface="+mn-cs"/>
              </a:rPr>
              <a:t>believed that organisms change because they have an inborn urge to better themselves and become more fit for their environment</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9155" name="Content Placeholder 4"/>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648200" y="2692400"/>
            <a:ext cx="4038600" cy="289083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704850"/>
            <a:ext cx="8229600" cy="1143000"/>
          </a:xfrm>
        </p:spPr>
        <p:txBody>
          <a:bodyPr/>
          <a:lstStyle/>
          <a:p>
            <a:pPr eaLnBrk="1" hangingPunct="1"/>
            <a:r>
              <a:rPr lang="en-CA">
                <a:latin typeface="Calibri" charset="0"/>
              </a:rPr>
              <a:t>LaMarck’s Assumptions</a:t>
            </a:r>
          </a:p>
        </p:txBody>
      </p:sp>
      <p:sp>
        <p:nvSpPr>
          <p:cNvPr id="3" name="Content Placeholder 2"/>
          <p:cNvSpPr>
            <a:spLocks noGrp="1"/>
          </p:cNvSpPr>
          <p:nvPr>
            <p:ph sz="half" idx="1"/>
          </p:nvPr>
        </p:nvSpPr>
        <p:spPr>
          <a:xfrm>
            <a:off x="457200" y="1920875"/>
            <a:ext cx="4038600" cy="4433888"/>
          </a:xfrm>
        </p:spPr>
        <p:txBody>
          <a:bodyPr>
            <a:normAutofit fontScale="77500" lnSpcReduction="20000"/>
          </a:bodyPr>
          <a:lstStyle/>
          <a:p>
            <a:pPr marL="0" indent="0" eaLnBrk="1" fontAlgn="auto" hangingPunct="1">
              <a:spcAft>
                <a:spcPts val="0"/>
              </a:spcAft>
              <a:buClr>
                <a:schemeClr val="accent3"/>
              </a:buClr>
              <a:buFont typeface="Wingdings 2"/>
              <a:buNone/>
              <a:defRPr/>
            </a:pPr>
            <a:r>
              <a:rPr lang="en-US" dirty="0" smtClean="0">
                <a:ea typeface="+mn-ea"/>
                <a:cs typeface="+mn-cs"/>
              </a:rPr>
              <a:t>2.  </a:t>
            </a:r>
            <a:r>
              <a:rPr lang="en-US" i="1" u="sng" dirty="0" smtClean="0">
                <a:ea typeface="+mn-ea"/>
                <a:cs typeface="+mn-cs"/>
              </a:rPr>
              <a:t>Use </a:t>
            </a:r>
            <a:r>
              <a:rPr lang="en-US" i="1" u="sng" dirty="0">
                <a:ea typeface="+mn-ea"/>
                <a:cs typeface="+mn-cs"/>
              </a:rPr>
              <a:t>and </a:t>
            </a:r>
            <a:r>
              <a:rPr lang="en-US" i="1" u="sng" dirty="0" err="1">
                <a:ea typeface="+mn-ea"/>
                <a:cs typeface="+mn-cs"/>
              </a:rPr>
              <a:t>Diuse</a:t>
            </a:r>
            <a:r>
              <a:rPr lang="en-US" u="sng" dirty="0">
                <a:ea typeface="+mn-ea"/>
                <a:cs typeface="+mn-cs"/>
              </a:rPr>
              <a:t> </a:t>
            </a:r>
            <a:endParaRPr lang="en-CA" dirty="0">
              <a:ea typeface="+mn-ea"/>
              <a:cs typeface="+mn-cs"/>
            </a:endParaRPr>
          </a:p>
          <a:p>
            <a:pPr marL="0" indent="0" eaLnBrk="1" fontAlgn="auto" hangingPunct="1">
              <a:spcAft>
                <a:spcPts val="0"/>
              </a:spcAft>
              <a:buClr>
                <a:schemeClr val="accent3"/>
              </a:buClr>
              <a:buFont typeface="Wingdings 2"/>
              <a:buNone/>
              <a:defRPr/>
            </a:pPr>
            <a:r>
              <a:rPr lang="en-US" dirty="0">
                <a:ea typeface="+mn-ea"/>
                <a:cs typeface="+mn-cs"/>
              </a:rPr>
              <a:t>explanation:  </a:t>
            </a:r>
            <a:r>
              <a:rPr lang="en-US" i="1" dirty="0">
                <a:ea typeface="+mn-ea"/>
                <a:cs typeface="+mn-cs"/>
              </a:rPr>
              <a:t>believed that change occurred because organisms could alter their shape by using their bodies in new </a:t>
            </a:r>
            <a:r>
              <a:rPr lang="en-US" i="1" dirty="0" smtClean="0">
                <a:ea typeface="+mn-ea"/>
                <a:cs typeface="+mn-cs"/>
              </a:rPr>
              <a:t>ways</a:t>
            </a:r>
          </a:p>
          <a:p>
            <a:pPr marL="274320" indent="-274320" eaLnBrk="1" fontAlgn="auto" hangingPunct="1">
              <a:spcAft>
                <a:spcPts val="0"/>
              </a:spcAft>
              <a:buClr>
                <a:schemeClr val="accent3"/>
              </a:buClr>
              <a:buFont typeface="Wingdings 2"/>
              <a:buChar char=""/>
              <a:defRPr/>
            </a:pPr>
            <a:endParaRPr lang="en-US" i="1" dirty="0">
              <a:ea typeface="+mn-ea"/>
              <a:cs typeface="+mn-cs"/>
            </a:endParaRPr>
          </a:p>
          <a:p>
            <a:pPr marL="274320" indent="-274320" eaLnBrk="1" fontAlgn="auto" hangingPunct="1">
              <a:spcAft>
                <a:spcPts val="0"/>
              </a:spcAft>
              <a:buClr>
                <a:schemeClr val="accent3"/>
              </a:buClr>
              <a:buFont typeface="Wingdings 2"/>
              <a:buChar char=""/>
              <a:defRPr/>
            </a:pPr>
            <a:endParaRPr lang="en-US" i="1" dirty="0" smtClean="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dirty="0" smtClean="0">
                <a:ea typeface="+mn-ea"/>
                <a:cs typeface="+mn-cs"/>
              </a:rPr>
              <a:t>3.  </a:t>
            </a:r>
            <a:r>
              <a:rPr lang="en-US" u="sng" dirty="0" smtClean="0">
                <a:ea typeface="+mn-ea"/>
                <a:cs typeface="+mn-cs"/>
              </a:rPr>
              <a:t>Passing </a:t>
            </a:r>
            <a:r>
              <a:rPr lang="en-US" u="sng" dirty="0">
                <a:ea typeface="+mn-ea"/>
                <a:cs typeface="+mn-cs"/>
              </a:rPr>
              <a:t>on Acquired Traits</a:t>
            </a:r>
            <a:endParaRPr lang="en-CA" dirty="0">
              <a:ea typeface="+mn-ea"/>
              <a:cs typeface="+mn-cs"/>
            </a:endParaRPr>
          </a:p>
          <a:p>
            <a:pPr marL="0" indent="0" eaLnBrk="1" fontAlgn="auto" hangingPunct="1">
              <a:spcAft>
                <a:spcPts val="0"/>
              </a:spcAft>
              <a:buClr>
                <a:schemeClr val="accent3"/>
              </a:buClr>
              <a:buFont typeface="Wingdings 2"/>
              <a:buNone/>
              <a:defRPr/>
            </a:pPr>
            <a:r>
              <a:rPr lang="en-US" dirty="0">
                <a:ea typeface="+mn-ea"/>
                <a:cs typeface="+mn-cs"/>
              </a:rPr>
              <a:t>explanation:  </a:t>
            </a:r>
            <a:r>
              <a:rPr lang="en-US" i="1" dirty="0">
                <a:ea typeface="+mn-ea"/>
                <a:cs typeface="+mn-cs"/>
              </a:rPr>
              <a:t>believed that if an animal </a:t>
            </a:r>
            <a:r>
              <a:rPr lang="en-US" i="1" dirty="0" smtClean="0">
                <a:ea typeface="+mn-ea"/>
                <a:cs typeface="+mn-cs"/>
              </a:rPr>
              <a:t>acquired </a:t>
            </a:r>
            <a:r>
              <a:rPr lang="en-US" i="1" dirty="0">
                <a:ea typeface="+mn-ea"/>
                <a:cs typeface="+mn-cs"/>
              </a:rPr>
              <a:t>a body structure during its lifetime, it could pass that change on to its offspring.</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50179" name="Content Placeholder 5"/>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076825" y="2354263"/>
            <a:ext cx="3609975" cy="356711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CA">
              <a:latin typeface="Calibri" charset="0"/>
            </a:endParaRPr>
          </a:p>
        </p:txBody>
      </p:sp>
      <p:sp>
        <p:nvSpPr>
          <p:cNvPr id="51202" name="Content Placeholder 2"/>
          <p:cNvSpPr>
            <a:spLocks noGrp="1"/>
          </p:cNvSpPr>
          <p:nvPr>
            <p:ph idx="1"/>
          </p:nvPr>
        </p:nvSpPr>
        <p:spPr>
          <a:xfrm>
            <a:off x="457200" y="765175"/>
            <a:ext cx="8229600" cy="5559425"/>
          </a:xfrm>
        </p:spPr>
        <p:txBody>
          <a:bodyPr/>
          <a:lstStyle/>
          <a:p>
            <a:pPr marL="0" indent="0" eaLnBrk="1" hangingPunct="1">
              <a:buFont typeface="Wingdings 2" charset="0"/>
              <a:buNone/>
            </a:pPr>
            <a:r>
              <a:rPr lang="en-US" sz="2800" b="1">
                <a:solidFill>
                  <a:schemeClr val="tx2"/>
                </a:solidFill>
                <a:latin typeface="Constantia" charset="0"/>
              </a:rPr>
              <a:t>While incorrect, Lamarck</a:t>
            </a:r>
            <a:r>
              <a:rPr lang="ja-JP" altLang="en-US" sz="2800" b="1">
                <a:solidFill>
                  <a:schemeClr val="tx2"/>
                </a:solidFill>
                <a:latin typeface="Constantia" charset="0"/>
              </a:rPr>
              <a:t>’</a:t>
            </a:r>
            <a:r>
              <a:rPr lang="en-US" altLang="ja-JP" sz="2800" b="1">
                <a:solidFill>
                  <a:schemeClr val="tx2"/>
                </a:solidFill>
                <a:latin typeface="Constantia" charset="0"/>
              </a:rPr>
              <a:t>s contributions were significant because:</a:t>
            </a:r>
            <a:endParaRPr lang="en-CA" altLang="ja-JP" sz="2800">
              <a:solidFill>
                <a:schemeClr val="tx2"/>
              </a:solidFill>
              <a:latin typeface="Constantia" charset="0"/>
            </a:endParaRPr>
          </a:p>
          <a:p>
            <a:pPr marL="0" indent="0" eaLnBrk="1" hangingPunct="1">
              <a:buFont typeface="Wingdings 2" charset="0"/>
              <a:buNone/>
            </a:pPr>
            <a:r>
              <a:rPr lang="en-US" b="1">
                <a:latin typeface="Constantia" charset="0"/>
              </a:rPr>
              <a:t>1.  </a:t>
            </a:r>
            <a:r>
              <a:rPr lang="en-US" b="1" i="1">
                <a:latin typeface="Constantia" charset="0"/>
              </a:rPr>
              <a:t>He was one of the first people to devise a theory of evolution and adaptation</a:t>
            </a:r>
            <a:endParaRPr lang="en-CA">
              <a:latin typeface="Constantia" charset="0"/>
            </a:endParaRPr>
          </a:p>
          <a:p>
            <a:pPr marL="0" indent="0" eaLnBrk="1" hangingPunct="1">
              <a:buFont typeface="Wingdings 2" charset="0"/>
              <a:buNone/>
            </a:pPr>
            <a:r>
              <a:rPr lang="en-US" b="1">
                <a:latin typeface="Constantia" charset="0"/>
              </a:rPr>
              <a:t>2.  </a:t>
            </a:r>
            <a:r>
              <a:rPr lang="en-US" b="1" i="1">
                <a:latin typeface="Constantia" charset="0"/>
              </a:rPr>
              <a:t>He also brought the concept of </a:t>
            </a:r>
            <a:r>
              <a:rPr lang="en-CA">
                <a:latin typeface="Constantia" charset="0"/>
              </a:rPr>
              <a:t> </a:t>
            </a:r>
            <a:r>
              <a:rPr lang="en-US" b="1" i="1">
                <a:latin typeface="Constantia" charset="0"/>
              </a:rPr>
              <a:t>evolution to the attention of scientists</a:t>
            </a:r>
            <a:endParaRPr lang="en-CA">
              <a:latin typeface="Constantia" charset="0"/>
            </a:endParaRPr>
          </a:p>
        </p:txBody>
      </p:sp>
      <p:pic>
        <p:nvPicPr>
          <p:cNvPr id="51203"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6163" y="3500438"/>
            <a:ext cx="5735637" cy="28305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a:latin typeface="Calibri" charset="0"/>
                <a:cs typeface="+mj-cs"/>
              </a:rPr>
              <a:t>Why Lamarck</a:t>
            </a:r>
            <a:r>
              <a:rPr lang="ja-JP" altLang="en-US" sz="4500" b="1">
                <a:latin typeface="Calibri" charset="0"/>
                <a:cs typeface="+mj-cs"/>
              </a:rPr>
              <a:t>’</a:t>
            </a:r>
            <a:r>
              <a:rPr lang="en-US" sz="4500" b="1">
                <a:latin typeface="Calibri" charset="0"/>
                <a:cs typeface="+mj-cs"/>
              </a:rPr>
              <a:t>s mechanisms don</a:t>
            </a:r>
            <a:r>
              <a:rPr lang="ja-JP" altLang="en-US" sz="4500" b="1">
                <a:latin typeface="Calibri" charset="0"/>
                <a:cs typeface="+mj-cs"/>
              </a:rPr>
              <a:t>’</a:t>
            </a:r>
            <a:r>
              <a:rPr lang="en-US" sz="4500" b="1">
                <a:latin typeface="Calibri" charset="0"/>
                <a:cs typeface="+mj-cs"/>
              </a:rPr>
              <a:t>t work:</a:t>
            </a:r>
            <a:endParaRPr lang="en-CA" sz="4500">
              <a:latin typeface="Calibri" charset="0"/>
              <a:cs typeface="+mj-cs"/>
            </a:endParaRPr>
          </a:p>
        </p:txBody>
      </p:sp>
      <p:sp>
        <p:nvSpPr>
          <p:cNvPr id="52226" name="Content Placeholder 2"/>
          <p:cNvSpPr>
            <a:spLocks noGrp="1"/>
          </p:cNvSpPr>
          <p:nvPr>
            <p:ph idx="1"/>
          </p:nvPr>
        </p:nvSpPr>
        <p:spPr/>
        <p:txBody>
          <a:bodyPr/>
          <a:lstStyle/>
          <a:p>
            <a:pPr marL="365125" lvl="1" indent="0" eaLnBrk="1" hangingPunct="1">
              <a:lnSpc>
                <a:spcPct val="90000"/>
              </a:lnSpc>
              <a:buFont typeface="Wingdings 2" charset="0"/>
              <a:buNone/>
            </a:pPr>
            <a:r>
              <a:rPr lang="en-US" sz="2200" b="1">
                <a:latin typeface="Constantia" charset="0"/>
              </a:rPr>
              <a:t>1.	Only </a:t>
            </a:r>
            <a:r>
              <a:rPr lang="en-US" sz="2200" b="1" i="1" u="sng">
                <a:latin typeface="Constantia" charset="0"/>
              </a:rPr>
              <a:t>genes</a:t>
            </a:r>
            <a:r>
              <a:rPr lang="en-US" sz="2200" b="1">
                <a:latin typeface="Constantia" charset="0"/>
              </a:rPr>
              <a:t> and changes in </a:t>
            </a:r>
            <a:r>
              <a:rPr lang="en-US" sz="2200" b="1" i="1" u="sng">
                <a:latin typeface="Constantia" charset="0"/>
              </a:rPr>
              <a:t>genes</a:t>
            </a:r>
            <a:r>
              <a:rPr lang="en-US" sz="2200" b="1">
                <a:latin typeface="Constantia" charset="0"/>
              </a:rPr>
              <a:t> are </a:t>
            </a: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   passed from parents to </a:t>
            </a:r>
            <a:r>
              <a:rPr lang="en-US" sz="2200" b="1" i="1" u="sng">
                <a:latin typeface="Constantia" charset="0"/>
              </a:rPr>
              <a:t>offspring</a:t>
            </a:r>
          </a:p>
          <a:p>
            <a:pPr marL="365125" lvl="1" indent="0" eaLnBrk="1" hangingPunct="1">
              <a:lnSpc>
                <a:spcPct val="90000"/>
              </a:lnSpc>
              <a:buFont typeface="Wingdings 2" charset="0"/>
              <a:buNone/>
            </a:pP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2.	There is no evidence that:  </a:t>
            </a:r>
            <a:r>
              <a:rPr lang="en-US" sz="2200" b="1" i="1">
                <a:latin typeface="Constantia" charset="0"/>
              </a:rPr>
              <a:t>experience during its life can cause specific changes in an organism's genes</a:t>
            </a:r>
          </a:p>
          <a:p>
            <a:pPr marL="365125" lvl="1" indent="0" eaLnBrk="1" hangingPunct="1">
              <a:lnSpc>
                <a:spcPct val="90000"/>
              </a:lnSpc>
              <a:buFont typeface="Wingdings 2" charset="0"/>
              <a:buNone/>
            </a:pPr>
            <a:endParaRPr lang="en-CA" sz="2200">
              <a:latin typeface="Constantia" charset="0"/>
            </a:endParaRPr>
          </a:p>
          <a:p>
            <a:pPr marL="365125" lvl="1" indent="0" eaLnBrk="1" hangingPunct="1">
              <a:lnSpc>
                <a:spcPct val="90000"/>
              </a:lnSpc>
              <a:buFont typeface="Wingdings 2" charset="0"/>
              <a:buNone/>
            </a:pPr>
            <a:r>
              <a:rPr lang="en-US" sz="2200" b="1">
                <a:latin typeface="Constantia" charset="0"/>
              </a:rPr>
              <a:t>3.	The </a:t>
            </a:r>
            <a:r>
              <a:rPr lang="ja-JP" altLang="en-US" sz="2200" b="1">
                <a:latin typeface="Constantia" charset="0"/>
              </a:rPr>
              <a:t>‘</a:t>
            </a:r>
            <a:r>
              <a:rPr lang="en-US" altLang="ja-JP" sz="2200" b="1">
                <a:latin typeface="Constantia" charset="0"/>
              </a:rPr>
              <a:t>weightlifter</a:t>
            </a:r>
            <a:r>
              <a:rPr lang="ja-JP" altLang="en-US" sz="2200" b="1">
                <a:latin typeface="Constantia" charset="0"/>
              </a:rPr>
              <a:t>’</a:t>
            </a:r>
            <a:r>
              <a:rPr lang="en-US" altLang="ja-JP" sz="2200" b="1">
                <a:latin typeface="Constantia" charset="0"/>
              </a:rPr>
              <a:t> example:  </a:t>
            </a:r>
            <a:r>
              <a:rPr lang="en-US" altLang="ja-JP" sz="2200" b="1" i="1">
                <a:latin typeface="Constantia" charset="0"/>
              </a:rPr>
              <a:t>Years of proper exercise and diet, for example, can turn a weakling into a champion weight lifter.  But that weight lifter's children cannot benefit genetically from the parent's pumping iron.  If the children do not exercise and eat a proper diet, they will not develop large muscles, even if their parents were world champions!</a:t>
            </a:r>
            <a:endParaRPr lang="en-CA" altLang="ja-JP" sz="2200">
              <a:latin typeface="Constantia" charset="0"/>
            </a:endParaRPr>
          </a:p>
          <a:p>
            <a:pPr eaLnBrk="1" hangingPunct="1">
              <a:lnSpc>
                <a:spcPct val="90000"/>
              </a:lnSpc>
            </a:pPr>
            <a:endParaRPr lang="en-CA" sz="2400">
              <a:latin typeface="Constantia"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b="1" dirty="0">
                <a:latin typeface="Calibri" charset="0"/>
                <a:cs typeface="+mj-cs"/>
              </a:rPr>
              <a:t/>
            </a:r>
            <a:br>
              <a:rPr lang="en-CA" sz="4500" b="1" dirty="0">
                <a:latin typeface="Calibri" charset="0"/>
                <a:cs typeface="+mj-cs"/>
              </a:rPr>
            </a:br>
            <a:r>
              <a:rPr lang="en-CA" sz="4500" b="1" dirty="0">
                <a:latin typeface="Calibri" charset="0"/>
                <a:cs typeface="+mj-cs"/>
              </a:rPr>
              <a:t>II. </a:t>
            </a:r>
            <a:r>
              <a:rPr lang="en-US" sz="4500" b="1" u="sng" dirty="0">
                <a:latin typeface="Calibri" charset="0"/>
                <a:cs typeface="+mj-cs"/>
              </a:rPr>
              <a:t>Ideas that Shaped Darwin</a:t>
            </a:r>
            <a:r>
              <a:rPr lang="ja-JP" altLang="en-US" sz="4500" b="1" u="sng" dirty="0">
                <a:latin typeface="Calibri" charset="0"/>
                <a:cs typeface="+mj-cs"/>
              </a:rPr>
              <a:t>’</a:t>
            </a:r>
            <a:r>
              <a:rPr lang="en-US" sz="4500" b="1" u="sng" dirty="0">
                <a:latin typeface="Calibri" charset="0"/>
                <a:cs typeface="+mj-cs"/>
              </a:rPr>
              <a:t>s Theory of </a:t>
            </a:r>
            <a:r>
              <a:rPr lang="en-US" sz="4500" b="1" u="sng" dirty="0" smtClean="0">
                <a:latin typeface="Calibri" charset="0"/>
                <a:cs typeface="+mj-cs"/>
              </a:rPr>
              <a:t>Evolution </a:t>
            </a:r>
            <a:r>
              <a:rPr lang="en-US" sz="4500" dirty="0" smtClean="0">
                <a:latin typeface="Calibri" charset="0"/>
                <a:cs typeface="+mj-cs"/>
              </a:rPr>
              <a:t>  </a:t>
            </a:r>
            <a:r>
              <a:rPr lang="en-US" sz="4500" dirty="0" smtClean="0">
                <a:latin typeface="Calibri" charset="0"/>
                <a:cs typeface="+mj-cs"/>
                <a:hlinkClick r:id="rId2"/>
              </a:rPr>
              <a:t>Ted-</a:t>
            </a:r>
            <a:r>
              <a:rPr lang="en-US" sz="4500" dirty="0" err="1" smtClean="0">
                <a:latin typeface="Calibri" charset="0"/>
                <a:cs typeface="+mj-cs"/>
                <a:hlinkClick r:id="rId2"/>
              </a:rPr>
              <a:t>ed</a:t>
            </a:r>
            <a:r>
              <a:rPr lang="en-US" sz="4500" dirty="0" smtClean="0">
                <a:latin typeface="Calibri" charset="0"/>
                <a:cs typeface="+mj-cs"/>
                <a:hlinkClick r:id="rId2"/>
              </a:rPr>
              <a:t> Age of the Earth</a:t>
            </a:r>
            <a:endParaRPr lang="en-CA" sz="4500" dirty="0">
              <a:latin typeface="Calibri" charset="0"/>
              <a:cs typeface="+mj-cs"/>
            </a:endParaRPr>
          </a:p>
        </p:txBody>
      </p:sp>
      <p:graphicFrame>
        <p:nvGraphicFramePr>
          <p:cNvPr id="4" name="Content Placeholder 3"/>
          <p:cNvGraphicFramePr>
            <a:graphicFrameLocks noGrp="1"/>
          </p:cNvGraphicFramePr>
          <p:nvPr>
            <p:ph idx="1"/>
          </p:nvPr>
        </p:nvGraphicFramePr>
        <p:xfrm>
          <a:off x="323850" y="1989138"/>
          <a:ext cx="6624638" cy="4114800"/>
        </p:xfrm>
        <a:graphic>
          <a:graphicData uri="http://schemas.openxmlformats.org/drawingml/2006/table">
            <a:tbl>
              <a:tblPr/>
              <a:tblGrid>
                <a:gridCol w="2951163"/>
                <a:gridCol w="3673475"/>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onstantia" charset="0"/>
                          <a:ea typeface="ＭＳ Ｐゴシック" charset="0"/>
                          <a:cs typeface="Arial" charset="0"/>
                        </a:rPr>
                        <a:t>Person/Idea:</a:t>
                      </a:r>
                      <a:endParaRPr kumimoji="0" lang="en-CA" sz="2000" b="1"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onstantia" charset="0"/>
                          <a:ea typeface="ＭＳ Ｐゴシック" charset="0"/>
                          <a:cs typeface="Arial" charset="0"/>
                        </a:rPr>
                        <a:t>Significance to Darwin</a:t>
                      </a:r>
                      <a:r>
                        <a:rPr kumimoji="0" lang="ja-JP" altLang="en-US" sz="2000" b="1" i="0" u="none" strike="noStrike" cap="none" normalizeH="0" baseline="0">
                          <a:ln>
                            <a:noFill/>
                          </a:ln>
                          <a:solidFill>
                            <a:srgbClr val="000000"/>
                          </a:solidFill>
                          <a:effectLst/>
                          <a:latin typeface="Constantia" charset="0"/>
                          <a:ea typeface="ＭＳ Ｐゴシック" charset="0"/>
                          <a:cs typeface="Arial" charset="0"/>
                        </a:rPr>
                        <a:t>’</a:t>
                      </a:r>
                      <a:r>
                        <a:rPr kumimoji="0" lang="en-US" sz="2000" b="1" i="0" u="none" strike="noStrike" cap="none" normalizeH="0" baseline="0">
                          <a:ln>
                            <a:noFill/>
                          </a:ln>
                          <a:solidFill>
                            <a:srgbClr val="000000"/>
                          </a:solidFill>
                          <a:effectLst/>
                          <a:latin typeface="Constantia" charset="0"/>
                          <a:ea typeface="ＭＳ Ｐゴシック" charset="0"/>
                          <a:cs typeface="Arial" charset="0"/>
                        </a:rPr>
                        <a:t>s Work:</a:t>
                      </a:r>
                      <a:endParaRPr kumimoji="0" lang="en-CA" sz="2000" b="1"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584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Charles Lyell </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demonstrated that the Earth was very old and that it had changed over time</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It was important that Earth was very old because it took long periods of time for millions of species to evolve from a common ancestor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920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In </a:t>
                      </a:r>
                      <a:r>
                        <a:rPr kumimoji="0" lang="en-US" sz="1800" b="1" i="0" u="none" strike="noStrike" cap="none" normalizeH="0" baseline="0">
                          <a:ln>
                            <a:noFill/>
                          </a:ln>
                          <a:solidFill>
                            <a:srgbClr val="000000"/>
                          </a:solidFill>
                          <a:effectLst/>
                          <a:latin typeface="Constantia" charset="0"/>
                          <a:ea typeface="ＭＳ Ｐゴシック" charset="0"/>
                          <a:cs typeface="Arial" charset="0"/>
                        </a:rPr>
                        <a:t>artificial selection </a:t>
                      </a:r>
                      <a:r>
                        <a:rPr kumimoji="0" lang="en-US" sz="1800" b="0" i="0" u="none" strike="noStrike" cap="none" normalizeH="0" baseline="0">
                          <a:ln>
                            <a:noFill/>
                          </a:ln>
                          <a:solidFill>
                            <a:srgbClr val="000000"/>
                          </a:solidFill>
                          <a:effectLst/>
                          <a:latin typeface="Constantia" charset="0"/>
                          <a:ea typeface="ＭＳ Ｐゴシック" charset="0"/>
                          <a:cs typeface="Arial" charset="0"/>
                        </a:rPr>
                        <a:t>the intervention of humans ensures that only individuals with the more desirable traits produce offspring</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nstantia" charset="0"/>
                          <a:ea typeface="ＭＳ Ｐゴシック" charset="0"/>
                          <a:cs typeface="Arial" charset="0"/>
                        </a:rPr>
                        <a:t>Variation either happened naturally or it did not.  Nature must work in a process similar to artificial selection.  This process would allow only those organisms best suited to their environment to survive and reproduce.</a:t>
                      </a:r>
                      <a:endParaRPr kumimoji="0" lang="en-CA" sz="1400" b="0" i="0" u="none" strike="noStrike" cap="none" normalizeH="0" baseline="0" dirty="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pic>
        <p:nvPicPr>
          <p:cNvPr id="53264"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5825" y="2205038"/>
            <a:ext cx="1698625" cy="1906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CA" dirty="0">
              <a:latin typeface="Calibri" charset="0"/>
            </a:endParaRPr>
          </a:p>
        </p:txBody>
      </p:sp>
      <p:graphicFrame>
        <p:nvGraphicFramePr>
          <p:cNvPr id="4" name="Content Placeholder 3"/>
          <p:cNvGraphicFramePr>
            <a:graphicFrameLocks noGrp="1"/>
          </p:cNvGraphicFramePr>
          <p:nvPr>
            <p:ph idx="1"/>
          </p:nvPr>
        </p:nvGraphicFramePr>
        <p:xfrm>
          <a:off x="395288" y="1989138"/>
          <a:ext cx="7632700" cy="1655762"/>
        </p:xfrm>
        <a:graphic>
          <a:graphicData uri="http://schemas.openxmlformats.org/drawingml/2006/table">
            <a:tbl>
              <a:tblPr/>
              <a:tblGrid>
                <a:gridCol w="3816350"/>
                <a:gridCol w="3816350"/>
              </a:tblGrid>
              <a:tr h="1655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The Malthusian doctrine observed that  human populations growth was prevented by famine, disease and war</a:t>
                      </a:r>
                      <a:endParaRPr kumimoji="0" lang="en-CA" sz="1400" b="0" i="0" u="none" strike="noStrike" cap="none" normalizeH="0" baseline="0">
                        <a:ln>
                          <a:noFill/>
                        </a:ln>
                        <a:solidFill>
                          <a:srgbClr val="000000"/>
                        </a:solidFill>
                        <a:effectLst/>
                        <a:latin typeface="Constan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 </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charset="0"/>
                          <a:ea typeface="ＭＳ Ｐゴシック" charset="0"/>
                          <a:cs typeface="Arial" charset="0"/>
                        </a:rPr>
                        <a:t>The observation applied not only to humans but more to animals and plants because they produce even more offspring than we do.</a:t>
                      </a:r>
                      <a:endParaRPr kumimoji="0" lang="en-CA" sz="1400" b="0" i="0" u="none" strike="noStrike" cap="none" normalizeH="0" baseline="0">
                        <a:ln>
                          <a:noFill/>
                        </a:ln>
                        <a:solidFill>
                          <a:srgbClr val="000000"/>
                        </a:solidFill>
                        <a:effectLst/>
                        <a:latin typeface="Garamond" charset="0"/>
                        <a:ea typeface="ＭＳ Ｐゴシック" charset="0"/>
                        <a:cs typeface="Times New Roman"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pic>
        <p:nvPicPr>
          <p:cNvPr id="54282"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6763" y="3933825"/>
            <a:ext cx="3400425" cy="231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a:latin typeface="Calibri" charset="0"/>
              </a:rPr>
              <a:t>On board he:</a:t>
            </a:r>
          </a:p>
        </p:txBody>
      </p:sp>
      <p:sp>
        <p:nvSpPr>
          <p:cNvPr id="18434" name="Content Placeholder 2"/>
          <p:cNvSpPr>
            <a:spLocks noGrp="1"/>
          </p:cNvSpPr>
          <p:nvPr>
            <p:ph idx="1"/>
          </p:nvPr>
        </p:nvSpPr>
        <p:spPr/>
        <p:txBody>
          <a:bodyPr/>
          <a:lstStyle/>
          <a:p>
            <a:pPr eaLnBrk="1" hangingPunct="1"/>
            <a:r>
              <a:rPr lang="en-CA">
                <a:latin typeface="Constantia" charset="0"/>
              </a:rPr>
              <a:t>Got sea sick</a:t>
            </a:r>
          </a:p>
          <a:p>
            <a:pPr eaLnBrk="1" hangingPunct="1"/>
            <a:r>
              <a:rPr lang="en-CA">
                <a:latin typeface="Constantia" charset="0"/>
              </a:rPr>
              <a:t>Examined his specimens</a:t>
            </a:r>
          </a:p>
          <a:p>
            <a:pPr eaLnBrk="1" hangingPunct="1"/>
            <a:r>
              <a:rPr lang="en-CA">
                <a:latin typeface="Constantia" charset="0"/>
              </a:rPr>
              <a:t>Filled his notebooks with his thoughts and observations</a:t>
            </a:r>
          </a:p>
          <a:p>
            <a:pPr eaLnBrk="1" hangingPunct="1"/>
            <a:r>
              <a:rPr lang="en-CA">
                <a:latin typeface="Constantia" charset="0"/>
              </a:rPr>
              <a:t>Spent many hours reading the most current scientific books</a:t>
            </a:r>
          </a:p>
          <a:p>
            <a:pPr eaLnBrk="1" hangingPunct="1"/>
            <a:endParaRPr lang="en-CA">
              <a:latin typeface="Constantia"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60350"/>
            <a:ext cx="8229600" cy="647700"/>
          </a:xfrm>
        </p:spPr>
        <p:txBody>
          <a:bodyPr/>
          <a:lstStyle/>
          <a:p>
            <a:pPr eaLnBrk="1" hangingPunct="1"/>
            <a:r>
              <a:rPr lang="en-CA" sz="3600">
                <a:latin typeface="Calibri" charset="0"/>
              </a:rPr>
              <a:t>14-2:  Evolution by Natural Selection</a:t>
            </a:r>
          </a:p>
        </p:txBody>
      </p:sp>
      <p:sp>
        <p:nvSpPr>
          <p:cNvPr id="55298" name="Content Placeholder 2"/>
          <p:cNvSpPr>
            <a:spLocks noGrp="1"/>
          </p:cNvSpPr>
          <p:nvPr>
            <p:ph sz="half" idx="1"/>
          </p:nvPr>
        </p:nvSpPr>
        <p:spPr>
          <a:xfrm>
            <a:off x="457200" y="1268413"/>
            <a:ext cx="4978400" cy="5086350"/>
          </a:xfrm>
        </p:spPr>
        <p:txBody>
          <a:bodyPr/>
          <a:lstStyle/>
          <a:p>
            <a:pPr marL="0" indent="0" eaLnBrk="1" hangingPunct="1">
              <a:buFont typeface="Wingdings 2" charset="0"/>
              <a:buNone/>
            </a:pPr>
            <a:r>
              <a:rPr lang="en-US" b="1">
                <a:latin typeface="Constantia" charset="0"/>
              </a:rPr>
              <a:t>A.Darwin</a:t>
            </a:r>
            <a:r>
              <a:rPr lang="ja-JP" altLang="en-US" b="1">
                <a:latin typeface="Constantia" charset="0"/>
              </a:rPr>
              <a:t>’</a:t>
            </a:r>
            <a:r>
              <a:rPr lang="en-US" altLang="ja-JP" b="1">
                <a:latin typeface="Constantia" charset="0"/>
              </a:rPr>
              <a:t>s line of reasoning:</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1.  Wild animals and plants show </a:t>
            </a:r>
            <a:r>
              <a:rPr lang="en-US" b="1" i="1" u="sng">
                <a:latin typeface="Constantia" charset="0"/>
              </a:rPr>
              <a:t>variations</a:t>
            </a:r>
            <a:r>
              <a:rPr lang="en-US" b="1">
                <a:latin typeface="Constantia" charset="0"/>
              </a:rPr>
              <a:t> (just like domesticated ones)</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2.  Birthrates are </a:t>
            </a:r>
            <a:r>
              <a:rPr lang="en-US" b="1" i="1" u="sng">
                <a:latin typeface="Constantia" charset="0"/>
              </a:rPr>
              <a:t>high</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3.Resources (called in text </a:t>
            </a:r>
            <a:r>
              <a:rPr lang="en-US" b="1" i="1" u="sng">
                <a:latin typeface="Constantia" charset="0"/>
              </a:rPr>
              <a:t>life's</a:t>
            </a:r>
            <a:r>
              <a:rPr lang="en-US" b="1">
                <a:latin typeface="Constantia" charset="0"/>
              </a:rPr>
              <a:t> </a:t>
            </a:r>
            <a:r>
              <a:rPr lang="en-US" b="1" i="1" u="sng">
                <a:latin typeface="Constantia" charset="0"/>
              </a:rPr>
              <a:t>necessities</a:t>
            </a:r>
            <a:r>
              <a:rPr lang="en-US" b="1">
                <a:latin typeface="Constantia" charset="0"/>
              </a:rPr>
              <a:t>) are scarce</a:t>
            </a:r>
            <a:endParaRPr lang="en-CA">
              <a:latin typeface="Constantia" charset="0"/>
            </a:endParaRPr>
          </a:p>
          <a:p>
            <a:pPr marL="0" indent="0" eaLnBrk="1" hangingPunct="1"/>
            <a:endParaRPr lang="en-CA">
              <a:latin typeface="Constantia" charset="0"/>
            </a:endParaRPr>
          </a:p>
        </p:txBody>
      </p:sp>
      <p:sp>
        <p:nvSpPr>
          <p:cNvPr id="55299" name="Content Placeholder 4"/>
          <p:cNvSpPr>
            <a:spLocks noGrp="1"/>
          </p:cNvSpPr>
          <p:nvPr>
            <p:ph sz="half" idx="2"/>
          </p:nvPr>
        </p:nvSpPr>
        <p:spPr>
          <a:xfrm>
            <a:off x="4648200" y="1920875"/>
            <a:ext cx="4038600" cy="4433888"/>
          </a:xfrm>
        </p:spPr>
        <p:txBody>
          <a:bodyPr/>
          <a:lstStyle/>
          <a:p>
            <a:pPr eaLnBrk="1" hangingPunct="1"/>
            <a:endParaRPr lang="en-CA">
              <a:latin typeface="Constantia" charset="0"/>
            </a:endParaRPr>
          </a:p>
        </p:txBody>
      </p:sp>
      <p:pic>
        <p:nvPicPr>
          <p:cNvPr id="55300"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5600" y="1052513"/>
            <a:ext cx="3082925" cy="2305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Content Placeholder 2"/>
          <p:cNvSpPr>
            <a:spLocks noGrp="1"/>
          </p:cNvSpPr>
          <p:nvPr>
            <p:ph idx="4294967295"/>
          </p:nvPr>
        </p:nvSpPr>
        <p:spPr>
          <a:xfrm>
            <a:off x="250825" y="476250"/>
            <a:ext cx="5905500" cy="5848350"/>
          </a:xfrm>
        </p:spPr>
        <p:txBody>
          <a:bodyPr/>
          <a:lstStyle/>
          <a:p>
            <a:pPr marL="0" indent="0" eaLnBrk="1" hangingPunct="1">
              <a:buFont typeface="Wingdings 2" charset="0"/>
              <a:buNone/>
            </a:pPr>
            <a:r>
              <a:rPr lang="en-US" sz="2400" b="1">
                <a:latin typeface="Constantia" charset="0"/>
              </a:rPr>
              <a:t>4.  These two facts above force organisms into a </a:t>
            </a:r>
            <a:r>
              <a:rPr lang="ja-JP" altLang="en-US" sz="2400" b="1">
                <a:latin typeface="Constantia" charset="0"/>
              </a:rPr>
              <a:t>“</a:t>
            </a:r>
            <a:r>
              <a:rPr lang="en-US" altLang="ja-JP" sz="2400" b="1" i="1" u="sng">
                <a:latin typeface="Constantia" charset="0"/>
              </a:rPr>
              <a:t>struggle</a:t>
            </a:r>
            <a:r>
              <a:rPr lang="en-US" altLang="ja-JP" sz="2400" b="1" i="1">
                <a:latin typeface="Constantia" charset="0"/>
              </a:rPr>
              <a:t> </a:t>
            </a:r>
            <a:r>
              <a:rPr lang="en-US" altLang="ja-JP" sz="2400" b="1" i="1" u="sng">
                <a:latin typeface="Constantia" charset="0"/>
              </a:rPr>
              <a:t>for</a:t>
            </a:r>
            <a:r>
              <a:rPr lang="en-US" altLang="ja-JP" sz="2400" b="1" i="1">
                <a:latin typeface="Constantia" charset="0"/>
              </a:rPr>
              <a:t> </a:t>
            </a:r>
            <a:r>
              <a:rPr lang="en-US" altLang="ja-JP" sz="2400" b="1" i="1" u="sng">
                <a:latin typeface="Constantia" charset="0"/>
              </a:rPr>
              <a:t>existence</a:t>
            </a:r>
            <a:r>
              <a:rPr lang="ja-JP" altLang="en-US" sz="2400" b="1">
                <a:latin typeface="Constantia" charset="0"/>
              </a:rPr>
              <a:t>”</a:t>
            </a:r>
            <a:endParaRPr lang="en-US" altLang="ja-JP" sz="2400" b="1">
              <a:latin typeface="Constantia" charset="0"/>
            </a:endParaRPr>
          </a:p>
          <a:p>
            <a:pPr marL="0" indent="0" eaLnBrk="1" hangingPunct="1">
              <a:buFont typeface="Wingdings 2" charset="0"/>
              <a:buNone/>
            </a:pPr>
            <a:endParaRPr lang="en-CA" sz="2400">
              <a:latin typeface="Constantia" charset="0"/>
            </a:endParaRPr>
          </a:p>
          <a:p>
            <a:pPr marL="365125" lvl="1" indent="0" eaLnBrk="1" hangingPunct="1">
              <a:buFont typeface="Wingdings 2" charset="0"/>
              <a:buNone/>
            </a:pPr>
            <a:r>
              <a:rPr lang="en-US" sz="2200" b="1">
                <a:latin typeface="Constantia" charset="0"/>
              </a:rPr>
              <a:t>5.  Against the environment (example:  </a:t>
            </a:r>
            <a:endParaRPr lang="en-CA" sz="2200">
              <a:latin typeface="Constantia" charset="0"/>
            </a:endParaRPr>
          </a:p>
          <a:p>
            <a:pPr marL="365125" lvl="1" indent="0" eaLnBrk="1" hangingPunct="1">
              <a:buFont typeface="Wingdings 2" charset="0"/>
              <a:buNone/>
            </a:pPr>
            <a:r>
              <a:rPr lang="en-US" sz="2200" b="1" i="1" u="sng">
                <a:latin typeface="Constantia" charset="0"/>
              </a:rPr>
              <a:t>plant stems grow tall in search of sunlight; plant roots grow deep into the soil in search of water and nutrients.</a:t>
            </a:r>
            <a:r>
              <a:rPr lang="en-US" sz="2200" b="1">
                <a:latin typeface="Constantia" charset="0"/>
              </a:rPr>
              <a:t>)</a:t>
            </a:r>
          </a:p>
          <a:p>
            <a:pPr marL="365125" lvl="1" indent="0" eaLnBrk="1" hangingPunct="1">
              <a:buFont typeface="Wingdings 2" charset="0"/>
              <a:buNone/>
            </a:pPr>
            <a:endParaRPr lang="en-US" sz="2200" b="1">
              <a:latin typeface="Constantia" charset="0"/>
            </a:endParaRPr>
          </a:p>
          <a:p>
            <a:pPr marL="365125" lvl="1" indent="0" eaLnBrk="1" hangingPunct="1">
              <a:buFont typeface="Wingdings 2" charset="0"/>
              <a:buNone/>
            </a:pPr>
            <a:endParaRPr lang="en-CA" sz="2200">
              <a:latin typeface="Constantia" charset="0"/>
            </a:endParaRPr>
          </a:p>
          <a:p>
            <a:pPr marL="365125" lvl="1" indent="0" eaLnBrk="1" hangingPunct="1">
              <a:buFont typeface="Wingdings 2" charset="0"/>
              <a:buNone/>
            </a:pPr>
            <a:r>
              <a:rPr lang="en-US" sz="2200" b="1">
                <a:latin typeface="Constantia" charset="0"/>
              </a:rPr>
              <a:t>6.  Against each other (example:  </a:t>
            </a:r>
            <a:r>
              <a:rPr lang="en-US" sz="2200" b="1" i="1" u="sng">
                <a:latin typeface="Constantia" charset="0"/>
              </a:rPr>
              <a:t>Animals </a:t>
            </a:r>
            <a:r>
              <a:rPr lang="en-CA" sz="2200">
                <a:latin typeface="Constantia" charset="0"/>
              </a:rPr>
              <a:t> </a:t>
            </a:r>
            <a:r>
              <a:rPr lang="en-US" sz="2200" b="1" i="1" u="sng">
                <a:latin typeface="Constantia" charset="0"/>
              </a:rPr>
              <a:t>compete for food and space in which to build nests and raise young.</a:t>
            </a:r>
            <a:endParaRPr lang="en-CA" sz="2200">
              <a:latin typeface="Constantia" charset="0"/>
            </a:endParaRPr>
          </a:p>
          <a:p>
            <a:pPr marL="0" indent="0" eaLnBrk="1" hangingPunct="1">
              <a:buFont typeface="Wingdings 2" charset="0"/>
              <a:buNone/>
            </a:pPr>
            <a:endParaRPr lang="en-CA" sz="2400">
              <a:latin typeface="Constantia" charset="0"/>
            </a:endParaRPr>
          </a:p>
        </p:txBody>
      </p:sp>
      <p:pic>
        <p:nvPicPr>
          <p:cNvPr id="56322"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84888" y="4652963"/>
            <a:ext cx="2867025" cy="1912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6323"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84938" y="1341438"/>
            <a:ext cx="2095500" cy="2181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a:latin typeface="Calibri" charset="0"/>
                <a:cs typeface="+mj-cs"/>
              </a:rPr>
              <a:t>B:  Darwin’s Principle:</a:t>
            </a:r>
            <a:br>
              <a:rPr lang="en-CA" sz="4500">
                <a:latin typeface="Calibri" charset="0"/>
                <a:cs typeface="+mj-cs"/>
              </a:rPr>
            </a:br>
            <a:r>
              <a:rPr lang="en-CA" sz="4500">
                <a:latin typeface="Calibri" charset="0"/>
                <a:cs typeface="+mj-cs"/>
              </a:rPr>
              <a:t>		</a:t>
            </a:r>
            <a:r>
              <a:rPr lang="en-CA" sz="4500" b="1" u="sng">
                <a:latin typeface="Calibri" charset="0"/>
                <a:cs typeface="+mj-cs"/>
              </a:rPr>
              <a:t>Survival of the Fittest</a:t>
            </a:r>
          </a:p>
        </p:txBody>
      </p:sp>
      <p:sp>
        <p:nvSpPr>
          <p:cNvPr id="3" name="Content Placeholder 2"/>
          <p:cNvSpPr>
            <a:spLocks noGrp="1"/>
          </p:cNvSpPr>
          <p:nvPr>
            <p:ph idx="1"/>
          </p:nvPr>
        </p:nvSpPr>
        <p:spPr/>
        <p:txBody>
          <a:bodyPr>
            <a:normAutofit lnSpcReduction="10000"/>
          </a:bodyPr>
          <a:lstStyle/>
          <a:p>
            <a:pPr marL="0" indent="0" eaLnBrk="1" fontAlgn="auto" hangingPunct="1">
              <a:spcAft>
                <a:spcPts val="0"/>
              </a:spcAft>
              <a:buClr>
                <a:schemeClr val="accent3"/>
              </a:buClr>
              <a:buFont typeface="Wingdings 2"/>
              <a:buNone/>
              <a:defRPr/>
            </a:pPr>
            <a:r>
              <a:rPr lang="en-US" i="1" dirty="0" smtClean="0">
                <a:ea typeface="+mn-ea"/>
                <a:cs typeface="+mn-cs"/>
              </a:rPr>
              <a:t>Individuals </a:t>
            </a:r>
            <a:r>
              <a:rPr lang="en-US" i="1" dirty="0">
                <a:ea typeface="+mn-ea"/>
                <a:cs typeface="+mn-cs"/>
              </a:rPr>
              <a:t>whose </a:t>
            </a:r>
            <a:r>
              <a:rPr lang="en-US" i="1" dirty="0" smtClean="0">
                <a:ea typeface="+mn-ea"/>
                <a:cs typeface="+mn-cs"/>
              </a:rPr>
              <a:t>characteristics</a:t>
            </a:r>
            <a:r>
              <a:rPr lang="en-CA" i="1" dirty="0">
                <a:ea typeface="+mn-ea"/>
                <a:cs typeface="+mn-cs"/>
              </a:rPr>
              <a:t> </a:t>
            </a:r>
            <a:r>
              <a:rPr lang="en-CA" i="1" dirty="0" smtClean="0">
                <a:ea typeface="+mn-ea"/>
                <a:cs typeface="+mn-cs"/>
              </a:rPr>
              <a:t> </a:t>
            </a:r>
            <a:r>
              <a:rPr lang="en-US" i="1" dirty="0" smtClean="0">
                <a:ea typeface="+mn-ea"/>
                <a:cs typeface="+mn-cs"/>
              </a:rPr>
              <a:t>are </a:t>
            </a:r>
            <a:r>
              <a:rPr lang="en-US" i="1" dirty="0">
                <a:ea typeface="+mn-ea"/>
                <a:cs typeface="+mn-cs"/>
              </a:rPr>
              <a:t>well-suited to their environment survive.  Individuals whose characteristics are not well-suited to their environment either die or leave fewer offspring</a:t>
            </a:r>
            <a:r>
              <a:rPr lang="en-US" i="1" dirty="0" smtClean="0">
                <a:ea typeface="+mn-ea"/>
                <a:cs typeface="+mn-cs"/>
              </a:rPr>
              <a:t>. </a:t>
            </a:r>
            <a:endParaRPr lang="en-CA" i="1"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	</a:t>
            </a:r>
            <a:endParaRPr lang="en-CA" dirty="0">
              <a:ea typeface="+mn-ea"/>
              <a:cs typeface="+mn-cs"/>
            </a:endParaRPr>
          </a:p>
          <a:p>
            <a:pPr marL="0" indent="0" eaLnBrk="1" fontAlgn="auto" hangingPunct="1">
              <a:spcAft>
                <a:spcPts val="0"/>
              </a:spcAft>
              <a:buClr>
                <a:schemeClr val="accent3"/>
              </a:buClr>
              <a:buFont typeface="Wingdings 2"/>
              <a:buNone/>
              <a:defRPr/>
            </a:pPr>
            <a:r>
              <a:rPr lang="en-US" b="1" dirty="0" smtClean="0">
                <a:ea typeface="+mn-ea"/>
                <a:cs typeface="+mn-cs"/>
              </a:rPr>
              <a:t>In </a:t>
            </a:r>
            <a:r>
              <a:rPr lang="en-US" b="1" dirty="0">
                <a:ea typeface="+mn-ea"/>
                <a:cs typeface="+mn-cs"/>
              </a:rPr>
              <a:t>what two ways is natural selection different from artificial</a:t>
            </a:r>
            <a:r>
              <a:rPr lang="en-US" b="1" dirty="0" smtClean="0">
                <a:ea typeface="+mn-ea"/>
                <a:cs typeface="+mn-cs"/>
              </a:rPr>
              <a:t>?</a:t>
            </a: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1. 	Occurs </a:t>
            </a:r>
            <a:r>
              <a:rPr lang="en-US" b="1" i="1" dirty="0">
                <a:ea typeface="+mn-ea"/>
                <a:cs typeface="+mn-cs"/>
              </a:rPr>
              <a:t>over much longer periods of time</a:t>
            </a:r>
            <a:endParaRPr lang="en-CA" dirty="0">
              <a:ea typeface="+mn-ea"/>
              <a:cs typeface="+mn-cs"/>
            </a:endParaRPr>
          </a:p>
          <a:p>
            <a:pPr marL="0" indent="0" eaLnBrk="1" fontAlgn="auto" hangingPunct="1">
              <a:spcAft>
                <a:spcPts val="0"/>
              </a:spcAft>
              <a:buClr>
                <a:schemeClr val="accent3"/>
              </a:buClr>
              <a:buFont typeface="Wingdings 2"/>
              <a:buNone/>
              <a:defRPr/>
            </a:pPr>
            <a:r>
              <a:rPr lang="en-US" b="1" dirty="0">
                <a:ea typeface="+mn-ea"/>
                <a:cs typeface="+mn-cs"/>
              </a:rPr>
              <a:t>2.	Occurs </a:t>
            </a:r>
            <a:r>
              <a:rPr lang="en-US" b="1" i="1" dirty="0">
                <a:ea typeface="+mn-ea"/>
                <a:cs typeface="+mn-cs"/>
              </a:rPr>
              <a:t>without any goal or purpose</a:t>
            </a:r>
            <a:endParaRPr lang="en-CA" dirty="0">
              <a:ea typeface="+mn-ea"/>
              <a:cs typeface="+mn-cs"/>
            </a:endParaRPr>
          </a:p>
          <a:p>
            <a:pPr marL="0" indent="0" eaLnBrk="1" fontAlgn="auto" hangingPunct="1">
              <a:spcAft>
                <a:spcPts val="0"/>
              </a:spcAft>
              <a:buClr>
                <a:schemeClr val="accent3"/>
              </a:buClr>
              <a:buFont typeface="Wingdings 2"/>
              <a:buNone/>
              <a:defRPr/>
            </a:pPr>
            <a:endParaRPr lang="en-CA"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u="sng" dirty="0">
                <a:ea typeface="+mj-ea"/>
                <a:cs typeface="+mj-cs"/>
              </a:rPr>
              <a:t>Peppered Moths: Natural Selection In </a:t>
            </a:r>
            <a:r>
              <a:rPr lang="en-US" u="sng" dirty="0" smtClean="0">
                <a:ea typeface="+mj-ea"/>
                <a:cs typeface="+mj-cs"/>
              </a:rPr>
              <a:t>Action 	</a:t>
            </a:r>
            <a:r>
              <a:rPr lang="en-CA" sz="3600" b="1" dirty="0" smtClean="0">
                <a:latin typeface="Calibri" charset="0"/>
                <a:hlinkClick r:id="rId2"/>
              </a:rPr>
              <a:t>Evolution </a:t>
            </a:r>
            <a:r>
              <a:rPr lang="en-CA" sz="3600" b="1" dirty="0">
                <a:latin typeface="Calibri" charset="0"/>
                <a:hlinkClick r:id="rId2"/>
              </a:rPr>
              <a:t>in Action</a:t>
            </a:r>
            <a:endParaRPr lang="en-CA" sz="3600" dirty="0">
              <a:ea typeface="+mj-ea"/>
              <a:cs typeface="+mj-cs"/>
            </a:endParaRPr>
          </a:p>
        </p:txBody>
      </p:sp>
      <p:sp>
        <p:nvSpPr>
          <p:cNvPr id="58370" name="Content Placeholder 2"/>
          <p:cNvSpPr>
            <a:spLocks noGrp="1"/>
          </p:cNvSpPr>
          <p:nvPr>
            <p:ph sz="half" idx="1"/>
          </p:nvPr>
        </p:nvSpPr>
        <p:spPr>
          <a:xfrm>
            <a:off x="457200" y="1920875"/>
            <a:ext cx="4038600" cy="4433888"/>
          </a:xfrm>
        </p:spPr>
        <p:txBody>
          <a:bodyPr/>
          <a:lstStyle/>
          <a:p>
            <a:pPr marL="0" indent="0" eaLnBrk="1" hangingPunct="1">
              <a:buFont typeface="Wingdings 2" charset="0"/>
              <a:buNone/>
            </a:pPr>
            <a:r>
              <a:rPr lang="en-US" b="1">
                <a:latin typeface="Constantia" charset="0"/>
              </a:rPr>
              <a:t>In the beginning (of the 19</a:t>
            </a:r>
            <a:r>
              <a:rPr lang="en-US" b="1" baseline="30000">
                <a:latin typeface="Constantia" charset="0"/>
              </a:rPr>
              <a:t>th</a:t>
            </a:r>
            <a:r>
              <a:rPr lang="en-US" b="1">
                <a:latin typeface="Constantia" charset="0"/>
              </a:rPr>
              <a:t> C.)…..</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1.Two colour variants of the moth: </a:t>
            </a:r>
            <a:r>
              <a:rPr lang="en-US" b="1" i="1" u="sng">
                <a:latin typeface="Constantia" charset="0"/>
              </a:rPr>
              <a:t>light-coloured</a:t>
            </a:r>
            <a:r>
              <a:rPr lang="en-US" b="1" i="1">
                <a:latin typeface="Constantia" charset="0"/>
              </a:rPr>
              <a:t> </a:t>
            </a:r>
            <a:r>
              <a:rPr lang="en-US" b="1">
                <a:latin typeface="Constantia" charset="0"/>
              </a:rPr>
              <a:t>(common) and </a:t>
            </a:r>
            <a:r>
              <a:rPr lang="en-US" b="1" i="1" u="sng">
                <a:latin typeface="Constantia" charset="0"/>
              </a:rPr>
              <a:t>dark coloured</a:t>
            </a:r>
            <a:r>
              <a:rPr lang="en-US" b="1" i="1">
                <a:latin typeface="Constantia" charset="0"/>
              </a:rPr>
              <a:t> </a:t>
            </a:r>
            <a:r>
              <a:rPr lang="en-US" b="1">
                <a:latin typeface="Constantia" charset="0"/>
              </a:rPr>
              <a:t>(rare)</a:t>
            </a:r>
            <a:endParaRPr lang="en-CA">
              <a:latin typeface="Constantia" charset="0"/>
            </a:endParaRPr>
          </a:p>
          <a:p>
            <a:pPr marL="0" indent="0" eaLnBrk="1" hangingPunct="1"/>
            <a:endParaRPr lang="en-CA">
              <a:latin typeface="Constantia" charset="0"/>
            </a:endParaRPr>
          </a:p>
        </p:txBody>
      </p:sp>
      <p:pic>
        <p:nvPicPr>
          <p:cNvPr id="58371" name="Content Placeholder 4"/>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787900" y="2420938"/>
            <a:ext cx="4051300" cy="29972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3" name="Content Placeholder 2"/>
          <p:cNvSpPr>
            <a:spLocks noGrp="1"/>
          </p:cNvSpPr>
          <p:nvPr>
            <p:ph sz="half" idx="1"/>
          </p:nvPr>
        </p:nvSpPr>
        <p:spPr>
          <a:xfrm>
            <a:off x="457200" y="908050"/>
            <a:ext cx="4330700" cy="5446713"/>
          </a:xfrm>
        </p:spPr>
        <p:txBody>
          <a:bodyPr/>
          <a:lstStyle/>
          <a:p>
            <a:pPr marL="0" indent="0" eaLnBrk="1" hangingPunct="1">
              <a:lnSpc>
                <a:spcPct val="90000"/>
              </a:lnSpc>
              <a:buFont typeface="Wingdings 2" charset="0"/>
              <a:buNone/>
            </a:pPr>
            <a:r>
              <a:rPr lang="en-US" b="1">
                <a:latin typeface="Constantia" charset="0"/>
              </a:rPr>
              <a:t>2.  In daytime, moths hang out:  </a:t>
            </a:r>
            <a:r>
              <a:rPr lang="en-US" b="1" i="1">
                <a:latin typeface="Constantia" charset="0"/>
              </a:rPr>
              <a:t>resting </a:t>
            </a:r>
            <a:endParaRPr lang="en-CA">
              <a:latin typeface="Constantia" charset="0"/>
            </a:endParaRPr>
          </a:p>
          <a:p>
            <a:pPr marL="0" indent="0" eaLnBrk="1" hangingPunct="1">
              <a:lnSpc>
                <a:spcPct val="90000"/>
              </a:lnSpc>
              <a:buFont typeface="Wingdings 2" charset="0"/>
              <a:buNone/>
            </a:pPr>
            <a:r>
              <a:rPr lang="en-US" b="1" i="1">
                <a:latin typeface="Constantia" charset="0"/>
              </a:rPr>
              <a:t>on the bark of oak trees</a:t>
            </a:r>
            <a:endParaRPr lang="en-CA">
              <a:latin typeface="Constantia" charset="0"/>
            </a:endParaRPr>
          </a:p>
          <a:p>
            <a:pPr marL="0" indent="0" eaLnBrk="1" hangingPunct="1">
              <a:lnSpc>
                <a:spcPct val="90000"/>
              </a:lnSpc>
              <a:buFont typeface="Wingdings 2" charset="0"/>
              <a:buNone/>
            </a:pPr>
            <a:r>
              <a:rPr lang="en-US" b="1">
                <a:latin typeface="Constantia" charset="0"/>
              </a:rPr>
              <a:t>3  Tree bark colour:  </a:t>
            </a:r>
            <a:r>
              <a:rPr lang="en-US" b="1" i="1">
                <a:latin typeface="Constantia" charset="0"/>
              </a:rPr>
              <a:t>light brown speckled with green</a:t>
            </a:r>
          </a:p>
          <a:p>
            <a:pPr marL="0" indent="0" eaLnBrk="1" hangingPunct="1">
              <a:lnSpc>
                <a:spcPct val="90000"/>
              </a:lnSpc>
              <a:buFont typeface="Wingdings 2" charset="0"/>
              <a:buNone/>
            </a:pPr>
            <a:endParaRPr lang="en-CA">
              <a:latin typeface="Constantia" charset="0"/>
            </a:endParaRPr>
          </a:p>
          <a:p>
            <a:pPr marL="0" indent="0" eaLnBrk="1" hangingPunct="1">
              <a:lnSpc>
                <a:spcPct val="90000"/>
              </a:lnSpc>
              <a:buFont typeface="Wingdings 2" charset="0"/>
              <a:buNone/>
            </a:pPr>
            <a:r>
              <a:rPr lang="en-US" b="1">
                <a:latin typeface="Constantia" charset="0"/>
              </a:rPr>
              <a:t>4.  Then… the Industrial Revolution!</a:t>
            </a:r>
            <a:endParaRPr lang="en-CA">
              <a:latin typeface="Constantia" charset="0"/>
            </a:endParaRPr>
          </a:p>
          <a:p>
            <a:pPr marL="0" indent="0" eaLnBrk="1" hangingPunct="1">
              <a:lnSpc>
                <a:spcPct val="90000"/>
              </a:lnSpc>
              <a:buFont typeface="Wingdings 2" charset="0"/>
              <a:buNone/>
            </a:pPr>
            <a:r>
              <a:rPr lang="en-US" b="1">
                <a:latin typeface="Constantia" charset="0"/>
              </a:rPr>
              <a:t>5.  Pollution (from: </a:t>
            </a:r>
            <a:r>
              <a:rPr lang="en-US" b="1" i="1" u="sng">
                <a:latin typeface="Constantia" charset="0"/>
              </a:rPr>
              <a:t>soot from burning coal</a:t>
            </a:r>
            <a:r>
              <a:rPr lang="en-US" b="1">
                <a:latin typeface="Constantia" charset="0"/>
              </a:rPr>
              <a:t>) affected trees </a:t>
            </a:r>
            <a:r>
              <a:rPr lang="en-US" b="1" i="1">
                <a:latin typeface="Constantia" charset="0"/>
              </a:rPr>
              <a:t>by staining the tree trunks dark brown.</a:t>
            </a:r>
            <a:endParaRPr lang="en-CA">
              <a:latin typeface="Constantia" charset="0"/>
            </a:endParaRPr>
          </a:p>
          <a:p>
            <a:pPr marL="0" indent="0" eaLnBrk="1" hangingPunct="1">
              <a:lnSpc>
                <a:spcPct val="90000"/>
              </a:lnSpc>
            </a:pPr>
            <a:endParaRPr lang="en-CA">
              <a:latin typeface="Constantia"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076825" y="1052513"/>
            <a:ext cx="3571875" cy="2333625"/>
          </a:xfrm>
        </p:spPr>
      </p:pic>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2725" y="3644900"/>
            <a:ext cx="3276600" cy="282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388" y="476250"/>
            <a:ext cx="8050212" cy="6381750"/>
          </a:xfrm>
        </p:spPr>
        <p:txBody>
          <a:bodyPr>
            <a:normAutofit fontScale="92500" lnSpcReduction="20000"/>
          </a:bodyPr>
          <a:lstStyle/>
          <a:p>
            <a:pPr marL="0" indent="0" eaLnBrk="1" fontAlgn="auto" hangingPunct="1">
              <a:spcAft>
                <a:spcPts val="0"/>
              </a:spcAft>
              <a:buClr>
                <a:schemeClr val="accent3"/>
              </a:buClr>
              <a:buFont typeface="Wingdings 2"/>
              <a:buNone/>
              <a:defRPr/>
            </a:pPr>
            <a:r>
              <a:rPr lang="en-US" b="1" dirty="0" err="1" smtClean="0">
                <a:ea typeface="+mn-ea"/>
                <a:cs typeface="+mn-cs"/>
              </a:rPr>
              <a:t>B.Biologists</a:t>
            </a:r>
            <a:r>
              <a:rPr lang="en-US" b="1" dirty="0" smtClean="0">
                <a:ea typeface="+mn-ea"/>
                <a:cs typeface="+mn-cs"/>
              </a:rPr>
              <a:t> </a:t>
            </a:r>
            <a:r>
              <a:rPr lang="en-US" b="1" dirty="0">
                <a:ea typeface="+mn-ea"/>
                <a:cs typeface="+mn-cs"/>
              </a:rPr>
              <a:t>noticed that population of moths was changing </a:t>
            </a:r>
            <a:r>
              <a:rPr lang="en-US" b="1" i="1" dirty="0">
                <a:ea typeface="+mn-ea"/>
                <a:cs typeface="+mn-cs"/>
              </a:rPr>
              <a:t>and that there were more moths with dark coloration</a:t>
            </a:r>
            <a:r>
              <a:rPr lang="en-US" b="1" i="1" dirty="0" smtClean="0">
                <a:ea typeface="+mn-ea"/>
                <a:cs typeface="+mn-cs"/>
              </a:rPr>
              <a:t>.</a:t>
            </a:r>
          </a:p>
          <a:p>
            <a:pPr marL="0" indent="0" eaLnBrk="1" fontAlgn="auto" hangingPunct="1">
              <a:spcAft>
                <a:spcPts val="0"/>
              </a:spcAft>
              <a:buClr>
                <a:schemeClr val="accent3"/>
              </a:buClr>
              <a:buFont typeface="Wingdings 2"/>
              <a:buNone/>
              <a:defRPr/>
            </a:pPr>
            <a:endParaRPr lang="en-CA" dirty="0">
              <a:ea typeface="+mn-ea"/>
              <a:cs typeface="+mn-cs"/>
            </a:endParaRPr>
          </a:p>
          <a:p>
            <a:pPr marL="0" indent="0" eaLnBrk="1" fontAlgn="auto" hangingPunct="1">
              <a:spcAft>
                <a:spcPts val="0"/>
              </a:spcAft>
              <a:buClr>
                <a:schemeClr val="accent3"/>
              </a:buClr>
              <a:buFont typeface="Wingdings 2"/>
              <a:buNone/>
              <a:defRPr/>
            </a:pPr>
            <a:r>
              <a:rPr lang="en-US" b="1" dirty="0" smtClean="0">
                <a:ea typeface="+mn-ea"/>
                <a:cs typeface="+mn-cs"/>
              </a:rPr>
              <a:t>C. Evolutionary </a:t>
            </a:r>
            <a:r>
              <a:rPr lang="en-US" b="1" dirty="0">
                <a:ea typeface="+mn-ea"/>
                <a:cs typeface="+mn-cs"/>
              </a:rPr>
              <a:t>theory would hypothesize:</a:t>
            </a:r>
            <a:endParaRPr lang="en-CA"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1.  The </a:t>
            </a:r>
            <a:r>
              <a:rPr lang="en-US" sz="2400" dirty="0">
                <a:ea typeface="+mn-ea"/>
                <a:cs typeface="+mn-cs"/>
              </a:rPr>
              <a:t>major predator of the moth:  </a:t>
            </a:r>
            <a:r>
              <a:rPr lang="en-US" sz="2400" i="1" u="sng" dirty="0" smtClean="0">
                <a:ea typeface="+mn-ea"/>
                <a:cs typeface="+mn-cs"/>
              </a:rPr>
              <a:t>birds</a:t>
            </a:r>
          </a:p>
          <a:p>
            <a:pPr marL="0" indent="0" eaLnBrk="1" fontAlgn="auto" hangingPunct="1">
              <a:spcAft>
                <a:spcPts val="0"/>
              </a:spcAft>
              <a:buClr>
                <a:schemeClr val="accent3"/>
              </a:buClr>
              <a:buFont typeface="Wingdings 2"/>
              <a:buNone/>
              <a:defRPr/>
            </a:pPr>
            <a:endParaRPr lang="en-CA" sz="2400" dirty="0">
              <a:ea typeface="+mn-ea"/>
              <a:cs typeface="+mn-cs"/>
            </a:endParaRPr>
          </a:p>
          <a:p>
            <a:pPr marL="457200" indent="-457200" eaLnBrk="1" fontAlgn="auto" hangingPunct="1">
              <a:spcAft>
                <a:spcPts val="0"/>
              </a:spcAft>
              <a:buClr>
                <a:schemeClr val="accent3"/>
              </a:buClr>
              <a:buFont typeface="Wingdings 2"/>
              <a:buAutoNum type="arabicPeriod" startAt="2"/>
              <a:defRPr/>
            </a:pPr>
            <a:r>
              <a:rPr lang="en-US" sz="2400" dirty="0" smtClean="0">
                <a:ea typeface="+mn-ea"/>
                <a:cs typeface="+mn-cs"/>
              </a:rPr>
              <a:t>How </a:t>
            </a:r>
            <a:r>
              <a:rPr lang="en-US" sz="2400" dirty="0">
                <a:ea typeface="+mn-ea"/>
                <a:cs typeface="+mn-cs"/>
              </a:rPr>
              <a:t>birds locate prey:  </a:t>
            </a:r>
            <a:r>
              <a:rPr lang="en-US" sz="2400" i="1" u="sng" dirty="0" smtClean="0">
                <a:ea typeface="+mn-ea"/>
                <a:cs typeface="+mn-cs"/>
              </a:rPr>
              <a:t>eyes</a:t>
            </a:r>
          </a:p>
          <a:p>
            <a:pPr marL="0" indent="0" eaLnBrk="1" fontAlgn="auto" hangingPunct="1">
              <a:spcAft>
                <a:spcPts val="0"/>
              </a:spcAft>
              <a:buClr>
                <a:schemeClr val="accent3"/>
              </a:buClr>
              <a:buFont typeface="Wingdings 2"/>
              <a:buNone/>
              <a:defRPr/>
            </a:pPr>
            <a:endParaRPr lang="en-CA" sz="2400"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3.  Moths </a:t>
            </a:r>
            <a:r>
              <a:rPr lang="en-US" sz="2400" dirty="0">
                <a:ea typeface="+mn-ea"/>
                <a:cs typeface="+mn-cs"/>
              </a:rPr>
              <a:t>that blend in w/ their </a:t>
            </a:r>
            <a:endParaRPr lang="en-US" sz="2400" dirty="0" smtClean="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surroundings </a:t>
            </a:r>
            <a:r>
              <a:rPr lang="en-US" sz="2400" dirty="0">
                <a:ea typeface="+mn-ea"/>
                <a:cs typeface="+mn-cs"/>
              </a:rPr>
              <a:t>are said to be </a:t>
            </a:r>
            <a:r>
              <a:rPr lang="en-US" sz="2400" i="1" u="sng" dirty="0" smtClean="0">
                <a:ea typeface="+mn-ea"/>
                <a:cs typeface="+mn-cs"/>
              </a:rPr>
              <a:t>camouflaged</a:t>
            </a:r>
          </a:p>
          <a:p>
            <a:pPr marL="0" indent="0" eaLnBrk="1" fontAlgn="auto" hangingPunct="1">
              <a:spcAft>
                <a:spcPts val="0"/>
              </a:spcAft>
              <a:buClr>
                <a:schemeClr val="accent3"/>
              </a:buClr>
              <a:buFont typeface="Wingdings 2"/>
              <a:buNone/>
              <a:defRPr/>
            </a:pPr>
            <a:endParaRPr lang="en-CA" sz="2400" dirty="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4.  As </a:t>
            </a:r>
            <a:r>
              <a:rPr lang="en-US" sz="2400" dirty="0">
                <a:ea typeface="+mn-ea"/>
                <a:cs typeface="+mn-cs"/>
              </a:rPr>
              <a:t>tree trunks darkened </a:t>
            </a:r>
            <a:r>
              <a:rPr lang="en-US" sz="2400" dirty="0" smtClean="0">
                <a:ea typeface="+mn-ea"/>
                <a:cs typeface="+mn-cs"/>
              </a:rPr>
              <a:t>the</a:t>
            </a:r>
          </a:p>
          <a:p>
            <a:pPr marL="0" indent="0" eaLnBrk="1" fontAlgn="auto" hangingPunct="1">
              <a:spcAft>
                <a:spcPts val="0"/>
              </a:spcAft>
              <a:buClr>
                <a:schemeClr val="accent3"/>
              </a:buClr>
              <a:buFont typeface="Wingdings 2"/>
              <a:buNone/>
              <a:defRPr/>
            </a:pPr>
            <a:r>
              <a:rPr lang="en-US" sz="2400" dirty="0" smtClean="0">
                <a:ea typeface="+mn-ea"/>
                <a:cs typeface="+mn-cs"/>
              </a:rPr>
              <a:t> </a:t>
            </a:r>
            <a:r>
              <a:rPr lang="en-US" sz="2400" dirty="0" err="1">
                <a:ea typeface="+mn-ea"/>
                <a:cs typeface="+mn-cs"/>
              </a:rPr>
              <a:t>colour</a:t>
            </a:r>
            <a:r>
              <a:rPr lang="en-US" sz="2400" dirty="0">
                <a:ea typeface="+mn-ea"/>
                <a:cs typeface="+mn-cs"/>
              </a:rPr>
              <a:t> </a:t>
            </a:r>
            <a:r>
              <a:rPr lang="en-CA" sz="2400" dirty="0" smtClean="0">
                <a:ea typeface="+mn-ea"/>
                <a:cs typeface="+mn-cs"/>
              </a:rPr>
              <a:t> </a:t>
            </a:r>
            <a:r>
              <a:rPr lang="en-US" sz="2400" dirty="0" smtClean="0">
                <a:ea typeface="+mn-ea"/>
                <a:cs typeface="+mn-cs"/>
              </a:rPr>
              <a:t>variant they </a:t>
            </a:r>
            <a:r>
              <a:rPr lang="en-US" sz="2400" dirty="0" err="1" smtClean="0">
                <a:ea typeface="+mn-ea"/>
                <a:cs typeface="+mn-cs"/>
              </a:rPr>
              <a:t>favoured</a:t>
            </a:r>
            <a:r>
              <a:rPr lang="en-US" sz="2400" dirty="0" smtClean="0">
                <a:ea typeface="+mn-ea"/>
                <a:cs typeface="+mn-cs"/>
              </a:rPr>
              <a:t> changed </a:t>
            </a:r>
            <a:r>
              <a:rPr lang="en-US" sz="2400" i="1" dirty="0" smtClean="0">
                <a:ea typeface="+mn-ea"/>
                <a:cs typeface="+mn-cs"/>
              </a:rPr>
              <a:t>from the dark </a:t>
            </a:r>
            <a:r>
              <a:rPr lang="en-US" sz="2400" i="1" dirty="0" err="1" smtClean="0">
                <a:ea typeface="+mn-ea"/>
                <a:cs typeface="+mn-cs"/>
              </a:rPr>
              <a:t>coloured</a:t>
            </a:r>
            <a:r>
              <a:rPr lang="en-US" sz="2400" i="1" dirty="0" smtClean="0">
                <a:ea typeface="+mn-ea"/>
                <a:cs typeface="+mn-cs"/>
              </a:rPr>
              <a:t> moths to the light </a:t>
            </a:r>
            <a:r>
              <a:rPr lang="en-US" sz="2400" i="1" dirty="0" err="1" smtClean="0">
                <a:ea typeface="+mn-ea"/>
                <a:cs typeface="+mn-cs"/>
              </a:rPr>
              <a:t>coloured</a:t>
            </a:r>
            <a:r>
              <a:rPr lang="en-US" sz="2400" i="1" dirty="0" smtClean="0">
                <a:ea typeface="+mn-ea"/>
                <a:cs typeface="+mn-cs"/>
              </a:rPr>
              <a:t> moths</a:t>
            </a:r>
          </a:p>
          <a:p>
            <a:pPr marL="0" indent="0" eaLnBrk="1" fontAlgn="auto" hangingPunct="1">
              <a:spcAft>
                <a:spcPts val="0"/>
              </a:spcAft>
              <a:buClr>
                <a:schemeClr val="accent3"/>
              </a:buClr>
              <a:buFont typeface="Wingdings 2"/>
              <a:buNone/>
              <a:defRPr/>
            </a:pPr>
            <a:endParaRPr lang="en-CA" sz="2400" dirty="0" smtClean="0">
              <a:ea typeface="+mn-ea"/>
              <a:cs typeface="+mn-cs"/>
            </a:endParaRPr>
          </a:p>
          <a:p>
            <a:pPr marL="0" indent="0" eaLnBrk="1" fontAlgn="auto" hangingPunct="1">
              <a:spcAft>
                <a:spcPts val="0"/>
              </a:spcAft>
              <a:buClr>
                <a:schemeClr val="accent3"/>
              </a:buClr>
              <a:buFont typeface="Wingdings 2"/>
              <a:buNone/>
              <a:defRPr/>
            </a:pPr>
            <a:r>
              <a:rPr lang="en-US" sz="2400" dirty="0" smtClean="0">
                <a:ea typeface="+mn-ea"/>
                <a:cs typeface="+mn-cs"/>
              </a:rPr>
              <a:t>5.  Now</a:t>
            </a:r>
            <a:r>
              <a:rPr lang="en-US" sz="2400" dirty="0">
                <a:ea typeface="+mn-ea"/>
                <a:cs typeface="+mn-cs"/>
              </a:rPr>
              <a:t>, the dark moths were more </a:t>
            </a:r>
            <a:r>
              <a:rPr lang="en-US" sz="2400" i="1" u="sng" dirty="0">
                <a:ea typeface="+mn-ea"/>
                <a:cs typeface="+mn-cs"/>
              </a:rPr>
              <a:t>common</a:t>
            </a:r>
            <a:r>
              <a:rPr lang="en-US" sz="2400" dirty="0">
                <a:ea typeface="+mn-ea"/>
                <a:cs typeface="+mn-cs"/>
              </a:rPr>
              <a:t> and more of them </a:t>
            </a:r>
            <a:r>
              <a:rPr lang="en-US" sz="2400" i="1" u="sng" dirty="0">
                <a:ea typeface="+mn-ea"/>
                <a:cs typeface="+mn-cs"/>
              </a:rPr>
              <a:t>survived</a:t>
            </a:r>
            <a:r>
              <a:rPr lang="en-US" sz="2400" dirty="0">
                <a:ea typeface="+mn-ea"/>
                <a:cs typeface="+mn-cs"/>
              </a:rPr>
              <a:t> and got a chance to </a:t>
            </a:r>
            <a:r>
              <a:rPr lang="en-US" sz="2400" i="1" u="sng" dirty="0">
                <a:ea typeface="+mn-ea"/>
                <a:cs typeface="+mn-cs"/>
              </a:rPr>
              <a:t>reproduce</a:t>
            </a:r>
            <a:r>
              <a:rPr lang="en-US" sz="2400" dirty="0">
                <a:ea typeface="+mn-ea"/>
                <a:cs typeface="+mn-cs"/>
              </a:rPr>
              <a:t>, passing on their </a:t>
            </a:r>
            <a:r>
              <a:rPr lang="en-US" sz="2400" i="1" u="sng" dirty="0">
                <a:ea typeface="+mn-ea"/>
                <a:cs typeface="+mn-cs"/>
              </a:rPr>
              <a:t>genes</a:t>
            </a:r>
            <a:r>
              <a:rPr lang="en-US" sz="2400" dirty="0">
                <a:ea typeface="+mn-ea"/>
                <a:cs typeface="+mn-cs"/>
              </a:rPr>
              <a:t> for dark </a:t>
            </a:r>
            <a:r>
              <a:rPr lang="en-US" sz="2400" dirty="0" err="1">
                <a:ea typeface="+mn-ea"/>
                <a:cs typeface="+mn-cs"/>
              </a:rPr>
              <a:t>colour</a:t>
            </a:r>
            <a:r>
              <a:rPr lang="en-US" sz="2400" dirty="0">
                <a:ea typeface="+mn-ea"/>
                <a:cs typeface="+mn-cs"/>
              </a:rPr>
              <a:t> to their offspring</a:t>
            </a:r>
            <a:endParaRPr lang="en-CA" sz="2400"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1863" y="2276475"/>
            <a:ext cx="2932112" cy="2532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US" b="1" dirty="0">
                <a:ea typeface="+mn-ea"/>
                <a:cs typeface="+mn-cs"/>
              </a:rPr>
              <a:t>D.	British ecologist </a:t>
            </a:r>
            <a:r>
              <a:rPr lang="en-US" b="1" i="1" u="sng" dirty="0">
                <a:ea typeface="+mn-ea"/>
                <a:cs typeface="+mn-cs"/>
              </a:rPr>
              <a:t>H.B.D. </a:t>
            </a:r>
            <a:r>
              <a:rPr lang="en-US" b="1" i="1" u="sng" dirty="0" err="1">
                <a:ea typeface="+mn-ea"/>
                <a:cs typeface="+mn-cs"/>
              </a:rPr>
              <a:t>Kettlewell</a:t>
            </a:r>
            <a:r>
              <a:rPr lang="en-US" b="1" dirty="0">
                <a:ea typeface="+mn-ea"/>
                <a:cs typeface="+mn-cs"/>
              </a:rPr>
              <a:t> tested this hypothesis by breeding, marking, and releasing equal numbers of each type of moth in two areas: </a:t>
            </a:r>
            <a:r>
              <a:rPr lang="en-US" b="1" i="1" u="sng" dirty="0">
                <a:ea typeface="+mn-ea"/>
                <a:cs typeface="+mn-cs"/>
              </a:rPr>
              <a:t>normally </a:t>
            </a:r>
            <a:r>
              <a:rPr lang="en-US" b="1" i="1" u="sng" dirty="0" err="1">
                <a:ea typeface="+mn-ea"/>
                <a:cs typeface="+mn-cs"/>
              </a:rPr>
              <a:t>coloured</a:t>
            </a:r>
            <a:r>
              <a:rPr lang="en-US" b="1" dirty="0">
                <a:ea typeface="+mn-ea"/>
                <a:cs typeface="+mn-cs"/>
              </a:rPr>
              <a:t> trees and </a:t>
            </a:r>
            <a:r>
              <a:rPr lang="en-US" b="1" i="1" u="sng" dirty="0">
                <a:ea typeface="+mn-ea"/>
                <a:cs typeface="+mn-cs"/>
              </a:rPr>
              <a:t>blackened </a:t>
            </a:r>
            <a:r>
              <a:rPr lang="en-US" b="1" i="1" dirty="0">
                <a:ea typeface="+mn-ea"/>
                <a:cs typeface="+mn-cs"/>
              </a:rPr>
              <a:t>soot </a:t>
            </a:r>
            <a:r>
              <a:rPr lang="en-US" b="1" dirty="0">
                <a:ea typeface="+mn-ea"/>
                <a:cs typeface="+mn-cs"/>
              </a:rPr>
              <a:t>trees.  After some time, he re-captured and counted his marked moths, and he found </a:t>
            </a:r>
            <a:r>
              <a:rPr lang="en-US" b="1" i="1" dirty="0">
                <a:ea typeface="+mn-ea"/>
                <a:cs typeface="+mn-cs"/>
              </a:rPr>
              <a:t>that in unpolluted areas, more of the light-colored moths survived and in soot-blackened areas, more of the dark-colored moths survived.  </a:t>
            </a:r>
            <a:endParaRPr lang="en-CA" dirty="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14-3 </a:t>
            </a:r>
            <a:r>
              <a:rPr lang="en-US" b="1" dirty="0">
                <a:ea typeface="+mj-ea"/>
                <a:cs typeface="+mj-cs"/>
              </a:rPr>
              <a:t>Genetics and Evolutionary Theory</a:t>
            </a:r>
            <a:endParaRPr lang="en-CA" dirty="0">
              <a:ea typeface="+mj-ea"/>
              <a:cs typeface="+mj-cs"/>
            </a:endParaRPr>
          </a:p>
        </p:txBody>
      </p:sp>
      <p:sp>
        <p:nvSpPr>
          <p:cNvPr id="3" name="Content Placeholder 2"/>
          <p:cNvSpPr>
            <a:spLocks noGrp="1"/>
          </p:cNvSpPr>
          <p:nvPr>
            <p:ph idx="1"/>
          </p:nvPr>
        </p:nvSpPr>
        <p:spPr/>
        <p:txBody>
          <a:bodyPr>
            <a:normAutofit fontScale="92500"/>
          </a:bodyPr>
          <a:lstStyle/>
          <a:p>
            <a:pPr marL="0" indent="0" eaLnBrk="1" hangingPunct="1">
              <a:buFont typeface="Wingdings 2" charset="0"/>
              <a:buNone/>
              <a:defRPr/>
            </a:pPr>
            <a:r>
              <a:rPr lang="en-US" sz="2400" b="1" i="1">
                <a:latin typeface="Constantia" charset="0"/>
                <a:cs typeface="+mn-cs"/>
              </a:rPr>
              <a:t>Darwin</a:t>
            </a:r>
            <a:r>
              <a:rPr lang="ja-JP" altLang="en-US" sz="2400" b="1" i="1">
                <a:latin typeface="Constantia" charset="0"/>
                <a:cs typeface="+mn-cs"/>
              </a:rPr>
              <a:t>’</a:t>
            </a:r>
            <a:r>
              <a:rPr lang="en-US" sz="2400" b="1" i="1">
                <a:latin typeface="Constantia" charset="0"/>
                <a:cs typeface="+mn-cs"/>
              </a:rPr>
              <a:t>s handicap:  </a:t>
            </a:r>
            <a:r>
              <a:rPr lang="en-US" sz="2400" b="1">
                <a:latin typeface="Constantia" charset="0"/>
                <a:cs typeface="+mn-cs"/>
              </a:rPr>
              <a:t>He had no idea how the inheritable traits were passed from one generation to the next.</a:t>
            </a:r>
            <a:endParaRPr lang="en-CA" sz="2400" b="1" i="1">
              <a:latin typeface="Constantia" charset="0"/>
              <a:cs typeface="+mn-cs"/>
            </a:endParaRPr>
          </a:p>
          <a:p>
            <a:pPr marL="0" indent="0" eaLnBrk="1" hangingPunct="1">
              <a:buFont typeface="Wingdings 2" charset="0"/>
              <a:buNone/>
              <a:defRPr/>
            </a:pPr>
            <a:r>
              <a:rPr lang="en-US" sz="2400" b="1">
                <a:latin typeface="Constantia" charset="0"/>
                <a:cs typeface="+mn-cs"/>
              </a:rPr>
              <a:t> </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Q.  If Mendel was a contemporary of  </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Darwin, why did Darwin not know of Mendel</a:t>
            </a:r>
            <a:r>
              <a:rPr lang="ja-JP" altLang="en-US" sz="2400" b="1">
                <a:latin typeface="Constantia" charset="0"/>
                <a:cs typeface="+mn-cs"/>
              </a:rPr>
              <a:t>’</a:t>
            </a:r>
            <a:r>
              <a:rPr lang="en-US" sz="2400" b="1">
                <a:latin typeface="Constantia" charset="0"/>
                <a:cs typeface="+mn-cs"/>
              </a:rPr>
              <a:t>s findings?</a:t>
            </a:r>
            <a:endParaRPr lang="en-CA" sz="2400">
              <a:latin typeface="Constantia" charset="0"/>
              <a:cs typeface="+mn-cs"/>
            </a:endParaRPr>
          </a:p>
          <a:p>
            <a:pPr marL="0" indent="0" eaLnBrk="1" hangingPunct="1">
              <a:buFont typeface="Wingdings 2" charset="0"/>
              <a:buNone/>
              <a:defRPr/>
            </a:pPr>
            <a:r>
              <a:rPr lang="en-US" sz="2400" b="1" i="1">
                <a:latin typeface="Constantia" charset="0"/>
                <a:cs typeface="+mn-cs"/>
              </a:rPr>
              <a:t>Mendel's work remained unknown to most scientists until the early part of 20</a:t>
            </a:r>
            <a:r>
              <a:rPr lang="en-US" sz="2400" b="1" i="1" baseline="30000">
                <a:latin typeface="Constantia" charset="0"/>
                <a:cs typeface="+mn-cs"/>
              </a:rPr>
              <a:t>th</a:t>
            </a:r>
            <a:r>
              <a:rPr lang="en-US" sz="2400" b="1" i="1">
                <a:latin typeface="Constantia" charset="0"/>
                <a:cs typeface="+mn-cs"/>
              </a:rPr>
              <a:t> century.</a:t>
            </a:r>
            <a:endParaRPr lang="en-CA" sz="2400">
              <a:latin typeface="Constantia" charset="0"/>
              <a:cs typeface="+mn-cs"/>
            </a:endParaRPr>
          </a:p>
          <a:p>
            <a:pPr marL="0" indent="0" eaLnBrk="1" hangingPunct="1">
              <a:buFont typeface="Wingdings 2" charset="0"/>
              <a:buNone/>
              <a:defRPr/>
            </a:pPr>
            <a:r>
              <a:rPr lang="en-US" sz="2400" b="1">
                <a:latin typeface="Constantia" charset="0"/>
                <a:cs typeface="+mn-cs"/>
              </a:rPr>
              <a:t>Genetic and evolutionary theory are inseparable.  Today, we define </a:t>
            </a:r>
            <a:r>
              <a:rPr lang="en-US" sz="2400" b="1" i="1">
                <a:latin typeface="Constantia" charset="0"/>
                <a:cs typeface="+mn-cs"/>
              </a:rPr>
              <a:t>fitness, adaptation, species, and the process of evolutionary change in genetic terms.</a:t>
            </a:r>
            <a:endParaRPr lang="en-CA" sz="2400">
              <a:latin typeface="Constantia" charset="0"/>
              <a:cs typeface="+mn-cs"/>
            </a:endParaRPr>
          </a:p>
          <a:p>
            <a:pPr marL="0" indent="0" eaLnBrk="1" hangingPunct="1">
              <a:defRPr/>
            </a:pPr>
            <a:endParaRPr lang="en-CA" sz="2400">
              <a:latin typeface="Constantia" charset="0"/>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704850"/>
            <a:ext cx="8229600" cy="563563"/>
          </a:xfrm>
        </p:spPr>
        <p:txBody>
          <a:bodyPr/>
          <a:lstStyle/>
          <a:p>
            <a:pPr eaLnBrk="1" hangingPunct="1"/>
            <a:r>
              <a:rPr lang="en-US" u="sng">
                <a:latin typeface="Calibri" charset="0"/>
              </a:rPr>
              <a:t>Genes: Units of Variation</a:t>
            </a:r>
            <a:endParaRPr lang="en-CA">
              <a:latin typeface="Calibri" charset="0"/>
            </a:endParaRPr>
          </a:p>
        </p:txBody>
      </p:sp>
      <p:sp>
        <p:nvSpPr>
          <p:cNvPr id="3" name="Content Placeholder 2"/>
          <p:cNvSpPr>
            <a:spLocks noGrp="1"/>
          </p:cNvSpPr>
          <p:nvPr>
            <p:ph sz="half" idx="1"/>
          </p:nvPr>
        </p:nvSpPr>
        <p:spPr>
          <a:xfrm>
            <a:off x="457200" y="1920875"/>
            <a:ext cx="4906963" cy="4433888"/>
          </a:xfrm>
        </p:spPr>
        <p:txBody>
          <a:bodyPr>
            <a:normAutofit/>
          </a:bodyPr>
          <a:lstStyle/>
          <a:p>
            <a:pPr marL="0" indent="0" eaLnBrk="1" fontAlgn="auto" hangingPunct="1">
              <a:spcAft>
                <a:spcPts val="0"/>
              </a:spcAft>
              <a:buClr>
                <a:schemeClr val="accent3"/>
              </a:buClr>
              <a:buFont typeface="Wingdings 2"/>
              <a:buNone/>
              <a:defRPr/>
            </a:pPr>
            <a:r>
              <a:rPr lang="en-US" sz="2800" b="1" dirty="0">
                <a:ea typeface="+mn-ea"/>
                <a:cs typeface="+mn-cs"/>
              </a:rPr>
              <a:t>Genes are: </a:t>
            </a:r>
            <a:endParaRPr lang="en-CA" sz="2000" dirty="0">
              <a:ea typeface="+mn-ea"/>
              <a:cs typeface="+mn-cs"/>
            </a:endParaRPr>
          </a:p>
          <a:p>
            <a:pPr marL="667512" lvl="2" indent="0" eaLnBrk="1" fontAlgn="auto" hangingPunct="1">
              <a:spcAft>
                <a:spcPts val="0"/>
              </a:spcAft>
              <a:buFont typeface="Wingdings 2"/>
              <a:buNone/>
              <a:defRPr/>
            </a:pPr>
            <a:r>
              <a:rPr lang="en-US" sz="2400" b="1" dirty="0">
                <a:ea typeface="+mn-ea"/>
              </a:rPr>
              <a:t>Carriers of:  </a:t>
            </a:r>
            <a:r>
              <a:rPr lang="en-US" sz="2400" b="1" i="1" dirty="0">
                <a:ea typeface="+mn-ea"/>
              </a:rPr>
              <a:t>of inheritable characteristics</a:t>
            </a:r>
            <a:endParaRPr lang="en-CA" sz="1800" dirty="0">
              <a:ea typeface="+mn-ea"/>
            </a:endParaRPr>
          </a:p>
          <a:p>
            <a:pPr marL="667512" lvl="2" indent="0" eaLnBrk="1" fontAlgn="auto" hangingPunct="1">
              <a:spcAft>
                <a:spcPts val="0"/>
              </a:spcAft>
              <a:buFont typeface="Wingdings 2"/>
              <a:buNone/>
              <a:defRPr/>
            </a:pPr>
            <a:r>
              <a:rPr lang="en-US" sz="2400" b="1" dirty="0">
                <a:ea typeface="+mn-ea"/>
              </a:rPr>
              <a:t>Source of:  </a:t>
            </a:r>
            <a:r>
              <a:rPr lang="en-US" sz="2400" b="1" i="1" dirty="0">
                <a:ea typeface="+mn-ea"/>
              </a:rPr>
              <a:t>random variation upon which natural selection </a:t>
            </a:r>
            <a:r>
              <a:rPr lang="en-US" sz="2400" b="1" i="1" dirty="0" smtClean="0">
                <a:ea typeface="+mn-ea"/>
              </a:rPr>
              <a:t>operates</a:t>
            </a:r>
          </a:p>
          <a:p>
            <a:pPr marL="667512" lvl="2" indent="0" eaLnBrk="1" fontAlgn="auto" hangingPunct="1">
              <a:spcAft>
                <a:spcPts val="0"/>
              </a:spcAft>
              <a:buFont typeface="Wingdings 2"/>
              <a:buNone/>
              <a:defRPr/>
            </a:pPr>
            <a:r>
              <a:rPr lang="en-US" sz="2400" b="1" i="1" dirty="0" smtClean="0">
                <a:ea typeface="+mn-ea"/>
                <a:hlinkClick r:id="rId2"/>
              </a:rPr>
              <a:t>Ted-</a:t>
            </a:r>
            <a:r>
              <a:rPr lang="en-US" sz="2400" b="1" i="1" dirty="0" err="1" smtClean="0">
                <a:ea typeface="+mn-ea"/>
                <a:hlinkClick r:id="rId2"/>
              </a:rPr>
              <a:t>ed</a:t>
            </a:r>
            <a:r>
              <a:rPr lang="en-US" sz="2400" b="1" i="1" dirty="0" smtClean="0">
                <a:ea typeface="+mn-ea"/>
                <a:hlinkClick r:id="rId2"/>
              </a:rPr>
              <a:t> Gene Mutations</a:t>
            </a:r>
            <a:endParaRPr lang="en-CA" sz="1800" dirty="0">
              <a:ea typeface="+mn-ea"/>
            </a:endParaRPr>
          </a:p>
          <a:p>
            <a:pPr marL="0" indent="0" eaLnBrk="1" fontAlgn="auto" hangingPunct="1">
              <a:spcAft>
                <a:spcPts val="0"/>
              </a:spcAft>
              <a:buClr>
                <a:schemeClr val="accent3"/>
              </a:buClr>
              <a:buFont typeface="Wingdings 2"/>
              <a:buNone/>
              <a:defRPr/>
            </a:pPr>
            <a:r>
              <a:rPr lang="en-US" sz="2800" b="1" dirty="0">
                <a:ea typeface="+mn-ea"/>
                <a:cs typeface="+mn-cs"/>
              </a:rPr>
              <a:t>Other sources of variation:</a:t>
            </a:r>
            <a:endParaRPr lang="en-CA" sz="2000" dirty="0">
              <a:ea typeface="+mn-ea"/>
              <a:cs typeface="+mn-cs"/>
            </a:endParaRPr>
          </a:p>
          <a:p>
            <a:pPr marL="393192" lvl="1" indent="0" eaLnBrk="1" fontAlgn="auto" hangingPunct="1">
              <a:spcAft>
                <a:spcPts val="0"/>
              </a:spcAft>
              <a:buFont typeface="Wingdings 2"/>
              <a:buNone/>
              <a:defRPr/>
            </a:pPr>
            <a:r>
              <a:rPr lang="en-US" sz="2200" b="1" i="1" dirty="0" smtClean="0">
                <a:ea typeface="+mn-ea"/>
              </a:rPr>
              <a:t>Mutations</a:t>
            </a:r>
            <a:r>
              <a:rPr lang="en-US" sz="2200" b="1" dirty="0">
                <a:ea typeface="+mn-ea"/>
              </a:rPr>
              <a:t>	</a:t>
            </a:r>
            <a:endParaRPr lang="en-CA" sz="2200" dirty="0">
              <a:ea typeface="+mn-ea"/>
            </a:endParaRPr>
          </a:p>
          <a:p>
            <a:pPr marL="393192" lvl="1" indent="0" eaLnBrk="1" fontAlgn="auto" hangingPunct="1">
              <a:spcAft>
                <a:spcPts val="0"/>
              </a:spcAft>
              <a:buFont typeface="Wingdings 2"/>
              <a:buNone/>
              <a:defRPr/>
            </a:pPr>
            <a:r>
              <a:rPr lang="en-US" sz="2200" b="1" dirty="0" smtClean="0">
                <a:ea typeface="+mn-ea"/>
              </a:rPr>
              <a:t>Shuffling </a:t>
            </a:r>
            <a:r>
              <a:rPr lang="en-US" sz="2200" b="1" dirty="0">
                <a:ea typeface="+mn-ea"/>
              </a:rPr>
              <a:t>during </a:t>
            </a:r>
            <a:r>
              <a:rPr lang="en-US" sz="2200" b="1" i="1" dirty="0">
                <a:ea typeface="+mn-ea"/>
              </a:rPr>
              <a:t>meiosis</a:t>
            </a:r>
            <a:endParaRPr lang="en-CA" sz="2200" dirty="0">
              <a:ea typeface="+mn-ea"/>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
        <p:nvSpPr>
          <p:cNvPr id="64515" name="Content Placeholder 1"/>
          <p:cNvSpPr>
            <a:spLocks noGrp="1"/>
          </p:cNvSpPr>
          <p:nvPr>
            <p:ph sz="half" idx="2"/>
          </p:nvPr>
        </p:nvSpPr>
        <p:spPr>
          <a:xfrm>
            <a:off x="4648200" y="1920875"/>
            <a:ext cx="4038600" cy="4433888"/>
          </a:xfrm>
        </p:spPr>
        <p:txBody>
          <a:bodyPr/>
          <a:lstStyle/>
          <a:p>
            <a:pPr eaLnBrk="1" hangingPunct="1"/>
            <a:endParaRPr lang="en-CA">
              <a:latin typeface="Constantia" charset="0"/>
            </a:endParaRPr>
          </a:p>
        </p:txBody>
      </p:sp>
      <p:pic>
        <p:nvPicPr>
          <p:cNvPr id="64516" name="Picture 5" descr="http://t3.gstatic.com/images?q=tbn:ANd9GcTNcNDavj_2xPPI0jC-ZYLS8zOPkezCLX6V22FvjKaj1MjpYNFGs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6025" y="2417763"/>
            <a:ext cx="2228850" cy="205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457200" y="1935163"/>
            <a:ext cx="8229600" cy="4734197"/>
          </a:xfrm>
        </p:spPr>
        <p:txBody>
          <a:bodyPr>
            <a:normAutofit/>
          </a:bodyPr>
          <a:lstStyle/>
          <a:p>
            <a:pPr marL="0" indent="0" eaLnBrk="1" hangingPunct="1">
              <a:lnSpc>
                <a:spcPct val="90000"/>
              </a:lnSpc>
              <a:buFont typeface="Wingdings 2" charset="0"/>
              <a:buNone/>
              <a:defRPr/>
            </a:pPr>
            <a:r>
              <a:rPr lang="en-US" sz="3200" b="1" dirty="0">
                <a:latin typeface="Constantia" charset="0"/>
                <a:cs typeface="+mn-cs"/>
              </a:rPr>
              <a:t>Variation </a:t>
            </a:r>
            <a:r>
              <a:rPr lang="en-US" sz="3200" b="1" dirty="0" err="1">
                <a:latin typeface="Constantia" charset="0"/>
                <a:cs typeface="+mn-cs"/>
              </a:rPr>
              <a:t>doesn</a:t>
            </a:r>
            <a:r>
              <a:rPr lang="ja-JP" altLang="en-US" sz="3200" b="1" dirty="0">
                <a:latin typeface="Constantia" charset="0"/>
                <a:cs typeface="+mn-cs"/>
              </a:rPr>
              <a:t>’</a:t>
            </a:r>
            <a:r>
              <a:rPr lang="en-US" sz="3200" b="1" dirty="0">
                <a:latin typeface="Constantia" charset="0"/>
                <a:cs typeface="+mn-cs"/>
              </a:rPr>
              <a:t>t occur b/c animals NEED or WANT to evolve (</a:t>
            </a:r>
            <a:r>
              <a:rPr lang="en-US" sz="3200" b="1" i="1" u="sng" dirty="0">
                <a:latin typeface="Constantia" charset="0"/>
                <a:cs typeface="+mn-cs"/>
              </a:rPr>
              <a:t>Lamarck</a:t>
            </a:r>
            <a:r>
              <a:rPr lang="ja-JP" altLang="en-US" sz="3200" b="1" dirty="0">
                <a:latin typeface="Constantia" charset="0"/>
                <a:cs typeface="+mn-cs"/>
              </a:rPr>
              <a:t>’</a:t>
            </a:r>
            <a:r>
              <a:rPr lang="en-US" sz="3200" b="1" dirty="0">
                <a:latin typeface="Constantia" charset="0"/>
                <a:cs typeface="+mn-cs"/>
              </a:rPr>
              <a:t>s theory)</a:t>
            </a:r>
            <a:r>
              <a:rPr lang="en-US" sz="3200" b="1" dirty="0" smtClean="0">
                <a:latin typeface="Constantia" charset="0"/>
                <a:cs typeface="+mn-cs"/>
              </a:rPr>
              <a:t>:</a:t>
            </a:r>
            <a:endParaRPr lang="en-US" b="1" dirty="0">
              <a:latin typeface="Constantia" charset="0"/>
              <a:cs typeface="+mn-cs"/>
            </a:endParaRPr>
          </a:p>
          <a:p>
            <a:pPr marL="0" indent="0" eaLnBrk="1" hangingPunct="1">
              <a:lnSpc>
                <a:spcPct val="90000"/>
              </a:lnSpc>
              <a:buFont typeface="Wingdings 2" charset="0"/>
              <a:buNone/>
              <a:defRPr/>
            </a:pPr>
            <a:r>
              <a:rPr lang="en-US" sz="3200" b="1" dirty="0">
                <a:effectLst>
                  <a:outerShdw blurRad="38100" dist="38100" dir="2700000" algn="tl">
                    <a:srgbClr val="DDDDDD"/>
                  </a:outerShdw>
                </a:effectLst>
                <a:latin typeface="Constantia" charset="0"/>
                <a:cs typeface="+mn-cs"/>
              </a:rPr>
              <a:t>Organisms can</a:t>
            </a:r>
            <a:r>
              <a:rPr lang="ja-JP" altLang="en-US" sz="3200" b="1" dirty="0">
                <a:effectLst>
                  <a:outerShdw blurRad="38100" dist="38100" dir="2700000" algn="tl">
                    <a:srgbClr val="DDDDDD"/>
                  </a:outerShdw>
                </a:effectLst>
                <a:latin typeface="Constantia" charset="0"/>
                <a:cs typeface="+mn-cs"/>
              </a:rPr>
              <a:t>’</a:t>
            </a:r>
            <a:r>
              <a:rPr lang="en-US" sz="3200" b="1" dirty="0">
                <a:effectLst>
                  <a:outerShdw blurRad="38100" dist="38100" dir="2700000" algn="tl">
                    <a:srgbClr val="DDDDDD"/>
                  </a:outerShdw>
                </a:effectLst>
                <a:latin typeface="Constantia" charset="0"/>
                <a:cs typeface="+mn-cs"/>
              </a:rPr>
              <a:t>t </a:t>
            </a:r>
          </a:p>
          <a:p>
            <a:pPr marL="0" indent="0" eaLnBrk="1" hangingPunct="1">
              <a:lnSpc>
                <a:spcPct val="90000"/>
              </a:lnSpc>
              <a:buFont typeface="Wingdings 2" charset="0"/>
              <a:buNone/>
              <a:defRPr/>
            </a:pPr>
            <a:r>
              <a:rPr lang="en-US" sz="3200" b="1" u="sng" dirty="0">
                <a:effectLst>
                  <a:outerShdw blurRad="38100" dist="38100" dir="2700000" algn="tl">
                    <a:srgbClr val="DDDDDD"/>
                  </a:outerShdw>
                </a:effectLst>
                <a:latin typeface="Constantia" charset="0"/>
                <a:cs typeface="+mn-cs"/>
              </a:rPr>
              <a:t>cause</a:t>
            </a:r>
            <a:r>
              <a:rPr lang="en-US" sz="3200" b="1" dirty="0">
                <a:effectLst>
                  <a:outerShdw blurRad="38100" dist="38100" dir="2700000" algn="tl">
                    <a:srgbClr val="DDDDDD"/>
                  </a:outerShdw>
                </a:effectLst>
                <a:latin typeface="Constantia" charset="0"/>
                <a:cs typeface="+mn-cs"/>
              </a:rPr>
              <a:t> DNA </a:t>
            </a:r>
            <a:r>
              <a:rPr lang="en-US" sz="3200" b="1" dirty="0" smtClean="0">
                <a:effectLst>
                  <a:outerShdw blurRad="38100" dist="38100" dir="2700000" algn="tl">
                    <a:srgbClr val="DDDDDD"/>
                  </a:outerShdw>
                </a:effectLst>
                <a:latin typeface="Constantia" charset="0"/>
                <a:cs typeface="+mn-cs"/>
              </a:rPr>
              <a:t>changes</a:t>
            </a:r>
            <a:endParaRPr lang="en-US" sz="3200" b="1" dirty="0">
              <a:effectLst>
                <a:outerShdw blurRad="38100" dist="38100" dir="2700000" algn="tl">
                  <a:srgbClr val="DDDDDD"/>
                </a:outerShdw>
              </a:effectLst>
              <a:latin typeface="Constantia" charset="0"/>
              <a:cs typeface="+mn-cs"/>
            </a:endParaRPr>
          </a:p>
          <a:p>
            <a:pPr marL="0" indent="0" eaLnBrk="1" hangingPunct="1">
              <a:lnSpc>
                <a:spcPct val="90000"/>
              </a:lnSpc>
              <a:buFont typeface="Wingdings 2" charset="0"/>
              <a:buNone/>
              <a:defRPr/>
            </a:pPr>
            <a:r>
              <a:rPr lang="en-US" sz="3200" b="1" dirty="0">
                <a:effectLst>
                  <a:outerShdw blurRad="38100" dist="38100" dir="2700000" algn="tl">
                    <a:srgbClr val="DDDDDD"/>
                  </a:outerShdw>
                </a:effectLst>
                <a:latin typeface="Constantia" charset="0"/>
                <a:cs typeface="+mn-cs"/>
              </a:rPr>
              <a:t>Organisms can</a:t>
            </a:r>
            <a:r>
              <a:rPr lang="ja-JP" altLang="en-US" sz="3200" b="1" dirty="0">
                <a:effectLst>
                  <a:outerShdw blurRad="38100" dist="38100" dir="2700000" algn="tl">
                    <a:srgbClr val="DDDDDD"/>
                  </a:outerShdw>
                </a:effectLst>
                <a:latin typeface="Constantia" charset="0"/>
                <a:cs typeface="+mn-cs"/>
              </a:rPr>
              <a:t>’</a:t>
            </a:r>
            <a:r>
              <a:rPr lang="en-US" sz="3200" b="1" dirty="0">
                <a:effectLst>
                  <a:outerShdw blurRad="38100" dist="38100" dir="2700000" algn="tl">
                    <a:srgbClr val="DDDDDD"/>
                  </a:outerShdw>
                </a:effectLst>
                <a:latin typeface="Constantia" charset="0"/>
                <a:cs typeface="+mn-cs"/>
              </a:rPr>
              <a:t>t </a:t>
            </a:r>
          </a:p>
          <a:p>
            <a:pPr marL="0" indent="0" eaLnBrk="1" hangingPunct="1">
              <a:lnSpc>
                <a:spcPct val="90000"/>
              </a:lnSpc>
              <a:buFont typeface="Wingdings 2" charset="0"/>
              <a:buNone/>
              <a:defRPr/>
            </a:pPr>
            <a:r>
              <a:rPr lang="en-US" sz="3200" b="1" u="sng" dirty="0">
                <a:effectLst>
                  <a:outerShdw blurRad="38100" dist="38100" dir="2700000" algn="tl">
                    <a:srgbClr val="DDDDDD"/>
                  </a:outerShdw>
                </a:effectLst>
                <a:latin typeface="Constantia" charset="0"/>
                <a:cs typeface="+mn-cs"/>
              </a:rPr>
              <a:t>prevent</a:t>
            </a:r>
            <a:r>
              <a:rPr lang="en-US" sz="3200" b="1" dirty="0">
                <a:effectLst>
                  <a:outerShdw blurRad="38100" dist="38100" dir="2700000" algn="tl">
                    <a:srgbClr val="DDDDDD"/>
                  </a:outerShdw>
                </a:effectLst>
                <a:latin typeface="Constantia" charset="0"/>
                <a:cs typeface="+mn-cs"/>
              </a:rPr>
              <a:t> DNA changes</a:t>
            </a:r>
            <a:endParaRPr lang="en-CA" sz="3200" dirty="0">
              <a:effectLst>
                <a:outerShdw blurRad="38100" dist="38100" dir="2700000" algn="tl">
                  <a:srgbClr val="DDDDDD"/>
                </a:outerShdw>
              </a:effectLst>
              <a:latin typeface="Constantia" charset="0"/>
              <a:cs typeface="+mn-cs"/>
            </a:endParaRPr>
          </a:p>
          <a:p>
            <a:pPr marL="0" indent="0" eaLnBrk="1" hangingPunct="1">
              <a:lnSpc>
                <a:spcPct val="90000"/>
              </a:lnSpc>
              <a:defRPr/>
            </a:pPr>
            <a:endParaRPr lang="en-CA" dirty="0" smtClean="0">
              <a:latin typeface="Constantia" charset="0"/>
              <a:cs typeface="+mn-cs"/>
            </a:endParaRPr>
          </a:p>
          <a:p>
            <a:pPr marL="0" indent="0" eaLnBrk="1" hangingPunct="1">
              <a:lnSpc>
                <a:spcPct val="90000"/>
              </a:lnSpc>
              <a:buNone/>
              <a:defRPr/>
            </a:pPr>
            <a:r>
              <a:rPr lang="en-CA" dirty="0" smtClean="0">
                <a:latin typeface="Constantia" charset="0"/>
                <a:cs typeface="+mn-cs"/>
                <a:hlinkClick r:id="rId2"/>
              </a:rPr>
              <a:t>Ted-Ed Evolution of Feathers</a:t>
            </a:r>
            <a:endParaRPr lang="en-CA" dirty="0">
              <a:latin typeface="Constantia" charset="0"/>
              <a:cs typeface="+mn-cs"/>
            </a:endParaRP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9338" y="3068638"/>
            <a:ext cx="3819525" cy="287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CA">
                <a:latin typeface="Calibri" charset="0"/>
              </a:rPr>
              <a:t>The Diversity of Life</a:t>
            </a:r>
          </a:p>
        </p:txBody>
      </p:sp>
      <p:sp>
        <p:nvSpPr>
          <p:cNvPr id="19458" name="Content Placeholder 2"/>
          <p:cNvSpPr>
            <a:spLocks noGrp="1"/>
          </p:cNvSpPr>
          <p:nvPr>
            <p:ph idx="1"/>
          </p:nvPr>
        </p:nvSpPr>
        <p:spPr/>
        <p:txBody>
          <a:bodyPr/>
          <a:lstStyle/>
          <a:p>
            <a:pPr eaLnBrk="1" hangingPunct="1">
              <a:lnSpc>
                <a:spcPct val="90000"/>
              </a:lnSpc>
            </a:pPr>
            <a:r>
              <a:rPr lang="en-CA">
                <a:latin typeface="Constantia" charset="0"/>
              </a:rPr>
              <a:t>Biodiversity:  the variety of living things</a:t>
            </a:r>
          </a:p>
          <a:p>
            <a:pPr eaLnBrk="1" hangingPunct="1">
              <a:lnSpc>
                <a:spcPct val="90000"/>
              </a:lnSpc>
            </a:pPr>
            <a:endParaRPr lang="en-CA">
              <a:latin typeface="Constantia" charset="0"/>
            </a:endParaRPr>
          </a:p>
          <a:p>
            <a:pPr eaLnBrk="1" hangingPunct="1">
              <a:lnSpc>
                <a:spcPct val="90000"/>
              </a:lnSpc>
            </a:pPr>
            <a:r>
              <a:rPr lang="en-CA">
                <a:latin typeface="Constantia" charset="0"/>
              </a:rPr>
              <a:t>Why was travel a significant contributing factor to Darwin’s work?</a:t>
            </a:r>
          </a:p>
          <a:p>
            <a:pPr lvl="1" eaLnBrk="1" hangingPunct="1">
              <a:lnSpc>
                <a:spcPct val="90000"/>
              </a:lnSpc>
            </a:pPr>
            <a:r>
              <a:rPr lang="en-CA">
                <a:latin typeface="Constantia" charset="0"/>
              </a:rPr>
              <a:t>He saw countless of different living things</a:t>
            </a:r>
          </a:p>
          <a:p>
            <a:pPr lvl="1" eaLnBrk="1" hangingPunct="1">
              <a:lnSpc>
                <a:spcPct val="90000"/>
              </a:lnSpc>
              <a:buFont typeface="Wingdings 2" charset="0"/>
              <a:buNone/>
            </a:pPr>
            <a:endParaRPr lang="en-CA">
              <a:latin typeface="Constantia" charset="0"/>
            </a:endParaRPr>
          </a:p>
          <a:p>
            <a:pPr eaLnBrk="1" hangingPunct="1">
              <a:lnSpc>
                <a:spcPct val="90000"/>
              </a:lnSpc>
            </a:pPr>
            <a:r>
              <a:rPr lang="en-CA">
                <a:latin typeface="Constantia" charset="0"/>
              </a:rPr>
              <a:t>Current estimates of the number of living species range from 3 million to 20 million</a:t>
            </a:r>
          </a:p>
          <a:p>
            <a:pPr eaLnBrk="1" hangingPunct="1">
              <a:lnSpc>
                <a:spcPct val="90000"/>
              </a:lnSpc>
            </a:pPr>
            <a:r>
              <a:rPr lang="en-CA">
                <a:latin typeface="Constantia" charset="0"/>
              </a:rPr>
              <a:t>99.9% of species that lived on Earth  at some time are now extinct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b="1" i="1" dirty="0">
                <a:ea typeface="+mj-ea"/>
                <a:cs typeface="+mj-cs"/>
              </a:rPr>
              <a:t/>
            </a:r>
            <a:br>
              <a:rPr lang="en-CA" b="1" i="1" dirty="0">
                <a:ea typeface="+mj-ea"/>
                <a:cs typeface="+mj-cs"/>
              </a:rPr>
            </a:br>
            <a:r>
              <a:rPr lang="en-CA" b="1" dirty="0" smtClean="0">
                <a:ea typeface="+mj-ea"/>
                <a:cs typeface="+mj-cs"/>
              </a:rPr>
              <a:t>II.  Raw Material for Natural Selection</a:t>
            </a:r>
            <a:endParaRPr lang="en-CA" dirty="0">
              <a:ea typeface="+mj-ea"/>
              <a:cs typeface="+mj-cs"/>
            </a:endParaRPr>
          </a:p>
        </p:txBody>
      </p:sp>
      <p:sp>
        <p:nvSpPr>
          <p:cNvPr id="66562" name="Content Placeholder 2"/>
          <p:cNvSpPr>
            <a:spLocks noGrp="1"/>
          </p:cNvSpPr>
          <p:nvPr>
            <p:ph idx="1"/>
          </p:nvPr>
        </p:nvSpPr>
        <p:spPr/>
        <p:txBody>
          <a:bodyPr/>
          <a:lstStyle/>
          <a:p>
            <a:pPr marL="0" indent="0" eaLnBrk="1" hangingPunct="1">
              <a:lnSpc>
                <a:spcPct val="80000"/>
              </a:lnSpc>
              <a:buFont typeface="Wingdings 2" charset="0"/>
              <a:buNone/>
            </a:pPr>
            <a:r>
              <a:rPr lang="en-US" sz="2400" b="1">
                <a:latin typeface="Constantia" charset="0"/>
              </a:rPr>
              <a:t>Natural selection operates only on  </a:t>
            </a:r>
            <a:r>
              <a:rPr lang="en-US" sz="2400" b="1" i="1">
                <a:latin typeface="Constantia" charset="0"/>
              </a:rPr>
              <a:t>the phenotypic variation among individuals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Phenotype = </a:t>
            </a:r>
            <a:r>
              <a:rPr lang="en-US" sz="2400" b="1" i="1">
                <a:latin typeface="Constantia" charset="0"/>
              </a:rPr>
              <a:t>physical and behavioral characteristics </a:t>
            </a:r>
            <a:endParaRPr lang="en-CA" sz="2400">
              <a:latin typeface="Constantia" charset="0"/>
            </a:endParaRPr>
          </a:p>
          <a:p>
            <a:pPr marL="0" indent="0" eaLnBrk="1" hangingPunct="1">
              <a:lnSpc>
                <a:spcPct val="80000"/>
              </a:lnSpc>
              <a:buFont typeface="Wingdings 2" charset="0"/>
              <a:buNone/>
            </a:pPr>
            <a:r>
              <a:rPr lang="en-US" sz="2400" b="1">
                <a:latin typeface="Constantia" charset="0"/>
              </a:rPr>
              <a:t>Examples – traits that show phenotypic variation:</a:t>
            </a:r>
            <a:endParaRPr lang="en-CA" sz="2400">
              <a:latin typeface="Constantia" charset="0"/>
            </a:endParaRPr>
          </a:p>
          <a:p>
            <a:pPr marL="0" indent="0" eaLnBrk="1" hangingPunct="1">
              <a:lnSpc>
                <a:spcPct val="80000"/>
              </a:lnSpc>
              <a:buFont typeface="Wingdings 2" charset="0"/>
              <a:buNone/>
            </a:pPr>
            <a:r>
              <a:rPr lang="en-US" sz="2400" b="1">
                <a:latin typeface="Constantia" charset="0"/>
              </a:rPr>
              <a:t>1.	Height</a:t>
            </a:r>
            <a:endParaRPr lang="en-CA" sz="2400">
              <a:latin typeface="Constantia" charset="0"/>
            </a:endParaRPr>
          </a:p>
          <a:p>
            <a:pPr marL="0" indent="0" eaLnBrk="1" hangingPunct="1">
              <a:lnSpc>
                <a:spcPct val="80000"/>
              </a:lnSpc>
              <a:buFont typeface="Wingdings 2" charset="0"/>
              <a:buNone/>
            </a:pPr>
            <a:r>
              <a:rPr lang="en-US" sz="2400" b="1">
                <a:latin typeface="Constantia" charset="0"/>
              </a:rPr>
              <a:t>2.	Colour of </a:t>
            </a:r>
            <a:r>
              <a:rPr lang="en-US" sz="2400" b="1" i="1" u="sng">
                <a:latin typeface="Constantia" charset="0"/>
              </a:rPr>
              <a:t>skin/hair/eyes</a:t>
            </a:r>
            <a:r>
              <a:rPr lang="en-US" sz="2400" b="1">
                <a:latin typeface="Constantia" charset="0"/>
              </a:rPr>
              <a:t> </a:t>
            </a:r>
            <a:endParaRPr lang="en-CA" sz="2400">
              <a:latin typeface="Constantia" charset="0"/>
            </a:endParaRPr>
          </a:p>
          <a:p>
            <a:pPr marL="0" indent="0" eaLnBrk="1" hangingPunct="1">
              <a:lnSpc>
                <a:spcPct val="80000"/>
              </a:lnSpc>
              <a:buFont typeface="Wingdings 2" charset="0"/>
              <a:buNone/>
            </a:pPr>
            <a:r>
              <a:rPr lang="en-US" sz="2400" b="1">
                <a:latin typeface="Constantia" charset="0"/>
              </a:rPr>
              <a:t>3.	Shape of </a:t>
            </a:r>
            <a:r>
              <a:rPr lang="en-US" sz="2400" b="1" i="1" u="sng">
                <a:latin typeface="Constantia" charset="0"/>
              </a:rPr>
              <a:t>nose/curves of lips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4.	Amount of </a:t>
            </a:r>
            <a:r>
              <a:rPr lang="en-US" sz="2400" b="1" i="1" u="sng">
                <a:latin typeface="Constantia" charset="0"/>
              </a:rPr>
              <a:t>body hair</a:t>
            </a:r>
            <a:endParaRPr lang="en-CA" sz="2400">
              <a:latin typeface="Constantia" charset="0"/>
            </a:endParaRPr>
          </a:p>
          <a:p>
            <a:pPr marL="0" indent="0" eaLnBrk="1" hangingPunct="1">
              <a:lnSpc>
                <a:spcPct val="80000"/>
              </a:lnSpc>
              <a:buFont typeface="Wingdings 2" charset="0"/>
              <a:buNone/>
            </a:pPr>
            <a:r>
              <a:rPr lang="en-US" sz="2400" b="1">
                <a:latin typeface="Constantia" charset="0"/>
              </a:rPr>
              <a:t>In nature, organisms show </a:t>
            </a:r>
            <a:r>
              <a:rPr lang="en-US" sz="2400" b="1" i="1">
                <a:latin typeface="Constantia" charset="0"/>
              </a:rPr>
              <a:t>as many variations as humans</a:t>
            </a:r>
            <a:endParaRPr lang="en-CA" sz="2400">
              <a:latin typeface="Constantia" charset="0"/>
            </a:endParaRPr>
          </a:p>
          <a:p>
            <a:pPr marL="0" indent="0" eaLnBrk="1" hangingPunct="1">
              <a:lnSpc>
                <a:spcPct val="80000"/>
              </a:lnSpc>
              <a:buFont typeface="Wingdings 2" charset="0"/>
              <a:buNone/>
            </a:pPr>
            <a:r>
              <a:rPr lang="en-US" sz="2400" b="1">
                <a:latin typeface="Constantia" charset="0"/>
              </a:rPr>
              <a:t>1.	To the casual observer </a:t>
            </a:r>
            <a:r>
              <a:rPr lang="en-US" sz="2400" b="1" i="1">
                <a:latin typeface="Constantia" charset="0"/>
              </a:rPr>
              <a:t>one zebra looks </a:t>
            </a:r>
            <a:endParaRPr lang="en-CA" sz="2400">
              <a:latin typeface="Constantia" charset="0"/>
            </a:endParaRPr>
          </a:p>
          <a:p>
            <a:pPr marL="0" indent="0" eaLnBrk="1" hangingPunct="1">
              <a:lnSpc>
                <a:spcPct val="80000"/>
              </a:lnSpc>
              <a:buFont typeface="Wingdings 2" charset="0"/>
              <a:buNone/>
            </a:pPr>
            <a:r>
              <a:rPr lang="en-US" sz="2400" b="1" i="1">
                <a:latin typeface="Constantia" charset="0"/>
              </a:rPr>
              <a:t>much like any other zebra.</a:t>
            </a:r>
            <a:endParaRPr lang="en-CA" sz="2400">
              <a:latin typeface="Constantia" charset="0"/>
            </a:endParaRPr>
          </a:p>
          <a:p>
            <a:pPr marL="0" indent="0" eaLnBrk="1" hangingPunct="1">
              <a:lnSpc>
                <a:spcPct val="80000"/>
              </a:lnSpc>
              <a:buFont typeface="Wingdings 2" charset="0"/>
              <a:buNone/>
            </a:pPr>
            <a:endParaRPr lang="en-CA" sz="2400">
              <a:latin typeface="Constantia"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III. </a:t>
            </a:r>
            <a:r>
              <a:rPr lang="en-US" b="1" i="1" u="sng" dirty="0">
                <a:ea typeface="+mj-ea"/>
                <a:cs typeface="+mj-cs"/>
              </a:rPr>
              <a:t>Evolution as Genetic Change</a:t>
            </a:r>
            <a:r>
              <a:rPr lang="en-CA" b="1" i="1" dirty="0">
                <a:ea typeface="+mj-ea"/>
                <a:cs typeface="+mj-cs"/>
              </a:rPr>
              <a:t/>
            </a:r>
            <a:br>
              <a:rPr lang="en-CA" b="1" i="1" dirty="0">
                <a:ea typeface="+mj-ea"/>
                <a:cs typeface="+mj-cs"/>
              </a:rPr>
            </a:br>
            <a:endParaRPr lang="en-CA" dirty="0">
              <a:ea typeface="+mj-ea"/>
              <a:cs typeface="+mj-cs"/>
            </a:endParaRPr>
          </a:p>
        </p:txBody>
      </p:sp>
      <p:sp>
        <p:nvSpPr>
          <p:cNvPr id="67586" name="Content Placeholder 2"/>
          <p:cNvSpPr>
            <a:spLocks noGrp="1"/>
          </p:cNvSpPr>
          <p:nvPr>
            <p:ph idx="1"/>
          </p:nvPr>
        </p:nvSpPr>
        <p:spPr>
          <a:xfrm>
            <a:off x="457200" y="1341438"/>
            <a:ext cx="8229600" cy="4983162"/>
          </a:xfrm>
        </p:spPr>
        <p:txBody>
          <a:bodyPr/>
          <a:lstStyle/>
          <a:p>
            <a:pPr marL="0" indent="0" eaLnBrk="1" hangingPunct="1">
              <a:buFont typeface="Wingdings 2" charset="0"/>
              <a:buNone/>
            </a:pPr>
            <a:r>
              <a:rPr lang="en-US" b="1" dirty="0">
                <a:latin typeface="Constantia" charset="0"/>
              </a:rPr>
              <a:t>A.	To describe evolution, biologists study </a:t>
            </a:r>
            <a:endParaRPr lang="en-CA" b="1" dirty="0">
              <a:latin typeface="Constantia" charset="0"/>
            </a:endParaRPr>
          </a:p>
          <a:p>
            <a:pPr marL="0" indent="0" eaLnBrk="1" hangingPunct="1">
              <a:buFont typeface="Wingdings 2" charset="0"/>
              <a:buNone/>
            </a:pPr>
            <a:r>
              <a:rPr lang="en-US" b="1" i="1" u="sng" dirty="0">
                <a:latin typeface="Constantia" charset="0"/>
              </a:rPr>
              <a:t>groups of organisms called populations.</a:t>
            </a:r>
          </a:p>
          <a:p>
            <a:pPr marL="0" indent="0" eaLnBrk="1" hangingPunct="1">
              <a:buFont typeface="Wingdings 2" charset="0"/>
              <a:buNone/>
            </a:pPr>
            <a:endParaRPr lang="en-CA" b="1" dirty="0">
              <a:latin typeface="Constantia" charset="0"/>
            </a:endParaRPr>
          </a:p>
          <a:p>
            <a:pPr marL="0" indent="0" eaLnBrk="1" hangingPunct="1">
              <a:buFont typeface="Wingdings 2" charset="0"/>
              <a:buNone/>
            </a:pPr>
            <a:r>
              <a:rPr lang="en-US" b="1" dirty="0">
                <a:latin typeface="Constantia" charset="0"/>
              </a:rPr>
              <a:t>1.	</a:t>
            </a:r>
            <a:r>
              <a:rPr lang="en-US" b="1" i="1" u="sng" dirty="0">
                <a:latin typeface="Constantia" charset="0"/>
              </a:rPr>
              <a:t>Populations</a:t>
            </a:r>
            <a:r>
              <a:rPr lang="en-US" b="1" dirty="0">
                <a:latin typeface="Constantia" charset="0"/>
              </a:rPr>
              <a:t> (</a:t>
            </a:r>
            <a:r>
              <a:rPr lang="en-US" b="1" dirty="0" err="1">
                <a:latin typeface="Constantia" charset="0"/>
              </a:rPr>
              <a:t>def</a:t>
            </a:r>
            <a:r>
              <a:rPr lang="ja-JP" altLang="en-US" b="1" dirty="0">
                <a:latin typeface="Constantia" charset="0"/>
              </a:rPr>
              <a:t>’</a:t>
            </a:r>
            <a:r>
              <a:rPr lang="en-US" altLang="ja-JP" b="1" dirty="0">
                <a:latin typeface="Constantia" charset="0"/>
              </a:rPr>
              <a:t>n):  </a:t>
            </a:r>
            <a:r>
              <a:rPr lang="en-US" altLang="ja-JP" b="1" i="1" dirty="0">
                <a:latin typeface="Constantia" charset="0"/>
              </a:rPr>
              <a:t>is a collection of </a:t>
            </a:r>
            <a:endParaRPr lang="en-CA" altLang="ja-JP" b="1" dirty="0">
              <a:latin typeface="Constantia" charset="0"/>
            </a:endParaRPr>
          </a:p>
          <a:p>
            <a:pPr marL="0" indent="0" eaLnBrk="1" hangingPunct="1">
              <a:buFont typeface="Wingdings 2" charset="0"/>
              <a:buNone/>
            </a:pPr>
            <a:r>
              <a:rPr lang="en-US" b="1" i="1" dirty="0">
                <a:latin typeface="Constantia" charset="0"/>
              </a:rPr>
              <a:t>individuals of the same species in a given area whose members can breed with one another</a:t>
            </a:r>
            <a:endParaRPr lang="en-CA" b="1" dirty="0">
              <a:latin typeface="Constantia" charset="0"/>
            </a:endParaRPr>
          </a:p>
          <a:p>
            <a:pPr marL="0" indent="0" eaLnBrk="1" hangingPunct="1">
              <a:buFont typeface="Wingdings 2" charset="0"/>
              <a:buNone/>
            </a:pPr>
            <a:r>
              <a:rPr lang="en-CA" dirty="0" smtClean="0">
                <a:latin typeface="Constantia" charset="0"/>
                <a:hlinkClick r:id="rId2"/>
              </a:rPr>
              <a:t>Ted-Ed Evolution in the Big City</a:t>
            </a:r>
            <a:endParaRPr lang="en-CA" dirty="0">
              <a:latin typeface="Constantia" charset="0"/>
            </a:endParaRPr>
          </a:p>
        </p:txBody>
      </p:sp>
      <p:pic>
        <p:nvPicPr>
          <p:cNvPr id="67587" name="Picture 5" descr="http://www.nhptv.org/natureworks/graphics/herdsm.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1050" y="4743450"/>
            <a:ext cx="2881313" cy="2058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04850"/>
            <a:ext cx="8229600" cy="1143000"/>
          </a:xfrm>
        </p:spPr>
        <p:txBody>
          <a:bodyPr/>
          <a:lstStyle/>
          <a:p>
            <a:pPr eaLnBrk="1" hangingPunct="1"/>
            <a:endParaRPr lang="en-CA">
              <a:latin typeface="Calibri" charset="0"/>
            </a:endParaRPr>
          </a:p>
        </p:txBody>
      </p:sp>
      <p:sp>
        <p:nvSpPr>
          <p:cNvPr id="68610" name="Text Placeholder 2"/>
          <p:cNvSpPr>
            <a:spLocks noGrp="1"/>
          </p:cNvSpPr>
          <p:nvPr>
            <p:ph type="body" idx="1"/>
          </p:nvPr>
        </p:nvSpPr>
        <p:spPr>
          <a:xfrm>
            <a:off x="457200" y="981075"/>
            <a:ext cx="4040188" cy="1079500"/>
          </a:xfrm>
        </p:spPr>
        <p:txBody>
          <a:bodyPr/>
          <a:lstStyle/>
          <a:p>
            <a:pPr eaLnBrk="1" hangingPunct="1"/>
            <a:r>
              <a:rPr lang="en-US">
                <a:latin typeface="Constantia" charset="0"/>
              </a:rPr>
              <a:t>B.  Offspring share a group of genes, called </a:t>
            </a:r>
            <a:r>
              <a:rPr lang="en-US" i="1" u="sng">
                <a:latin typeface="Constantia" charset="0"/>
              </a:rPr>
              <a:t>gene pool</a:t>
            </a:r>
            <a:endParaRPr lang="en-CA">
              <a:latin typeface="Constantia" charset="0"/>
            </a:endParaRPr>
          </a:p>
          <a:p>
            <a:pPr eaLnBrk="1" hangingPunct="1"/>
            <a:endParaRPr lang="en-CA">
              <a:latin typeface="Constantia" charset="0"/>
            </a:endParaRPr>
          </a:p>
        </p:txBody>
      </p:sp>
      <p:sp>
        <p:nvSpPr>
          <p:cNvPr id="68611" name="Text Placeholder 3"/>
          <p:cNvSpPr>
            <a:spLocks noGrp="1"/>
          </p:cNvSpPr>
          <p:nvPr>
            <p:ph type="body" sz="half" idx="3"/>
          </p:nvPr>
        </p:nvSpPr>
        <p:spPr>
          <a:xfrm>
            <a:off x="4645025" y="1860550"/>
            <a:ext cx="4041775" cy="654050"/>
          </a:xfrm>
        </p:spPr>
        <p:txBody>
          <a:bodyPr/>
          <a:lstStyle/>
          <a:p>
            <a:pPr eaLnBrk="1" hangingPunct="1"/>
            <a:endParaRPr lang="en-CA">
              <a:latin typeface="Constantia" charset="0"/>
            </a:endParaRPr>
          </a:p>
        </p:txBody>
      </p:sp>
      <p:sp>
        <p:nvSpPr>
          <p:cNvPr id="68612" name="Content Placeholder 2"/>
          <p:cNvSpPr>
            <a:spLocks noGrp="1"/>
          </p:cNvSpPr>
          <p:nvPr>
            <p:ph sz="quarter" idx="2"/>
          </p:nvPr>
        </p:nvSpPr>
        <p:spPr>
          <a:xfrm>
            <a:off x="457200" y="2514600"/>
            <a:ext cx="4040188" cy="3846513"/>
          </a:xfrm>
        </p:spPr>
        <p:txBody>
          <a:bodyPr/>
          <a:lstStyle/>
          <a:p>
            <a:pPr marL="0" indent="0" eaLnBrk="1" hangingPunct="1">
              <a:buFont typeface="Wingdings 2" charset="0"/>
              <a:buNone/>
            </a:pPr>
            <a:r>
              <a:rPr lang="en-US" b="1">
                <a:latin typeface="Constantia" charset="0"/>
              </a:rPr>
              <a:t>Gene pool contains: </a:t>
            </a:r>
            <a:r>
              <a:rPr lang="en-US" b="1" i="1">
                <a:latin typeface="Constantia" charset="0"/>
              </a:rPr>
              <a:t>a number of alleles for each inheritable trait</a:t>
            </a:r>
          </a:p>
          <a:p>
            <a:pPr marL="0" indent="0" eaLnBrk="1" hangingPunct="1">
              <a:buFont typeface="Wingdings 2" charset="0"/>
              <a:buNone/>
            </a:pPr>
            <a:r>
              <a:rPr lang="en-US" b="1" i="1">
                <a:latin typeface="Constantia" charset="0"/>
              </a:rPr>
              <a:t>(eg bristle length)</a:t>
            </a:r>
          </a:p>
          <a:p>
            <a:pPr marL="0" indent="0" eaLnBrk="1" hangingPunct="1">
              <a:buFont typeface="Wingdings 2" charset="0"/>
              <a:buNone/>
            </a:pPr>
            <a:endParaRPr lang="en-US" b="1" i="1">
              <a:latin typeface="Constantia" charset="0"/>
            </a:endParaRPr>
          </a:p>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Allele (def</a:t>
            </a:r>
            <a:r>
              <a:rPr lang="ja-JP" altLang="en-US" b="1">
                <a:latin typeface="Constantia" charset="0"/>
              </a:rPr>
              <a:t>’</a:t>
            </a:r>
            <a:r>
              <a:rPr lang="en-US" altLang="ja-JP" b="1">
                <a:latin typeface="Constantia" charset="0"/>
              </a:rPr>
              <a:t>n):  </a:t>
            </a:r>
            <a:r>
              <a:rPr lang="en-US" altLang="ja-JP" b="1" i="1">
                <a:latin typeface="Constantia" charset="0"/>
              </a:rPr>
              <a:t>forms of a certain gene at a given point on a chromosome</a:t>
            </a:r>
            <a:endParaRPr lang="en-CA" altLang="ja-JP" b="1">
              <a:latin typeface="Constantia" charset="0"/>
            </a:endParaRPr>
          </a:p>
          <a:p>
            <a:pPr marL="0" indent="0" eaLnBrk="1" hangingPunct="1">
              <a:buFont typeface="Wingdings 2" charset="0"/>
              <a:buNone/>
            </a:pPr>
            <a:r>
              <a:rPr lang="en-US" b="1">
                <a:latin typeface="Constantia" charset="0"/>
              </a:rPr>
              <a:t>	</a:t>
            </a:r>
            <a:endParaRPr lang="en-CA">
              <a:latin typeface="Constantia" charset="0"/>
            </a:endParaRPr>
          </a:p>
        </p:txBody>
      </p:sp>
      <p:sp>
        <p:nvSpPr>
          <p:cNvPr id="68613" name="Content Placeholder 4"/>
          <p:cNvSpPr>
            <a:spLocks noGrp="1"/>
          </p:cNvSpPr>
          <p:nvPr>
            <p:ph sz="quarter" idx="4"/>
          </p:nvPr>
        </p:nvSpPr>
        <p:spPr>
          <a:xfrm>
            <a:off x="4645025" y="2514600"/>
            <a:ext cx="4041775" cy="3846513"/>
          </a:xfrm>
        </p:spPr>
        <p:txBody>
          <a:bodyPr/>
          <a:lstStyle/>
          <a:p>
            <a:pPr eaLnBrk="1" hangingPunct="1"/>
            <a:endParaRPr lang="en-CA">
              <a:latin typeface="Constantia" charset="0"/>
            </a:endParaRPr>
          </a:p>
        </p:txBody>
      </p:sp>
      <p:pic>
        <p:nvPicPr>
          <p:cNvPr id="57351"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1125538"/>
            <a:ext cx="4325938" cy="4324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endParaRPr lang="en-CA">
              <a:latin typeface="Calibri" charset="0"/>
            </a:endParaRPr>
          </a:p>
        </p:txBody>
      </p:sp>
      <p:sp>
        <p:nvSpPr>
          <p:cNvPr id="69634" name="Content Placeholder 2"/>
          <p:cNvSpPr>
            <a:spLocks noGrp="1"/>
          </p:cNvSpPr>
          <p:nvPr>
            <p:ph idx="1"/>
          </p:nvPr>
        </p:nvSpPr>
        <p:spPr>
          <a:xfrm>
            <a:off x="457200" y="692150"/>
            <a:ext cx="8229600" cy="5632450"/>
          </a:xfrm>
        </p:spPr>
        <p:txBody>
          <a:bodyPr/>
          <a:lstStyle/>
          <a:p>
            <a:pPr marL="0" indent="0" eaLnBrk="1" hangingPunct="1">
              <a:buFont typeface="Wingdings 2" charset="0"/>
              <a:buNone/>
            </a:pPr>
            <a:r>
              <a:rPr lang="en-US" b="1">
                <a:latin typeface="Constantia" charset="0"/>
              </a:rPr>
              <a:t>3.  Relative frequency (def</a:t>
            </a:r>
            <a:r>
              <a:rPr lang="ja-JP" altLang="en-US" b="1">
                <a:latin typeface="Constantia" charset="0"/>
              </a:rPr>
              <a:t>’</a:t>
            </a:r>
            <a:r>
              <a:rPr lang="en-US" altLang="ja-JP" b="1">
                <a:latin typeface="Constantia" charset="0"/>
              </a:rPr>
              <a:t>n):  </a:t>
            </a:r>
            <a:r>
              <a:rPr lang="en-US" altLang="ja-JP" b="1" i="1">
                <a:latin typeface="Constantia" charset="0"/>
              </a:rPr>
              <a:t>the number of times an allele occurs in a gene pool compared 	with the number of times other alleles for the same gene occur</a:t>
            </a:r>
            <a:endParaRPr lang="en-CA" altLang="ja-JP" b="1">
              <a:latin typeface="Constantia" charset="0"/>
            </a:endParaRPr>
          </a:p>
          <a:p>
            <a:pPr marL="0" indent="0" eaLnBrk="1" hangingPunct="1">
              <a:buFont typeface="Wingdings 2" charset="0"/>
              <a:buNone/>
            </a:pPr>
            <a:r>
              <a:rPr lang="en-US" b="1">
                <a:latin typeface="Constantia" charset="0"/>
              </a:rPr>
              <a:t>a.Sexual reproduction alone doesn</a:t>
            </a:r>
            <a:r>
              <a:rPr lang="ja-JP" altLang="en-US" b="1">
                <a:latin typeface="Constantia" charset="0"/>
              </a:rPr>
              <a:t>’</a:t>
            </a:r>
            <a:r>
              <a:rPr lang="en-US" altLang="ja-JP" b="1">
                <a:latin typeface="Constantia" charset="0"/>
              </a:rPr>
              <a:t>t </a:t>
            </a:r>
            <a:r>
              <a:rPr lang="en-US" altLang="ja-JP" b="1" i="1">
                <a:latin typeface="Constantia" charset="0"/>
              </a:rPr>
              <a:t>change the relative frequency of alleles in a population</a:t>
            </a:r>
            <a:endParaRPr lang="en-CA" altLang="ja-JP" b="1">
              <a:latin typeface="Constantia" charset="0"/>
            </a:endParaRPr>
          </a:p>
          <a:p>
            <a:pPr marL="0" indent="0" eaLnBrk="1" hangingPunct="1"/>
            <a:endParaRPr lang="en-US" b="1">
              <a:latin typeface="Constantia" charset="0"/>
            </a:endParaRPr>
          </a:p>
          <a:p>
            <a:pPr marL="0" indent="0" eaLnBrk="1" hangingPunct="1">
              <a:buFont typeface="Wingdings 2" charset="0"/>
              <a:buNone/>
            </a:pPr>
            <a:r>
              <a:rPr lang="en-US" b="1">
                <a:latin typeface="Constantia" charset="0"/>
              </a:rPr>
              <a:t>b.  Shuffling alone </a:t>
            </a:r>
          </a:p>
          <a:p>
            <a:pPr marL="0" indent="0" eaLnBrk="1" hangingPunct="1">
              <a:buFont typeface="Wingdings 2" charset="0"/>
              <a:buNone/>
            </a:pPr>
            <a:r>
              <a:rPr lang="en-US" b="1">
                <a:latin typeface="Constantia" charset="0"/>
              </a:rPr>
              <a:t>doesn</a:t>
            </a:r>
            <a:r>
              <a:rPr lang="ja-JP" altLang="en-US" b="1">
                <a:latin typeface="Constantia" charset="0"/>
              </a:rPr>
              <a:t>’</a:t>
            </a:r>
            <a:r>
              <a:rPr lang="en-US" altLang="ja-JP" b="1">
                <a:latin typeface="Constantia" charset="0"/>
              </a:rPr>
              <a:t>t change </a:t>
            </a:r>
            <a:r>
              <a:rPr lang="en-US" altLang="ja-JP" b="1" i="1">
                <a:latin typeface="Constantia" charset="0"/>
              </a:rPr>
              <a:t>the </a:t>
            </a:r>
          </a:p>
          <a:p>
            <a:pPr marL="0" indent="0" eaLnBrk="1" hangingPunct="1">
              <a:buFont typeface="Wingdings 2" charset="0"/>
              <a:buNone/>
            </a:pPr>
            <a:r>
              <a:rPr lang="en-US" b="1" i="1">
                <a:latin typeface="Constantia" charset="0"/>
              </a:rPr>
              <a:t>relative numbers of</a:t>
            </a:r>
          </a:p>
          <a:p>
            <a:pPr marL="0" indent="0" eaLnBrk="1" hangingPunct="1">
              <a:buFont typeface="Wingdings 2" charset="0"/>
              <a:buNone/>
            </a:pPr>
            <a:r>
              <a:rPr lang="en-US" b="1" i="1">
                <a:latin typeface="Constantia" charset="0"/>
              </a:rPr>
              <a:t>aces, kings, fours, or</a:t>
            </a:r>
          </a:p>
          <a:p>
            <a:pPr marL="0" indent="0" eaLnBrk="1" hangingPunct="1">
              <a:buFont typeface="Wingdings 2" charset="0"/>
              <a:buNone/>
            </a:pPr>
            <a:r>
              <a:rPr lang="en-US" b="1" i="1">
                <a:latin typeface="Constantia" charset="0"/>
              </a:rPr>
              <a:t> jokers in the deck</a:t>
            </a:r>
            <a:endParaRPr lang="en-CA" b="1">
              <a:latin typeface="Constantia" charset="0"/>
            </a:endParaRPr>
          </a:p>
          <a:p>
            <a:pPr marL="0" indent="0" eaLnBrk="1" hangingPunct="1"/>
            <a:endParaRPr lang="en-CA">
              <a:latin typeface="Constantia" charset="0"/>
            </a:endParaRPr>
          </a:p>
        </p:txBody>
      </p:sp>
      <p:pic>
        <p:nvPicPr>
          <p:cNvPr id="69635" name="Picture 5" descr="http://math.hws.edu/javanotes/c12/cards.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95725" y="3644900"/>
            <a:ext cx="4891088" cy="2928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endParaRPr lang="en-CA">
              <a:latin typeface="Calibri" charset="0"/>
            </a:endParaRPr>
          </a:p>
        </p:txBody>
      </p:sp>
      <p:sp>
        <p:nvSpPr>
          <p:cNvPr id="7168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C.	Evolution (new def</a:t>
            </a:r>
            <a:r>
              <a:rPr lang="ja-JP" altLang="en-US" b="1">
                <a:latin typeface="Constantia" charset="0"/>
              </a:rPr>
              <a:t>’</a:t>
            </a:r>
            <a:r>
              <a:rPr lang="en-US" altLang="ja-JP" b="1">
                <a:latin typeface="Constantia" charset="0"/>
              </a:rPr>
              <a:t>n):  </a:t>
            </a:r>
            <a:r>
              <a:rPr lang="en-US" altLang="ja-JP" b="1" i="1">
                <a:latin typeface="Constantia" charset="0"/>
              </a:rPr>
              <a:t>is any change in </a:t>
            </a:r>
            <a:endParaRPr lang="en-CA" altLang="ja-JP" b="1">
              <a:latin typeface="Constantia" charset="0"/>
            </a:endParaRPr>
          </a:p>
          <a:p>
            <a:pPr marL="0" indent="0" eaLnBrk="1" hangingPunct="1">
              <a:buFont typeface="Wingdings 2" charset="0"/>
              <a:buNone/>
            </a:pPr>
            <a:r>
              <a:rPr lang="en-US" b="1" i="1">
                <a:latin typeface="Constantia" charset="0"/>
              </a:rPr>
              <a:t>the relative frequencies of alleles in the gene pool of a population</a:t>
            </a:r>
          </a:p>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1.	Peppered moth example:  </a:t>
            </a:r>
            <a:r>
              <a:rPr lang="en-US" b="1" i="1">
                <a:latin typeface="Constantia" charset="0"/>
              </a:rPr>
              <a:t>The alleles for dark color increased when more dark-coloured moths appeared in the population.</a:t>
            </a:r>
            <a:endParaRPr lang="en-CA" b="1">
              <a:latin typeface="Constantia" charset="0"/>
            </a:endParaRPr>
          </a:p>
          <a:p>
            <a:pPr marL="0" indent="0" eaLnBrk="1" hangingPunct="1">
              <a:buFont typeface="Wingdings 2" charset="0"/>
              <a:buNone/>
            </a:pPr>
            <a:endParaRPr lang="en-CA" b="1">
              <a:latin typeface="Constantia" charset="0"/>
            </a:endParaRPr>
          </a:p>
          <a:p>
            <a:pPr marL="0" indent="0" eaLnBrk="1" hangingPunct="1"/>
            <a:endParaRPr lang="en-CA">
              <a:latin typeface="Constantia"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IV:  Genes, Fitness and Adaptation</a:t>
            </a:r>
            <a:endParaRPr lang="en-CA" dirty="0">
              <a:ea typeface="+mj-ea"/>
              <a:cs typeface="+mj-cs"/>
            </a:endParaRPr>
          </a:p>
        </p:txBody>
      </p:sp>
      <p:sp>
        <p:nvSpPr>
          <p:cNvPr id="72706" name="Content Placeholder 2"/>
          <p:cNvSpPr>
            <a:spLocks noGrp="1"/>
          </p:cNvSpPr>
          <p:nvPr>
            <p:ph idx="1"/>
          </p:nvPr>
        </p:nvSpPr>
        <p:spPr/>
        <p:txBody>
          <a:bodyPr/>
          <a:lstStyle/>
          <a:p>
            <a:pPr marL="0" indent="0" eaLnBrk="1" hangingPunct="1">
              <a:buFont typeface="Wingdings 2" charset="0"/>
              <a:buNone/>
            </a:pPr>
            <a:r>
              <a:rPr lang="en-US" b="1">
                <a:latin typeface="Constantia" charset="0"/>
              </a:rPr>
              <a:t>Adding </a:t>
            </a:r>
            <a:r>
              <a:rPr lang="ja-JP" altLang="en-US" b="1">
                <a:latin typeface="Constantia" charset="0"/>
              </a:rPr>
              <a:t>“</a:t>
            </a:r>
            <a:r>
              <a:rPr lang="en-US" altLang="ja-JP" b="1">
                <a:latin typeface="Constantia" charset="0"/>
              </a:rPr>
              <a:t>genes</a:t>
            </a:r>
            <a:r>
              <a:rPr lang="ja-JP" altLang="en-US" b="1">
                <a:latin typeface="Constantia" charset="0"/>
              </a:rPr>
              <a:t>”</a:t>
            </a:r>
            <a:r>
              <a:rPr lang="en-US" altLang="ja-JP" b="1">
                <a:latin typeface="Constantia" charset="0"/>
              </a:rPr>
              <a:t> to our definitions:  </a:t>
            </a:r>
            <a:r>
              <a:rPr lang="en-US" altLang="ja-JP" b="1" i="1">
                <a:latin typeface="Constantia" charset="0"/>
              </a:rPr>
              <a:t>segment of DNA that codes for a particular protein</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Fitness (new def</a:t>
            </a:r>
            <a:r>
              <a:rPr lang="ja-JP" altLang="en-US" b="1">
                <a:latin typeface="Constantia" charset="0"/>
              </a:rPr>
              <a:t>’</a:t>
            </a:r>
            <a:r>
              <a:rPr lang="en-US" altLang="ja-JP" b="1">
                <a:latin typeface="Constantia" charset="0"/>
              </a:rPr>
              <a:t>n):    </a:t>
            </a:r>
            <a:r>
              <a:rPr lang="en-US" altLang="ja-JP" sz="2400" b="1" i="1">
                <a:latin typeface="Constantia" charset="0"/>
              </a:rPr>
              <a:t>combination of physical traits and behaviors that help an organism survive and reproduce in its environment</a:t>
            </a:r>
          </a:p>
          <a:p>
            <a:pPr marL="0" indent="0" eaLnBrk="1" hangingPunct="1">
              <a:buFont typeface="Wingdings 2" charset="0"/>
              <a:buAutoNum type="arabicPeriod"/>
            </a:pPr>
            <a:endParaRPr lang="en-CA" sz="2400">
              <a:latin typeface="Constantia" charset="0"/>
            </a:endParaRPr>
          </a:p>
          <a:p>
            <a:pPr marL="0" indent="0" eaLnBrk="1" hangingPunct="1">
              <a:buFont typeface="Wingdings 2" charset="0"/>
              <a:buNone/>
            </a:pPr>
            <a:r>
              <a:rPr lang="en-US" b="1">
                <a:latin typeface="Constantia" charset="0"/>
              </a:rPr>
              <a:t>2.  Adaptation (new def</a:t>
            </a:r>
            <a:r>
              <a:rPr lang="ja-JP" altLang="en-US" b="1">
                <a:latin typeface="Constantia" charset="0"/>
              </a:rPr>
              <a:t>’</a:t>
            </a:r>
            <a:r>
              <a:rPr lang="en-US" altLang="ja-JP" b="1">
                <a:latin typeface="Constantia" charset="0"/>
              </a:rPr>
              <a:t>n):  </a:t>
            </a:r>
            <a:r>
              <a:rPr lang="en-US" altLang="ja-JP" sz="2400" b="1" i="1">
                <a:latin typeface="Constantia" charset="0"/>
              </a:rPr>
              <a:t>process that enables organisms to become better suited to their environments</a:t>
            </a:r>
            <a:endParaRPr lang="en-CA" altLang="ja-JP" sz="2400">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CA">
              <a:latin typeface="Calibri" charset="0"/>
            </a:endParaRPr>
          </a:p>
        </p:txBody>
      </p:sp>
      <p:sp>
        <p:nvSpPr>
          <p:cNvPr id="73730" name="Content Placeholder 2"/>
          <p:cNvSpPr>
            <a:spLocks noGrp="1"/>
          </p:cNvSpPr>
          <p:nvPr>
            <p:ph idx="1"/>
          </p:nvPr>
        </p:nvSpPr>
        <p:spPr/>
        <p:txBody>
          <a:bodyPr/>
          <a:lstStyle/>
          <a:p>
            <a:pPr marL="0" indent="0" eaLnBrk="1" hangingPunct="1">
              <a:buFont typeface="Wingdings 2" charset="0"/>
              <a:buNone/>
            </a:pPr>
            <a:r>
              <a:rPr lang="en-US" b="1">
                <a:latin typeface="Constantia" charset="0"/>
              </a:rPr>
              <a:t>Weightlifter example: </a:t>
            </a:r>
          </a:p>
          <a:p>
            <a:pPr marL="0" indent="0" eaLnBrk="1" hangingPunct="1">
              <a:buFont typeface="Wingdings 2" charset="0"/>
              <a:buNone/>
            </a:pPr>
            <a:r>
              <a:rPr lang="en-US" b="1">
                <a:latin typeface="Constantia" charset="0"/>
              </a:rPr>
              <a:t> </a:t>
            </a:r>
            <a:r>
              <a:rPr lang="en-US" b="1" i="1">
                <a:latin typeface="Constantia" charset="0"/>
              </a:rPr>
              <a:t>Muscles acquired as a result of exercise are not passed on to offspring.  Thus they cannot be considered an evolutionary adaptation and cannot contribute to evolutionary fitness.  A gene that somehow allowed an individual to develop stronger muscles by doing less work or by eating less food, on the other hand, might be a useful adaptation under certain circumstances.  This gene could be passed on to offspring.</a:t>
            </a:r>
            <a:r>
              <a:rPr lang="en-US" b="1">
                <a:latin typeface="Constantia" charset="0"/>
              </a:rPr>
              <a:t> </a:t>
            </a:r>
            <a:endParaRPr lang="en-CA">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sz="4500">
                <a:latin typeface="Calibri" charset="0"/>
                <a:cs typeface="+mj-cs"/>
              </a:rPr>
              <a:t>V. </a:t>
            </a:r>
            <a:r>
              <a:rPr lang="en-US" sz="4500" u="sng">
                <a:latin typeface="Calibri" charset="0"/>
                <a:cs typeface="+mj-cs"/>
              </a:rPr>
              <a:t>A Genetic Definition for </a:t>
            </a:r>
            <a:r>
              <a:rPr lang="ja-JP" altLang="en-US" sz="4500" u="sng">
                <a:latin typeface="Calibri" charset="0"/>
                <a:cs typeface="+mj-cs"/>
              </a:rPr>
              <a:t>‘</a:t>
            </a:r>
            <a:r>
              <a:rPr lang="en-US" sz="4500" u="sng">
                <a:latin typeface="Calibri" charset="0"/>
                <a:cs typeface="+mj-cs"/>
              </a:rPr>
              <a:t>Species</a:t>
            </a:r>
            <a:r>
              <a:rPr lang="ja-JP" altLang="en-US" sz="4500" u="sng">
                <a:latin typeface="Calibri" charset="0"/>
                <a:cs typeface="+mj-cs"/>
              </a:rPr>
              <a:t>’</a:t>
            </a:r>
            <a:endParaRPr lang="en-CA" sz="4500">
              <a:latin typeface="Calibri" charset="0"/>
              <a:cs typeface="+mj-cs"/>
            </a:endParaRPr>
          </a:p>
        </p:txBody>
      </p:sp>
      <p:sp>
        <p:nvSpPr>
          <p:cNvPr id="74754" name="Content Placeholder 2"/>
          <p:cNvSpPr>
            <a:spLocks noGrp="1"/>
          </p:cNvSpPr>
          <p:nvPr>
            <p:ph idx="1"/>
          </p:nvPr>
        </p:nvSpPr>
        <p:spPr/>
        <p:txBody>
          <a:bodyPr/>
          <a:lstStyle/>
          <a:p>
            <a:pPr marL="0" indent="0" eaLnBrk="1" hangingPunct="1">
              <a:buFont typeface="Wingdings 2" charset="0"/>
              <a:buNone/>
            </a:pPr>
            <a:r>
              <a:rPr lang="en-US" b="1">
                <a:latin typeface="Constantia" charset="0"/>
              </a:rPr>
              <a:t>Past def</a:t>
            </a:r>
            <a:r>
              <a:rPr lang="ja-JP" altLang="en-US" b="1">
                <a:latin typeface="Constantia" charset="0"/>
              </a:rPr>
              <a:t>’</a:t>
            </a:r>
            <a:r>
              <a:rPr lang="en-US" altLang="ja-JP" b="1">
                <a:latin typeface="Constantia" charset="0"/>
              </a:rPr>
              <a:t>n:  </a:t>
            </a:r>
            <a:r>
              <a:rPr lang="en-US" altLang="ja-JP" b="1" i="1">
                <a:latin typeface="Constantia" charset="0"/>
              </a:rPr>
              <a:t>as a group of organisms that looked alike</a:t>
            </a:r>
            <a:endParaRPr lang="en-CA" altLang="ja-JP">
              <a:latin typeface="Constantia" charset="0"/>
            </a:endParaRPr>
          </a:p>
          <a:p>
            <a:pPr marL="0" indent="0" eaLnBrk="1" hangingPunct="1">
              <a:buFont typeface="Wingdings 2" charset="0"/>
              <a:buNone/>
            </a:pPr>
            <a:r>
              <a:rPr lang="en-US" b="1">
                <a:latin typeface="Constantia" charset="0"/>
              </a:rPr>
              <a:t>1.	Used precise </a:t>
            </a:r>
            <a:r>
              <a:rPr lang="en-US" b="1" i="1">
                <a:latin typeface="Constantia" charset="0"/>
              </a:rPr>
              <a:t>physical descriptions</a:t>
            </a:r>
            <a:endParaRPr lang="en-CA">
              <a:latin typeface="Constantia" charset="0"/>
            </a:endParaRPr>
          </a:p>
          <a:p>
            <a:pPr marL="0" indent="0" eaLnBrk="1" hangingPunct="1">
              <a:buFont typeface="Wingdings 2" charset="0"/>
              <a:buNone/>
            </a:pPr>
            <a:r>
              <a:rPr lang="en-US" b="1">
                <a:latin typeface="Constantia" charset="0"/>
              </a:rPr>
              <a:t>2.	Differences seen as </a:t>
            </a:r>
            <a:r>
              <a:rPr lang="en-US" b="1" i="1">
                <a:latin typeface="Constantia" charset="0"/>
              </a:rPr>
              <a:t>among individuals</a:t>
            </a:r>
            <a:endParaRPr lang="en-CA">
              <a:latin typeface="Constantia" charset="0"/>
            </a:endParaRPr>
          </a:p>
          <a:p>
            <a:pPr marL="0" indent="0" eaLnBrk="1" hangingPunct="1">
              <a:buFont typeface="Wingdings 2" charset="0"/>
              <a:buNone/>
            </a:pPr>
            <a:r>
              <a:rPr lang="en-US" b="1" i="1">
                <a:latin typeface="Constantia" charset="0"/>
              </a:rPr>
              <a:t>were seen as imperfections or mistakes</a:t>
            </a:r>
            <a:endParaRPr lang="en-CA">
              <a:latin typeface="Constantia" charset="0"/>
            </a:endParaRPr>
          </a:p>
          <a:p>
            <a:pPr marL="0" indent="0" eaLnBrk="1" hangingPunct="1">
              <a:buFont typeface="Wingdings 2" charset="0"/>
              <a:buNone/>
            </a:pPr>
            <a:r>
              <a:rPr lang="en-US" b="1">
                <a:latin typeface="Constantia" charset="0"/>
              </a:rPr>
              <a:t> </a:t>
            </a:r>
            <a:endParaRPr lang="en-CA">
              <a:latin typeface="Constantia" charset="0"/>
            </a:endParaRPr>
          </a:p>
          <a:p>
            <a:pPr marL="0" indent="0" eaLnBrk="1" hangingPunct="1">
              <a:buFont typeface="Wingdings 2" charset="0"/>
              <a:buNone/>
            </a:pPr>
            <a:r>
              <a:rPr lang="en-US" b="1">
                <a:latin typeface="Constantia" charset="0"/>
              </a:rPr>
              <a:t>This approach doesn</a:t>
            </a:r>
            <a:r>
              <a:rPr lang="ja-JP" altLang="en-US" b="1">
                <a:latin typeface="Constantia" charset="0"/>
              </a:rPr>
              <a:t>’</a:t>
            </a:r>
            <a:r>
              <a:rPr lang="en-US" altLang="ja-JP" b="1">
                <a:latin typeface="Constantia" charset="0"/>
              </a:rPr>
              <a:t>t recognize </a:t>
            </a:r>
            <a:r>
              <a:rPr lang="en-US" altLang="ja-JP" b="1" i="1">
                <a:latin typeface="Constantia" charset="0"/>
              </a:rPr>
              <a:t>that variation in a population is the rule rather than the exception.</a:t>
            </a:r>
            <a:endParaRPr lang="en-CA" altLang="ja-JP">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endParaRPr lang="en-CA">
              <a:latin typeface="Calibri" charset="0"/>
            </a:endParaRPr>
          </a:p>
        </p:txBody>
      </p:sp>
      <p:sp>
        <p:nvSpPr>
          <p:cNvPr id="75778" name="Content Placeholder 2"/>
          <p:cNvSpPr>
            <a:spLocks noGrp="1"/>
          </p:cNvSpPr>
          <p:nvPr>
            <p:ph idx="1"/>
          </p:nvPr>
        </p:nvSpPr>
        <p:spPr/>
        <p:txBody>
          <a:bodyPr/>
          <a:lstStyle/>
          <a:p>
            <a:pPr marL="0" indent="0" eaLnBrk="1" hangingPunct="1">
              <a:buFont typeface="Wingdings 2" charset="0"/>
              <a:buNone/>
            </a:pPr>
            <a:r>
              <a:rPr lang="en-US" b="1">
                <a:latin typeface="Constantia" charset="0"/>
              </a:rPr>
              <a:t>New def</a:t>
            </a:r>
            <a:r>
              <a:rPr lang="en-CA" b="1">
                <a:latin typeface="Constantia" charset="0"/>
              </a:rPr>
              <a:t>’</a:t>
            </a:r>
            <a:r>
              <a:rPr lang="en-US" altLang="ja-JP" b="1">
                <a:latin typeface="Constantia" charset="0"/>
              </a:rPr>
              <a:t>n of </a:t>
            </a:r>
            <a:r>
              <a:rPr lang="ja-JP" altLang="en-US" b="1">
                <a:latin typeface="Constantia" charset="0"/>
              </a:rPr>
              <a:t>“</a:t>
            </a:r>
            <a:r>
              <a:rPr lang="en-US" altLang="ja-JP" b="1">
                <a:latin typeface="Constantia" charset="0"/>
              </a:rPr>
              <a:t>species</a:t>
            </a:r>
            <a:r>
              <a:rPr lang="ja-JP" altLang="en-US" b="1">
                <a:latin typeface="Constantia" charset="0"/>
              </a:rPr>
              <a:t>”</a:t>
            </a:r>
            <a:r>
              <a:rPr lang="en-US" altLang="ja-JP" b="1">
                <a:latin typeface="Constantia" charset="0"/>
              </a:rPr>
              <a:t>: </a:t>
            </a:r>
            <a:r>
              <a:rPr lang="en-US" altLang="ja-JP">
                <a:latin typeface="Constantia" charset="0"/>
              </a:rPr>
              <a:t> </a:t>
            </a:r>
            <a:r>
              <a:rPr lang="en-US" altLang="ja-JP" i="1">
                <a:latin typeface="Constantia" charset="0"/>
              </a:rPr>
              <a:t>a group of similar-looking organisms that breed with one another and produce fertile offspring in the natural environment</a:t>
            </a:r>
            <a:endParaRPr lang="en-CA" altLang="ja-JP">
              <a:latin typeface="Constantia" charset="0"/>
            </a:endParaRPr>
          </a:p>
          <a:p>
            <a:pPr marL="0" indent="0" eaLnBrk="1" hangingPunct="1">
              <a:buFont typeface="Wingdings 2" charset="0"/>
              <a:buNone/>
            </a:pPr>
            <a:r>
              <a:rPr lang="en-US">
                <a:latin typeface="Constantia" charset="0"/>
              </a:rPr>
              <a:t>1.  Implications of interbreeding:</a:t>
            </a:r>
            <a:endParaRPr lang="en-CA">
              <a:latin typeface="Constantia" charset="0"/>
            </a:endParaRPr>
          </a:p>
          <a:p>
            <a:pPr marL="0" indent="0" eaLnBrk="1" hangingPunct="1">
              <a:buFont typeface="Wingdings 2" charset="0"/>
              <a:buNone/>
            </a:pPr>
            <a:r>
              <a:rPr lang="en-US">
                <a:latin typeface="Constantia" charset="0"/>
              </a:rPr>
              <a:t>    a.	Share </a:t>
            </a:r>
            <a:r>
              <a:rPr lang="en-US" i="1">
                <a:latin typeface="Constantia" charset="0"/>
              </a:rPr>
              <a:t>a common gene pool</a:t>
            </a:r>
            <a:endParaRPr lang="en-CA">
              <a:latin typeface="Constantia" charset="0"/>
            </a:endParaRPr>
          </a:p>
          <a:p>
            <a:pPr marL="0" indent="0" eaLnBrk="1" hangingPunct="1">
              <a:buFont typeface="Wingdings 2" charset="0"/>
              <a:buNone/>
            </a:pPr>
            <a:r>
              <a:rPr lang="en-US">
                <a:latin typeface="Constantia" charset="0"/>
              </a:rPr>
              <a:t>    b.	Thus, a genetic change </a:t>
            </a:r>
            <a:r>
              <a:rPr lang="en-US" i="1">
                <a:latin typeface="Constantia" charset="0"/>
              </a:rPr>
              <a:t>that occurs in one individual can spread through the population as that individual and its offspring mate with other individuals</a:t>
            </a:r>
            <a:endParaRPr lang="en-CA">
              <a:latin typeface="Constantia" charset="0"/>
            </a:endParaRPr>
          </a:p>
          <a:p>
            <a:pPr marL="0" indent="0" eaLnBrk="1" hangingPunct="1">
              <a:buFont typeface="Wingdings 2" charset="0"/>
              <a:buNone/>
            </a:pPr>
            <a:r>
              <a:rPr lang="en-CA">
                <a:latin typeface="Constantia" charset="0"/>
              </a:rPr>
              <a:t>    </a:t>
            </a:r>
            <a:r>
              <a:rPr lang="en-US">
                <a:latin typeface="Constantia" charset="0"/>
              </a:rPr>
              <a:t>c.	If this change increases fitness, </a:t>
            </a:r>
            <a:r>
              <a:rPr lang="en-US" i="1">
                <a:latin typeface="Constantia" charset="0"/>
              </a:rPr>
              <a:t>that gene will eventually be found in many individuals in the population</a:t>
            </a:r>
            <a:endParaRPr lang="en-CA">
              <a:latin typeface="Constantia" charset="0"/>
            </a:endParaRPr>
          </a:p>
          <a:p>
            <a:pPr marL="0" indent="0" eaLnBrk="1" hangingPunct="1">
              <a:buFont typeface="Wingdings 2" charset="0"/>
              <a:buNone/>
            </a:pPr>
            <a:endParaRPr lang="en-CA">
              <a:latin typeface="Constantia"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14-4 The Development of New Species</a:t>
            </a:r>
            <a:endParaRPr lang="en-CA" dirty="0">
              <a:ea typeface="+mj-ea"/>
              <a:cs typeface="+mj-cs"/>
            </a:endParaRPr>
          </a:p>
        </p:txBody>
      </p:sp>
      <p:sp>
        <p:nvSpPr>
          <p:cNvPr id="7680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Speciation (def</a:t>
            </a:r>
            <a:r>
              <a:rPr lang="ja-JP" altLang="en-US" b="1">
                <a:latin typeface="Constantia" charset="0"/>
              </a:rPr>
              <a:t>’</a:t>
            </a:r>
            <a:r>
              <a:rPr lang="en-US" altLang="ja-JP" b="1">
                <a:latin typeface="Constantia" charset="0"/>
              </a:rPr>
              <a:t>n):  </a:t>
            </a:r>
            <a:r>
              <a:rPr lang="en-US" altLang="ja-JP" b="1" i="1">
                <a:latin typeface="Constantia" charset="0"/>
              </a:rPr>
              <a:t>how new species evolve from old ones</a:t>
            </a:r>
          </a:p>
          <a:p>
            <a:pPr marL="0" indent="0" eaLnBrk="1" hangingPunct="1">
              <a:buFont typeface="Wingdings 2" charset="0"/>
              <a:buNone/>
            </a:pPr>
            <a:endParaRPr lang="en-US" b="1" i="1">
              <a:latin typeface="Constantia" charset="0"/>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32138" y="2636838"/>
            <a:ext cx="3024187" cy="4032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8025"/>
          </a:xfrm>
        </p:spPr>
        <p:txBody>
          <a:bodyPr>
            <a:normAutofit fontScale="90000"/>
          </a:bodyPr>
          <a:lstStyle/>
          <a:p>
            <a:pPr algn="ctr" eaLnBrk="1" fontAlgn="auto" hangingPunct="1">
              <a:spcAft>
                <a:spcPts val="0"/>
              </a:spcAft>
              <a:defRPr/>
            </a:pPr>
            <a:r>
              <a:rPr lang="en-CA" dirty="0" smtClean="0">
                <a:ea typeface="+mj-ea"/>
                <a:cs typeface="+mj-cs"/>
              </a:rPr>
              <a:t>III</a:t>
            </a:r>
            <a:r>
              <a:rPr lang="en-CA" sz="4000" dirty="0" smtClean="0">
                <a:ea typeface="+mj-ea"/>
                <a:cs typeface="+mj-cs"/>
              </a:rPr>
              <a:t>.  Fitness: To survive and Reproduce</a:t>
            </a:r>
            <a:endParaRPr lang="en-CA" sz="4000" dirty="0">
              <a:ea typeface="+mj-ea"/>
              <a:cs typeface="+mj-cs"/>
            </a:endParaRPr>
          </a:p>
        </p:txBody>
      </p:sp>
      <p:sp>
        <p:nvSpPr>
          <p:cNvPr id="20482" name="Content Placeholder 2"/>
          <p:cNvSpPr>
            <a:spLocks noGrp="1"/>
          </p:cNvSpPr>
          <p:nvPr>
            <p:ph idx="1"/>
          </p:nvPr>
        </p:nvSpPr>
        <p:spPr>
          <a:xfrm>
            <a:off x="457200" y="1484313"/>
            <a:ext cx="8229600" cy="4840287"/>
          </a:xfrm>
        </p:spPr>
        <p:txBody>
          <a:bodyPr/>
          <a:lstStyle/>
          <a:p>
            <a:pPr marL="0" indent="0" eaLnBrk="1" hangingPunct="1">
              <a:buFont typeface="Wingdings 2" charset="0"/>
              <a:buNone/>
            </a:pPr>
            <a:r>
              <a:rPr lang="en-CA">
                <a:latin typeface="Constantia" charset="0"/>
              </a:rPr>
              <a:t>Fitness:  the physical traits and behaviours that enable organisms to survive and reproduce in their environment</a:t>
            </a: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CA">
                <a:latin typeface="Constantia" charset="0"/>
              </a:rPr>
              <a:t>Darwin’s book:  </a:t>
            </a:r>
            <a:r>
              <a:rPr lang="en-CA" i="1">
                <a:latin typeface="Constantia" charset="0"/>
              </a:rPr>
              <a:t>The Origin of Species by Means of Natural Selection</a:t>
            </a:r>
          </a:p>
          <a:p>
            <a:pPr marL="0" indent="0" eaLnBrk="1" hangingPunct="1">
              <a:buFont typeface="Wingdings 2" charset="0"/>
              <a:buNone/>
            </a:pPr>
            <a:r>
              <a:rPr lang="en-CA">
                <a:latin typeface="Constantia" charset="0"/>
              </a:rPr>
              <a:t>Published: 1859</a:t>
            </a:r>
          </a:p>
          <a:p>
            <a:pPr marL="0" indent="0" eaLnBrk="1" hangingPunct="1">
              <a:buFont typeface="Wingdings 2" charset="0"/>
              <a:buNone/>
            </a:pPr>
            <a:endParaRPr lang="en-CA">
              <a:latin typeface="Constantia" charset="0"/>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51500" y="4005263"/>
            <a:ext cx="1662113" cy="2852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endParaRPr lang="en-CA">
              <a:latin typeface="Calibri" charset="0"/>
            </a:endParaRPr>
          </a:p>
        </p:txBody>
      </p:sp>
      <p:sp>
        <p:nvSpPr>
          <p:cNvPr id="77826" name="Content Placeholder 2"/>
          <p:cNvSpPr>
            <a:spLocks noGrp="1"/>
          </p:cNvSpPr>
          <p:nvPr>
            <p:ph idx="1"/>
          </p:nvPr>
        </p:nvSpPr>
        <p:spPr/>
        <p:txBody>
          <a:bodyPr/>
          <a:lstStyle/>
          <a:p>
            <a:pPr marL="0" indent="0" eaLnBrk="1" hangingPunct="1">
              <a:buFont typeface="Wingdings 2" charset="0"/>
              <a:buNone/>
            </a:pPr>
            <a:r>
              <a:rPr lang="en-US" b="1" i="1">
                <a:latin typeface="Constantia" charset="0"/>
              </a:rPr>
              <a:t>I.The Niche: How to Make a Living</a:t>
            </a:r>
            <a:endParaRPr lang="en-CA" b="1" i="1">
              <a:latin typeface="Constantia" charset="0"/>
            </a:endParaRPr>
          </a:p>
          <a:p>
            <a:pPr lvl="1" eaLnBrk="1" hangingPunct="1"/>
            <a:r>
              <a:rPr lang="en-US" b="1">
                <a:latin typeface="Constantia" charset="0"/>
              </a:rPr>
              <a:t>Niche (def</a:t>
            </a:r>
            <a:r>
              <a:rPr lang="ja-JP" altLang="en-US" b="1">
                <a:latin typeface="Constantia" charset="0"/>
              </a:rPr>
              <a:t>’</a:t>
            </a:r>
            <a:r>
              <a:rPr lang="en-US" altLang="ja-JP" b="1">
                <a:latin typeface="Constantia" charset="0"/>
              </a:rPr>
              <a:t>n):  </a:t>
            </a:r>
            <a:r>
              <a:rPr lang="en-US" altLang="ja-JP" b="1" i="1">
                <a:latin typeface="Constantia" charset="0"/>
              </a:rPr>
              <a:t>the combination of an organisms' "profession" and the place in which it lives</a:t>
            </a:r>
            <a:endParaRPr lang="en-CA" altLang="ja-JP">
              <a:latin typeface="Constantia" charset="0"/>
            </a:endParaRPr>
          </a:p>
          <a:p>
            <a:pPr lvl="1" eaLnBrk="1" hangingPunct="1"/>
            <a:r>
              <a:rPr lang="en-US" b="1">
                <a:latin typeface="Constantia" charset="0"/>
              </a:rPr>
              <a:t>No two species </a:t>
            </a:r>
            <a:r>
              <a:rPr lang="en-US" b="1" i="1">
                <a:latin typeface="Constantia" charset="0"/>
              </a:rPr>
              <a:t>can occupy the same niche in the same location for a long period of time</a:t>
            </a:r>
            <a:endParaRPr lang="en-CA">
              <a:latin typeface="Constantia" charset="0"/>
            </a:endParaRPr>
          </a:p>
          <a:p>
            <a:pPr marL="0" indent="0" eaLnBrk="1" hangingPunct="1">
              <a:buFont typeface="Wingdings 2" charset="0"/>
              <a:buNone/>
            </a:pPr>
            <a:endParaRPr lang="en-US" b="1">
              <a:latin typeface="Constantia" charset="0"/>
            </a:endParaRPr>
          </a:p>
          <a:p>
            <a:pPr marL="0" indent="0" eaLnBrk="1" hangingPunct="1">
              <a:buFont typeface="Wingdings 2" charset="0"/>
              <a:buNone/>
            </a:pPr>
            <a:r>
              <a:rPr lang="en-US" b="1">
                <a:latin typeface="Constantia" charset="0"/>
              </a:rPr>
              <a:t>Q.  Why would a species occupying an empty</a:t>
            </a:r>
            <a:r>
              <a:rPr lang="ja-JP" altLang="en-US" b="1">
                <a:latin typeface="Constantia" charset="0"/>
              </a:rPr>
              <a:t>”</a:t>
            </a:r>
            <a:r>
              <a:rPr lang="en-US" altLang="ja-JP" b="1">
                <a:latin typeface="Constantia" charset="0"/>
              </a:rPr>
              <a:t> niche be better able to survive that one that </a:t>
            </a:r>
            <a:r>
              <a:rPr lang="ja-JP" altLang="en-US" b="1">
                <a:latin typeface="Constantia" charset="0"/>
              </a:rPr>
              <a:t>“</a:t>
            </a:r>
            <a:r>
              <a:rPr lang="en-US" altLang="ja-JP" b="1">
                <a:latin typeface="Constantia" charset="0"/>
              </a:rPr>
              <a:t>shares</a:t>
            </a:r>
            <a:r>
              <a:rPr lang="ja-JP" altLang="en-US" b="1">
                <a:latin typeface="Constantia" charset="0"/>
              </a:rPr>
              <a:t>”</a:t>
            </a:r>
            <a:r>
              <a:rPr lang="en-US" altLang="ja-JP" b="1">
                <a:latin typeface="Constantia" charset="0"/>
              </a:rPr>
              <a:t> a niche with another species?  </a:t>
            </a:r>
            <a:endParaRPr lang="en-CA">
              <a:latin typeface="Constantia"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II.  The Process of Speciation</a:t>
            </a:r>
          </a:p>
        </p:txBody>
      </p:sp>
      <p:sp>
        <p:nvSpPr>
          <p:cNvPr id="78850" name="Content Placeholder 2"/>
          <p:cNvSpPr>
            <a:spLocks noGrp="1"/>
          </p:cNvSpPr>
          <p:nvPr>
            <p:ph idx="1"/>
          </p:nvPr>
        </p:nvSpPr>
        <p:spPr/>
        <p:txBody>
          <a:bodyPr/>
          <a:lstStyle/>
          <a:p>
            <a:pPr marL="822325" lvl="1" indent="-457200" eaLnBrk="1" hangingPunct="1">
              <a:buFont typeface="Wingdings 2" charset="0"/>
              <a:buAutoNum type="alphaUcPeriod"/>
            </a:pPr>
            <a:r>
              <a:rPr lang="en-US" b="1">
                <a:latin typeface="Constantia" charset="0"/>
              </a:rPr>
              <a:t>New species usually form </a:t>
            </a:r>
            <a:r>
              <a:rPr lang="en-US" b="1" i="1">
                <a:latin typeface="Constantia" charset="0"/>
              </a:rPr>
              <a:t>only when populations are isolated, or separated.</a:t>
            </a: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AutoNum type="alphaUcPeriod"/>
            </a:pPr>
            <a:endParaRPr lang="en-US" b="1" i="1">
              <a:latin typeface="Constantia" charset="0"/>
            </a:endParaRPr>
          </a:p>
          <a:p>
            <a:pPr marL="822325" lvl="1" indent="-457200" eaLnBrk="1" hangingPunct="1">
              <a:buFont typeface="Wingdings 2" charset="0"/>
              <a:buNone/>
            </a:pPr>
            <a:endParaRPr lang="en-CA" b="1">
              <a:latin typeface="Constantia" charset="0"/>
            </a:endParaRPr>
          </a:p>
          <a:p>
            <a:pPr marL="822325" lvl="1" indent="-457200" eaLnBrk="1" hangingPunct="1">
              <a:buFont typeface="Wingdings 2" charset="0"/>
              <a:buNone/>
            </a:pPr>
            <a:r>
              <a:rPr lang="en-US" b="1">
                <a:latin typeface="Constantia" charset="0"/>
              </a:rPr>
              <a:t>B.	Reproductive isolation (def</a:t>
            </a:r>
            <a:r>
              <a:rPr lang="ja-JP" altLang="en-US" b="1">
                <a:latin typeface="Constantia" charset="0"/>
              </a:rPr>
              <a:t>’</a:t>
            </a:r>
            <a:r>
              <a:rPr lang="en-US" altLang="ja-JP" b="1">
                <a:latin typeface="Constantia" charset="0"/>
              </a:rPr>
              <a:t>n):  </a:t>
            </a:r>
            <a:r>
              <a:rPr lang="en-US" altLang="ja-JP" b="1" i="1">
                <a:latin typeface="Constantia" charset="0"/>
              </a:rPr>
              <a:t>separation of populations so that they do not interbreed to produce fertile offspring</a:t>
            </a:r>
            <a:endParaRPr lang="en-CA" altLang="ja-JP" b="1">
              <a:latin typeface="Constantia" charset="0"/>
            </a:endParaRPr>
          </a:p>
          <a:p>
            <a:pPr marL="822325" lvl="1" indent="-457200" eaLnBrk="1" hangingPunct="1">
              <a:buFont typeface="Wingdings 2" charset="0"/>
              <a:buNone/>
            </a:pPr>
            <a:r>
              <a:rPr lang="en-US" b="1" i="1">
                <a:latin typeface="Constantia" charset="0"/>
              </a:rPr>
              <a:t> </a:t>
            </a:r>
            <a:endParaRPr lang="en-CA" b="1">
              <a:latin typeface="Constantia" charset="0"/>
            </a:endParaRPr>
          </a:p>
          <a:p>
            <a:pPr marL="0" indent="0" eaLnBrk="1" hangingPunct="1">
              <a:buFont typeface="Wingdings 2" charset="0"/>
              <a:buNone/>
            </a:pPr>
            <a:endParaRPr lang="en-CA">
              <a:latin typeface="Constantia" charset="0"/>
            </a:endParaRP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35638" y="2636838"/>
            <a:ext cx="1903412" cy="1739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704850"/>
            <a:ext cx="8229600" cy="131763"/>
          </a:xfrm>
        </p:spPr>
        <p:txBody>
          <a:bodyPr/>
          <a:lstStyle/>
          <a:p>
            <a:pPr eaLnBrk="1" hangingPunct="1"/>
            <a:endParaRPr lang="en-CA">
              <a:latin typeface="Calibri" charset="0"/>
            </a:endParaRPr>
          </a:p>
        </p:txBody>
      </p:sp>
      <p:sp>
        <p:nvSpPr>
          <p:cNvPr id="66563" name="Content Placeholder 2"/>
          <p:cNvSpPr>
            <a:spLocks noGrp="1"/>
          </p:cNvSpPr>
          <p:nvPr>
            <p:ph idx="1"/>
          </p:nvPr>
        </p:nvSpPr>
        <p:spPr>
          <a:xfrm>
            <a:off x="457200" y="836613"/>
            <a:ext cx="8229600" cy="5487987"/>
          </a:xfrm>
        </p:spPr>
        <p:txBody>
          <a:bodyPr/>
          <a:lstStyle/>
          <a:p>
            <a:pPr marL="514350" indent="-514350" eaLnBrk="1" hangingPunct="1">
              <a:buFont typeface="Wingdings 2" pitchFamily="18" charset="2"/>
              <a:buAutoNum type="alphaUcPeriod" startAt="3"/>
              <a:defRPr/>
            </a:pPr>
            <a:r>
              <a:rPr lang="en-US" b="1" dirty="0" smtClean="0">
                <a:ea typeface="+mn-ea"/>
                <a:cs typeface="+mn-cs"/>
              </a:rPr>
              <a:t>The agent for new species formation is: </a:t>
            </a:r>
            <a:r>
              <a:rPr lang="en-US" b="1" i="1" u="sng" dirty="0" smtClean="0">
                <a:ea typeface="+mn-ea"/>
                <a:cs typeface="+mn-cs"/>
              </a:rPr>
              <a:t>reproductive</a:t>
            </a:r>
            <a:r>
              <a:rPr lang="en-US" b="1" i="1" dirty="0" smtClean="0">
                <a:ea typeface="+mn-ea"/>
                <a:cs typeface="+mn-cs"/>
              </a:rPr>
              <a:t> </a:t>
            </a:r>
            <a:r>
              <a:rPr lang="en-US" b="1" i="1" u="sng" dirty="0" smtClean="0">
                <a:ea typeface="+mn-ea"/>
                <a:cs typeface="+mn-cs"/>
              </a:rPr>
              <a:t>isolation</a:t>
            </a:r>
          </a:p>
          <a:p>
            <a:pPr marL="514350" indent="-514350" eaLnBrk="1" hangingPunct="1">
              <a:buFont typeface="Wingdings 2" pitchFamily="18" charset="2"/>
              <a:buAutoNum type="alphaUcPeriod" startAt="3"/>
              <a:defRPr/>
            </a:pPr>
            <a:endParaRPr lang="en-US" b="1" i="1" u="sng" dirty="0">
              <a:ea typeface="+mn-ea"/>
              <a:cs typeface="+mn-cs"/>
            </a:endParaRPr>
          </a:p>
          <a:p>
            <a:pPr marL="514350" indent="-514350" eaLnBrk="1" hangingPunct="1">
              <a:buFont typeface="Wingdings 2" pitchFamily="18" charset="2"/>
              <a:buAutoNum type="alphaUcPeriod" startAt="3"/>
              <a:defRPr/>
            </a:pP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1.  This may occur by:</a:t>
            </a: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	a.  Geographic barriers </a:t>
            </a:r>
            <a:endParaRPr lang="en-CA" b="1" dirty="0" smtClean="0">
              <a:ea typeface="+mn-ea"/>
              <a:cs typeface="+mn-cs"/>
            </a:endParaRPr>
          </a:p>
          <a:p>
            <a:pPr marL="0" indent="0" eaLnBrk="1" hangingPunct="1">
              <a:buFont typeface="Wingdings 2" pitchFamily="18" charset="2"/>
              <a:buNone/>
              <a:defRPr/>
            </a:pPr>
            <a:r>
              <a:rPr lang="en-US" b="1" dirty="0" smtClean="0">
                <a:ea typeface="+mn-ea"/>
                <a:cs typeface="+mn-cs"/>
              </a:rPr>
              <a:t>	- </a:t>
            </a:r>
            <a:r>
              <a:rPr lang="en-US" b="1" i="1" dirty="0" smtClean="0">
                <a:ea typeface="+mn-ea"/>
                <a:cs typeface="+mn-cs"/>
              </a:rPr>
              <a:t>rivers, mountains, roads</a:t>
            </a:r>
          </a:p>
          <a:p>
            <a:pPr marL="0" indent="0" eaLnBrk="1" hangingPunct="1">
              <a:buFont typeface="Wingdings 2" pitchFamily="18" charset="2"/>
              <a:buNone/>
              <a:defRPr/>
            </a:pPr>
            <a:endParaRPr lang="en-CA" dirty="0" smtClean="0">
              <a:ea typeface="+mn-ea"/>
              <a:cs typeface="+mn-cs"/>
            </a:endParaRP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67388" y="4005263"/>
            <a:ext cx="2390775" cy="1914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CA">
              <a:latin typeface="Calibri" charset="0"/>
            </a:endParaRPr>
          </a:p>
        </p:txBody>
      </p:sp>
      <p:sp>
        <p:nvSpPr>
          <p:cNvPr id="80898" name="Content Placeholder 2"/>
          <p:cNvSpPr>
            <a:spLocks noGrp="1"/>
          </p:cNvSpPr>
          <p:nvPr>
            <p:ph idx="1"/>
          </p:nvPr>
        </p:nvSpPr>
        <p:spPr>
          <a:xfrm>
            <a:off x="457200" y="908050"/>
            <a:ext cx="8229600" cy="5416550"/>
          </a:xfrm>
        </p:spPr>
        <p:txBody>
          <a:bodyPr/>
          <a:lstStyle/>
          <a:p>
            <a:pPr marL="0" indent="0" eaLnBrk="1" hangingPunct="1">
              <a:buFont typeface="Wingdings 2" charset="0"/>
              <a:buNone/>
            </a:pPr>
            <a:endParaRPr lang="en-CA" b="1">
              <a:latin typeface="Constantia" charset="0"/>
            </a:endParaRPr>
          </a:p>
          <a:p>
            <a:pPr marL="0" indent="0" eaLnBrk="1" hangingPunct="1">
              <a:buFont typeface="Wingdings 2" charset="0"/>
              <a:buNone/>
            </a:pPr>
            <a:r>
              <a:rPr lang="en-US" b="1">
                <a:latin typeface="Constantia" charset="0"/>
              </a:rPr>
              <a:t>b. 	Differences in </a:t>
            </a:r>
            <a:r>
              <a:rPr lang="en-US" b="1" i="1" u="sng">
                <a:latin typeface="Constantia" charset="0"/>
              </a:rPr>
              <a:t>courtship</a:t>
            </a:r>
            <a:r>
              <a:rPr lang="en-US" b="1">
                <a:latin typeface="Constantia" charset="0"/>
              </a:rPr>
              <a:t> behaviours</a:t>
            </a:r>
          </a:p>
          <a:p>
            <a:pPr marL="0" indent="0" eaLnBrk="1" hangingPunct="1">
              <a:buFont typeface="Wingdings 2" charset="0"/>
              <a:buNone/>
            </a:pPr>
            <a:r>
              <a:rPr lang="en-CA">
                <a:latin typeface="Constantia" charset="0"/>
              </a:rPr>
              <a:t>In species with courtship rituals (breeding calls, mating dances, etc.), there is usually a complex, give-and-take "ritual" before actual mating takes place. This prevents "wasted effort" with a partner who will not produce fertile offspring with you!</a:t>
            </a:r>
            <a:endParaRPr lang="en-CA" b="1">
              <a:latin typeface="Constantia" charset="0"/>
            </a:endParaRPr>
          </a:p>
          <a:p>
            <a:pPr marL="0" indent="0" eaLnBrk="1" hangingPunct="1">
              <a:buFont typeface="Wingdings 2" charset="0"/>
              <a:buNone/>
            </a:pPr>
            <a:r>
              <a:rPr lang="en-CA">
                <a:solidFill>
                  <a:srgbClr val="110000"/>
                </a:solidFill>
                <a:latin typeface="Times New Roman" charset="0"/>
              </a:rPr>
              <a:t/>
            </a:r>
            <a:br>
              <a:rPr lang="en-CA">
                <a:solidFill>
                  <a:srgbClr val="110000"/>
                </a:solidFill>
                <a:latin typeface="Times New Roman" charset="0"/>
              </a:rPr>
            </a:br>
            <a:endParaRPr lang="en-CA">
              <a:solidFill>
                <a:srgbClr val="110000"/>
              </a:solidFill>
              <a:latin typeface="Times New Roman" charset="0"/>
            </a:endParaRPr>
          </a:p>
          <a:p>
            <a:pPr marL="0" indent="0" eaLnBrk="1" hangingPunct="1">
              <a:buFont typeface="Wingdings 2" charset="0"/>
              <a:buNone/>
            </a:pPr>
            <a:endParaRPr lang="en-CA">
              <a:latin typeface="Constantia" charset="0"/>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3438" y="3644900"/>
            <a:ext cx="4056062" cy="290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684213" y="765175"/>
            <a:ext cx="8208962" cy="37856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400" b="1" dirty="0">
                <a:latin typeface="+mj-lt"/>
              </a:rPr>
              <a:t>c. 	Differences in </a:t>
            </a:r>
            <a:r>
              <a:rPr lang="en-US" sz="2400" b="1" i="1" u="sng" dirty="0">
                <a:latin typeface="+mj-lt"/>
              </a:rPr>
              <a:t>fertile</a:t>
            </a:r>
            <a:r>
              <a:rPr lang="en-US" sz="2400" b="1" dirty="0">
                <a:latin typeface="+mj-lt"/>
              </a:rPr>
              <a:t> periods</a:t>
            </a:r>
            <a:endParaRPr lang="en-CA" sz="2400" b="1" dirty="0">
              <a:latin typeface="+mj-lt"/>
            </a:endParaRPr>
          </a:p>
          <a:p>
            <a:r>
              <a:rPr lang="en-CA" sz="2400" dirty="0">
                <a:solidFill>
                  <a:srgbClr val="110000"/>
                </a:solidFill>
                <a:latin typeface="+mj-lt"/>
              </a:rPr>
              <a:t> - two species whose ranges overlap have different periods of sexual activity (or breeding season)</a:t>
            </a:r>
          </a:p>
          <a:p>
            <a:endParaRPr lang="en-CA" sz="2400" i="1" dirty="0" smtClean="0">
              <a:solidFill>
                <a:srgbClr val="110000"/>
              </a:solidFill>
              <a:latin typeface="+mj-lt"/>
            </a:endParaRPr>
          </a:p>
          <a:p>
            <a:r>
              <a:rPr lang="en-CA" sz="2400" i="1" dirty="0" err="1" smtClean="0">
                <a:solidFill>
                  <a:srgbClr val="110000"/>
                </a:solidFill>
                <a:latin typeface="+mj-lt"/>
              </a:rPr>
              <a:t>Rana</a:t>
            </a:r>
            <a:r>
              <a:rPr lang="en-CA" sz="2400" i="1" dirty="0" smtClean="0">
                <a:solidFill>
                  <a:srgbClr val="110000"/>
                </a:solidFill>
                <a:latin typeface="+mj-lt"/>
              </a:rPr>
              <a:t> </a:t>
            </a:r>
            <a:r>
              <a:rPr lang="en-CA" sz="2400" i="1" dirty="0">
                <a:solidFill>
                  <a:srgbClr val="110000"/>
                </a:solidFill>
                <a:latin typeface="+mj-lt"/>
              </a:rPr>
              <a:t>aurora</a:t>
            </a:r>
            <a:r>
              <a:rPr lang="en-CA" sz="2400" dirty="0">
                <a:solidFill>
                  <a:srgbClr val="110000"/>
                </a:solidFill>
                <a:latin typeface="+mj-lt"/>
              </a:rPr>
              <a:t> - </a:t>
            </a:r>
            <a:endParaRPr lang="en-CA" sz="2400" dirty="0" smtClean="0">
              <a:solidFill>
                <a:srgbClr val="110000"/>
              </a:solidFill>
              <a:latin typeface="+mj-lt"/>
            </a:endParaRPr>
          </a:p>
          <a:p>
            <a:r>
              <a:rPr lang="en-CA" sz="2400" dirty="0" smtClean="0">
                <a:solidFill>
                  <a:srgbClr val="110000"/>
                </a:solidFill>
                <a:latin typeface="+mj-lt"/>
              </a:rPr>
              <a:t>breeds </a:t>
            </a:r>
            <a:r>
              <a:rPr lang="en-CA" sz="2400" dirty="0">
                <a:solidFill>
                  <a:srgbClr val="110000"/>
                </a:solidFill>
                <a:latin typeface="+mj-lt"/>
              </a:rPr>
              <a:t>January - March </a:t>
            </a:r>
            <a:br>
              <a:rPr lang="en-CA" sz="2400" dirty="0">
                <a:solidFill>
                  <a:srgbClr val="110000"/>
                </a:solidFill>
                <a:latin typeface="+mj-lt"/>
              </a:rPr>
            </a:br>
            <a:endParaRPr lang="en-CA" sz="2400" dirty="0">
              <a:solidFill>
                <a:srgbClr val="110000"/>
              </a:solidFill>
              <a:latin typeface="+mj-lt"/>
            </a:endParaRPr>
          </a:p>
          <a:p>
            <a:endParaRPr lang="en-CA" sz="2400" dirty="0">
              <a:solidFill>
                <a:srgbClr val="110000"/>
              </a:solidFill>
              <a:latin typeface="+mj-lt"/>
            </a:endParaRPr>
          </a:p>
          <a:p>
            <a:endParaRPr lang="en-CA" sz="2400" dirty="0">
              <a:solidFill>
                <a:srgbClr val="110000"/>
              </a:solidFill>
              <a:latin typeface="+mj-lt"/>
            </a:endParaRPr>
          </a:p>
          <a:p>
            <a:r>
              <a:rPr lang="en-CA" sz="2400" i="1" dirty="0" err="1">
                <a:solidFill>
                  <a:srgbClr val="110000"/>
                </a:solidFill>
                <a:latin typeface="+mj-lt"/>
              </a:rPr>
              <a:t>Rana</a:t>
            </a:r>
            <a:r>
              <a:rPr lang="en-CA" sz="2400" i="1" dirty="0">
                <a:solidFill>
                  <a:srgbClr val="110000"/>
                </a:solidFill>
                <a:latin typeface="+mj-lt"/>
              </a:rPr>
              <a:t> </a:t>
            </a:r>
            <a:r>
              <a:rPr lang="en-CA" sz="2400" i="1" dirty="0" err="1">
                <a:solidFill>
                  <a:srgbClr val="110000"/>
                </a:solidFill>
                <a:latin typeface="+mj-lt"/>
              </a:rPr>
              <a:t>boylii</a:t>
            </a:r>
            <a:r>
              <a:rPr lang="en-CA" sz="2400" dirty="0">
                <a:solidFill>
                  <a:srgbClr val="110000"/>
                </a:solidFill>
                <a:latin typeface="+mj-lt"/>
              </a:rPr>
              <a:t> - breeds late March - May</a:t>
            </a:r>
            <a:endParaRPr lang="en-CA" sz="2400" dirty="0">
              <a:latin typeface="+mj-lt"/>
            </a:endParaRP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21238" y="1989138"/>
            <a:ext cx="2695575" cy="2057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81923" name="Picture 4" descr="http://www.bio.miami.edu/dana/pix/rana_boylii.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67175" y="4735513"/>
            <a:ext cx="2857500" cy="2114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CA">
              <a:latin typeface="Calibri" charset="0"/>
            </a:endParaRPr>
          </a:p>
        </p:txBody>
      </p:sp>
      <p:sp>
        <p:nvSpPr>
          <p:cNvPr id="82946" name="Content Placeholder 2"/>
          <p:cNvSpPr>
            <a:spLocks noGrp="1"/>
          </p:cNvSpPr>
          <p:nvPr>
            <p:ph idx="1"/>
          </p:nvPr>
        </p:nvSpPr>
        <p:spPr/>
        <p:txBody>
          <a:bodyPr/>
          <a:lstStyle/>
          <a:p>
            <a:pPr marL="365125" lvl="1" indent="0" eaLnBrk="1" hangingPunct="1">
              <a:buFont typeface="Wingdings 2" charset="0"/>
              <a:buNone/>
            </a:pPr>
            <a:r>
              <a:rPr lang="en-US" b="1">
                <a:latin typeface="Constantia" charset="0"/>
              </a:rPr>
              <a:t>2.  Once reproductive isolation in place: </a:t>
            </a:r>
            <a:endParaRPr lang="en-CA" b="1">
              <a:latin typeface="Constantia" charset="0"/>
            </a:endParaRPr>
          </a:p>
          <a:p>
            <a:pPr marL="365125" lvl="1" indent="0" eaLnBrk="1" hangingPunct="1">
              <a:buFont typeface="Wingdings 2" charset="0"/>
              <a:buNone/>
            </a:pPr>
            <a:r>
              <a:rPr lang="en-US" b="1" i="1" u="sng">
                <a:latin typeface="Constantia" charset="0"/>
              </a:rPr>
              <a:t>natural</a:t>
            </a:r>
            <a:r>
              <a:rPr lang="en-US" b="1" i="1">
                <a:latin typeface="Constantia" charset="0"/>
              </a:rPr>
              <a:t> </a:t>
            </a:r>
            <a:r>
              <a:rPr lang="en-US" b="1" i="1" u="sng">
                <a:latin typeface="Constantia" charset="0"/>
              </a:rPr>
              <a:t>selection</a:t>
            </a:r>
            <a:r>
              <a:rPr lang="en-US" b="1">
                <a:latin typeface="Constantia" charset="0"/>
              </a:rPr>
              <a:t> increases differences between populations</a:t>
            </a: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CA" b="1">
              <a:latin typeface="Constantia" charset="0"/>
            </a:endParaRPr>
          </a:p>
          <a:p>
            <a:pPr marL="365125" lvl="1" indent="0" eaLnBrk="1" hangingPunct="1">
              <a:buFont typeface="Wingdings 2" charset="0"/>
              <a:buNone/>
            </a:pPr>
            <a:r>
              <a:rPr lang="en-US" b="1">
                <a:latin typeface="Constantia" charset="0"/>
              </a:rPr>
              <a:t>3. If genetic differences are sufficient, a </a:t>
            </a:r>
            <a:endParaRPr lang="en-CA" b="1">
              <a:latin typeface="Constantia" charset="0"/>
            </a:endParaRPr>
          </a:p>
          <a:p>
            <a:pPr marL="365125" lvl="1" indent="0" eaLnBrk="1" hangingPunct="1">
              <a:buFont typeface="Wingdings 2" charset="0"/>
              <a:buNone/>
            </a:pPr>
            <a:r>
              <a:rPr lang="en-US" b="1" i="1" u="sng">
                <a:latin typeface="Constantia" charset="0"/>
              </a:rPr>
              <a:t>new</a:t>
            </a:r>
            <a:r>
              <a:rPr lang="en-US" b="1">
                <a:latin typeface="Constantia" charset="0"/>
              </a:rPr>
              <a:t> species is formed</a:t>
            </a:r>
            <a:endParaRPr lang="en-CA" b="1">
              <a:latin typeface="Constantia" charset="0"/>
            </a:endParaRPr>
          </a:p>
          <a:p>
            <a:pPr eaLnBrk="1" hangingPunct="1"/>
            <a:endParaRPr lang="en-CA">
              <a:latin typeface="Constantia"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Title 1"/>
          <p:cNvSpPr>
            <a:spLocks noGrp="1"/>
          </p:cNvSpPr>
          <p:nvPr>
            <p:ph type="title"/>
          </p:nvPr>
        </p:nvSpPr>
        <p:spPr>
          <a:xfrm>
            <a:off x="287338" y="549275"/>
            <a:ext cx="8856662" cy="636588"/>
          </a:xfrm>
        </p:spPr>
        <p:txBody>
          <a:bodyPr/>
          <a:lstStyle/>
          <a:p>
            <a:pPr eaLnBrk="1" hangingPunct="1"/>
            <a:r>
              <a:rPr lang="en-US" sz="3600" u="sng">
                <a:latin typeface="Calibri" charset="0"/>
              </a:rPr>
              <a:t>III.  Darwin</a:t>
            </a:r>
            <a:r>
              <a:rPr lang="ja-JP" altLang="en-US" sz="3600" u="sng">
                <a:latin typeface="Calibri" charset="0"/>
              </a:rPr>
              <a:t>’</a:t>
            </a:r>
            <a:r>
              <a:rPr lang="en-US" altLang="ja-JP" sz="3600" u="sng">
                <a:latin typeface="Calibri" charset="0"/>
              </a:rPr>
              <a:t>s Finches: An Example of Speciation</a:t>
            </a:r>
            <a:endParaRPr lang="en-CA" sz="3600">
              <a:latin typeface="Calibri" charset="0"/>
            </a:endParaRPr>
          </a:p>
        </p:txBody>
      </p:sp>
      <p:sp>
        <p:nvSpPr>
          <p:cNvPr id="83970" name="Content Placeholder 2"/>
          <p:cNvSpPr>
            <a:spLocks noGrp="1"/>
          </p:cNvSpPr>
          <p:nvPr>
            <p:ph idx="1"/>
          </p:nvPr>
        </p:nvSpPr>
        <p:spPr>
          <a:xfrm>
            <a:off x="457200" y="1412875"/>
            <a:ext cx="8229600" cy="4911725"/>
          </a:xfrm>
        </p:spPr>
        <p:txBody>
          <a:bodyPr/>
          <a:lstStyle/>
          <a:p>
            <a:pPr marL="0" indent="0" eaLnBrk="1" hangingPunct="1">
              <a:buFont typeface="Wingdings 2" charset="0"/>
              <a:buNone/>
            </a:pPr>
            <a:r>
              <a:rPr lang="en-CA">
                <a:latin typeface="Constantia" charset="0"/>
              </a:rPr>
              <a:t>A  </a:t>
            </a:r>
            <a:r>
              <a:rPr lang="en-US" b="1">
                <a:latin typeface="Constantia" charset="0"/>
              </a:rPr>
              <a:t>Darwin</a:t>
            </a:r>
            <a:r>
              <a:rPr lang="ja-JP" altLang="en-US" b="1">
                <a:latin typeface="Constantia" charset="0"/>
              </a:rPr>
              <a:t>’</a:t>
            </a:r>
            <a:r>
              <a:rPr lang="en-US" altLang="ja-JP" b="1">
                <a:latin typeface="Constantia" charset="0"/>
              </a:rPr>
              <a:t>s finches:</a:t>
            </a:r>
            <a:endParaRPr lang="en-CA" altLang="ja-JP">
              <a:latin typeface="Constantia" charset="0"/>
            </a:endParaRPr>
          </a:p>
          <a:p>
            <a:pPr marL="0" indent="0" eaLnBrk="1" hangingPunct="1">
              <a:buFont typeface="Wingdings 2" charset="0"/>
              <a:buAutoNum type="arabicPeriod"/>
            </a:pPr>
            <a:r>
              <a:rPr lang="en-US" b="1" i="1" u="sng">
                <a:latin typeface="Constantia" charset="0"/>
              </a:rPr>
              <a:t>14</a:t>
            </a:r>
            <a:r>
              <a:rPr lang="en-US" b="1">
                <a:latin typeface="Constantia" charset="0"/>
              </a:rPr>
              <a:t> different species</a:t>
            </a:r>
          </a:p>
          <a:p>
            <a:pPr marL="0" indent="0" eaLnBrk="1" hangingPunct="1">
              <a:buFont typeface="Wingdings 2" charset="0"/>
              <a:buAutoNum type="arabicPeriod"/>
            </a:pPr>
            <a:endParaRPr lang="en-US" b="1">
              <a:latin typeface="Constantia" charset="0"/>
            </a:endParaRPr>
          </a:p>
          <a:p>
            <a:pPr marL="0" indent="0" eaLnBrk="1" hangingPunct="1">
              <a:buFont typeface="Wingdings 2" charset="0"/>
              <a:buNone/>
            </a:pPr>
            <a:endParaRPr lang="en-CA">
              <a:latin typeface="Constantia" charset="0"/>
            </a:endParaRPr>
          </a:p>
          <a:p>
            <a:pPr marL="0" indent="0" eaLnBrk="1" hangingPunct="1">
              <a:buFont typeface="Wingdings 2" charset="0"/>
              <a:buNone/>
            </a:pPr>
            <a:endParaRPr lang="en-CA">
              <a:latin typeface="Constantia" charset="0"/>
            </a:endParaRPr>
          </a:p>
          <a:p>
            <a:pPr marL="0" indent="0" eaLnBrk="1" hangingPunct="1">
              <a:buFont typeface="Wingdings 2" charset="0"/>
              <a:buNone/>
            </a:pPr>
            <a:r>
              <a:rPr lang="en-US" b="1">
                <a:latin typeface="Constantia" charset="0"/>
              </a:rPr>
              <a:t>2.	Found on: </a:t>
            </a:r>
            <a:r>
              <a:rPr lang="en-US" b="1" i="1" u="sng">
                <a:latin typeface="Constantia" charset="0"/>
              </a:rPr>
              <a:t>Galapagos</a:t>
            </a:r>
            <a:r>
              <a:rPr lang="en-US" b="1" i="1">
                <a:latin typeface="Constantia" charset="0"/>
              </a:rPr>
              <a:t> </a:t>
            </a:r>
            <a:r>
              <a:rPr lang="en-US" b="1" i="1" u="sng">
                <a:latin typeface="Constantia" charset="0"/>
              </a:rPr>
              <a:t>Islands</a:t>
            </a:r>
            <a:endParaRPr lang="en-CA">
              <a:latin typeface="Constantia" charset="0"/>
            </a:endParaRPr>
          </a:p>
          <a:p>
            <a:pPr marL="0" indent="0" eaLnBrk="1" hangingPunct="1">
              <a:buFont typeface="Wingdings 2" charset="0"/>
              <a:buNone/>
            </a:pPr>
            <a:endParaRPr lang="en-CA">
              <a:latin typeface="Constantia" charset="0"/>
            </a:endParaRPr>
          </a:p>
        </p:txBody>
      </p:sp>
      <p:pic>
        <p:nvPicPr>
          <p:cNvPr id="71684"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16463" y="1268413"/>
            <a:ext cx="3721100" cy="22526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83972" name="Picture 7" descr="http://www.starfish.ch/scubadiving/map/Galapagos.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77013" y="3789363"/>
            <a:ext cx="2486025" cy="28527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a:xfrm>
            <a:off x="457200" y="836613"/>
            <a:ext cx="8229600" cy="5487987"/>
          </a:xfrm>
        </p:spPr>
        <p:txBody>
          <a:bodyPr/>
          <a:lstStyle/>
          <a:p>
            <a:pPr marL="514350" indent="-514350" eaLnBrk="1" hangingPunct="1">
              <a:buFont typeface="Wingdings 2" pitchFamily="18" charset="2"/>
              <a:buAutoNum type="arabicPeriod" startAt="3"/>
              <a:defRPr/>
            </a:pPr>
            <a:r>
              <a:rPr lang="en-US" b="1" dirty="0" smtClean="0">
                <a:ea typeface="+mn-ea"/>
                <a:cs typeface="+mn-cs"/>
              </a:rPr>
              <a:t>All evolved from </a:t>
            </a:r>
            <a:r>
              <a:rPr lang="en-US" b="1" i="1" dirty="0" smtClean="0">
                <a:ea typeface="+mn-ea"/>
                <a:cs typeface="+mn-cs"/>
              </a:rPr>
              <a:t>a single ancestral species</a:t>
            </a:r>
          </a:p>
          <a:p>
            <a:pPr marL="514350" indent="-514350" eaLnBrk="1" hangingPunct="1">
              <a:buFont typeface="Wingdings 2" pitchFamily="18" charset="2"/>
              <a:buAutoNum type="arabicPeriod" startAt="3"/>
              <a:defRPr/>
            </a:pPr>
            <a:endParaRPr lang="en-US" b="1" i="1" dirty="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endParaRPr lang="en-US" b="1" i="1" dirty="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endParaRPr lang="en-US" b="1" i="1" dirty="0" smtClean="0">
              <a:ea typeface="+mn-ea"/>
              <a:cs typeface="+mn-cs"/>
            </a:endParaRPr>
          </a:p>
          <a:p>
            <a:pPr marL="0" indent="0" eaLnBrk="1" hangingPunct="1">
              <a:buFont typeface="Wingdings 2" pitchFamily="18" charset="2"/>
              <a:buNone/>
              <a:defRPr/>
            </a:pPr>
            <a:r>
              <a:rPr lang="en-US" b="1" dirty="0" smtClean="0">
                <a:ea typeface="+mn-ea"/>
                <a:cs typeface="+mn-cs"/>
              </a:rPr>
              <a:t>4.Each exhibits unique:</a:t>
            </a:r>
            <a:endParaRPr lang="en-CA" dirty="0" smtClean="0">
              <a:ea typeface="+mn-ea"/>
              <a:cs typeface="+mn-cs"/>
            </a:endParaRPr>
          </a:p>
          <a:p>
            <a:pPr marL="0" indent="0" eaLnBrk="1" hangingPunct="1">
              <a:buFont typeface="Wingdings 2" pitchFamily="18" charset="2"/>
              <a:buNone/>
              <a:defRPr/>
            </a:pPr>
            <a:r>
              <a:rPr lang="en-US" b="1" dirty="0" smtClean="0">
                <a:ea typeface="+mn-ea"/>
                <a:cs typeface="+mn-cs"/>
              </a:rPr>
              <a:t>	a.	</a:t>
            </a:r>
            <a:r>
              <a:rPr lang="en-US" b="1" i="1" dirty="0" smtClean="0">
                <a:ea typeface="+mn-ea"/>
                <a:cs typeface="+mn-cs"/>
              </a:rPr>
              <a:t>Body structure</a:t>
            </a:r>
            <a:endParaRPr lang="en-CA" dirty="0" smtClean="0">
              <a:ea typeface="+mn-ea"/>
              <a:cs typeface="+mn-cs"/>
            </a:endParaRPr>
          </a:p>
          <a:p>
            <a:pPr marL="0" indent="0" eaLnBrk="1" hangingPunct="1">
              <a:buFont typeface="Wingdings 2" pitchFamily="18" charset="2"/>
              <a:buNone/>
              <a:defRPr/>
            </a:pPr>
            <a:r>
              <a:rPr lang="en-US" b="1" dirty="0" smtClean="0">
                <a:ea typeface="+mn-ea"/>
                <a:cs typeface="+mn-cs"/>
              </a:rPr>
              <a:t>	b.	</a:t>
            </a:r>
            <a:r>
              <a:rPr lang="en-US" b="1" i="1" dirty="0" smtClean="0">
                <a:ea typeface="+mn-ea"/>
                <a:cs typeface="+mn-cs"/>
              </a:rPr>
              <a:t>Behaviors</a:t>
            </a:r>
            <a:endParaRPr lang="en-CA" dirty="0" smtClean="0">
              <a:ea typeface="+mn-ea"/>
              <a:cs typeface="+mn-cs"/>
            </a:endParaRPr>
          </a:p>
          <a:p>
            <a:pPr marL="0" indent="0" eaLnBrk="1" hangingPunct="1">
              <a:buFont typeface="Wingdings 2" pitchFamily="18" charset="2"/>
              <a:buNone/>
              <a:defRPr/>
            </a:pPr>
            <a:endParaRPr lang="en-CA" dirty="0">
              <a:ea typeface="+mn-ea"/>
              <a:cs typeface="+mn-cs"/>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9338" y="1500188"/>
            <a:ext cx="3730625" cy="26654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endParaRPr lang="en-CA">
              <a:latin typeface="Calibri" charset="0"/>
            </a:endParaRPr>
          </a:p>
        </p:txBody>
      </p:sp>
      <p:sp>
        <p:nvSpPr>
          <p:cNvPr id="86018" name="Content Placeholder 2"/>
          <p:cNvSpPr>
            <a:spLocks noGrp="1"/>
          </p:cNvSpPr>
          <p:nvPr>
            <p:ph idx="1"/>
          </p:nvPr>
        </p:nvSpPr>
        <p:spPr>
          <a:xfrm>
            <a:off x="457200" y="1052513"/>
            <a:ext cx="8229600" cy="5272087"/>
          </a:xfrm>
        </p:spPr>
        <p:txBody>
          <a:bodyPr/>
          <a:lstStyle/>
          <a:p>
            <a:pPr marL="0" indent="0" eaLnBrk="1" hangingPunct="1">
              <a:buFont typeface="Wingdings 2" charset="0"/>
              <a:buNone/>
            </a:pPr>
            <a:r>
              <a:rPr lang="en-US" b="1">
                <a:latin typeface="Constantia" charset="0"/>
              </a:rPr>
              <a:t>5.	Each lives in a different </a:t>
            </a:r>
            <a:r>
              <a:rPr lang="en-US" b="1" i="1" u="sng">
                <a:latin typeface="Constantia" charset="0"/>
              </a:rPr>
              <a:t>niche</a:t>
            </a:r>
            <a:r>
              <a:rPr lang="en-US" b="1">
                <a:latin typeface="Constantia" charset="0"/>
              </a:rPr>
              <a:t>, for e.g.:</a:t>
            </a:r>
            <a:endParaRPr lang="en-CA">
              <a:latin typeface="Constantia" charset="0"/>
            </a:endParaRPr>
          </a:p>
          <a:p>
            <a:pPr marL="365125" lvl="1" indent="0" eaLnBrk="1" hangingPunct="1">
              <a:buFont typeface="Wingdings 2" charset="0"/>
              <a:buNone/>
            </a:pPr>
            <a:r>
              <a:rPr lang="en-US" b="1">
                <a:latin typeface="Constantia" charset="0"/>
              </a:rPr>
              <a:t>a.	Adapted to feed differently:</a:t>
            </a:r>
            <a:endParaRPr lang="en-CA">
              <a:latin typeface="Constantia" charset="0"/>
            </a:endParaRPr>
          </a:p>
          <a:p>
            <a:pPr marL="639763" lvl="2" indent="0" eaLnBrk="1" hangingPunct="1">
              <a:buFont typeface="Wingdings 2" charset="0"/>
              <a:buNone/>
            </a:pPr>
            <a:r>
              <a:rPr lang="en-US" b="1">
                <a:latin typeface="Constantia" charset="0"/>
              </a:rPr>
              <a:t>i.	Some eat </a:t>
            </a:r>
            <a:r>
              <a:rPr lang="en-US" b="1" i="1">
                <a:latin typeface="Constantia" charset="0"/>
              </a:rPr>
              <a:t>small seeds</a:t>
            </a:r>
            <a:endParaRPr lang="en-CA">
              <a:latin typeface="Constantia" charset="0"/>
            </a:endParaRPr>
          </a:p>
          <a:p>
            <a:pPr marL="639763" lvl="2" indent="0" eaLnBrk="1" hangingPunct="1">
              <a:buFont typeface="Wingdings 2" charset="0"/>
              <a:buNone/>
            </a:pPr>
            <a:r>
              <a:rPr lang="en-US" b="1">
                <a:latin typeface="Constantia" charset="0"/>
              </a:rPr>
              <a:t>ii.	Others </a:t>
            </a:r>
            <a:r>
              <a:rPr lang="en-US" b="1" i="1">
                <a:latin typeface="Constantia" charset="0"/>
              </a:rPr>
              <a:t>crack open much larger seeds</a:t>
            </a:r>
            <a:endParaRPr lang="en-CA">
              <a:latin typeface="Constantia" charset="0"/>
            </a:endParaRPr>
          </a:p>
          <a:p>
            <a:pPr marL="639763" lvl="2" indent="0" eaLnBrk="1" hangingPunct="1">
              <a:buFont typeface="Wingdings 2" charset="0"/>
              <a:buNone/>
            </a:pPr>
            <a:r>
              <a:rPr lang="en-US" b="1">
                <a:latin typeface="Constantia" charset="0"/>
              </a:rPr>
              <a:t>iii.	</a:t>
            </a:r>
            <a:r>
              <a:rPr lang="en-US" b="1" i="1">
                <a:latin typeface="Constantia" charset="0"/>
              </a:rPr>
              <a:t>seeds with thicker shells</a:t>
            </a:r>
            <a:endParaRPr lang="en-CA">
              <a:latin typeface="Constantia" charset="0"/>
            </a:endParaRPr>
          </a:p>
          <a:p>
            <a:pPr marL="639763" lvl="2" indent="0" eaLnBrk="1" hangingPunct="1">
              <a:buFont typeface="Wingdings 2" charset="0"/>
              <a:buNone/>
            </a:pPr>
            <a:r>
              <a:rPr lang="en-US" b="1">
                <a:latin typeface="Constantia" charset="0"/>
              </a:rPr>
              <a:t>iv.	</a:t>
            </a:r>
            <a:r>
              <a:rPr lang="en-US" b="1" i="1">
                <a:latin typeface="Constantia" charset="0"/>
              </a:rPr>
              <a:t>pick ticks</a:t>
            </a:r>
            <a:endParaRPr lang="en-CA">
              <a:latin typeface="Constantia" charset="0"/>
            </a:endParaRPr>
          </a:p>
          <a:p>
            <a:pPr marL="639763" lvl="2" indent="0" eaLnBrk="1" hangingPunct="1">
              <a:buFont typeface="Wingdings 2" charset="0"/>
              <a:buNone/>
            </a:pPr>
            <a:r>
              <a:rPr lang="en-US" b="1">
                <a:latin typeface="Constantia" charset="0"/>
              </a:rPr>
              <a:t>v.	 	</a:t>
            </a:r>
            <a:r>
              <a:rPr lang="en-US" b="1" i="1">
                <a:latin typeface="Constantia" charset="0"/>
              </a:rPr>
              <a:t>eat</a:t>
            </a:r>
            <a:r>
              <a:rPr lang="en-US" b="1">
                <a:latin typeface="Constantia" charset="0"/>
              </a:rPr>
              <a:t> </a:t>
            </a:r>
            <a:r>
              <a:rPr lang="en-US" b="1" i="1">
                <a:latin typeface="Constantia" charset="0"/>
              </a:rPr>
              <a:t>insects from inside dead wood</a:t>
            </a:r>
            <a:endParaRPr lang="en-CA">
              <a:latin typeface="Constantia" charset="0"/>
            </a:endParaRPr>
          </a:p>
          <a:p>
            <a:pPr marL="639763" lvl="2" indent="0" eaLnBrk="1" hangingPunct="1">
              <a:buFont typeface="Wingdings 2" charset="0"/>
              <a:buNone/>
            </a:pPr>
            <a:r>
              <a:rPr lang="en-US" b="1">
                <a:latin typeface="Constantia" charset="0"/>
              </a:rPr>
              <a:t>vi.	</a:t>
            </a:r>
            <a:r>
              <a:rPr lang="en-US" b="1" i="1">
                <a:latin typeface="Constantia" charset="0"/>
              </a:rPr>
              <a:t>drink the blood of large sea birds</a:t>
            </a:r>
            <a:endParaRPr lang="en-CA">
              <a:latin typeface="Constantia" charset="0"/>
            </a:endParaRPr>
          </a:p>
          <a:p>
            <a:pPr marL="0" indent="0" eaLnBrk="1" hangingPunct="1">
              <a:buFont typeface="Wingdings 2" charset="0"/>
              <a:buNone/>
            </a:pPr>
            <a:endParaRPr lang="en-CA">
              <a:latin typeface="Constantia" charset="0"/>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5013" y="4292600"/>
            <a:ext cx="3241675" cy="23161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CA">
                <a:latin typeface="Calibri" charset="0"/>
              </a:rPr>
              <a:t>6.  Process:</a:t>
            </a:r>
          </a:p>
        </p:txBody>
      </p:sp>
      <p:sp>
        <p:nvSpPr>
          <p:cNvPr id="87042" name="Content Placeholder 2"/>
          <p:cNvSpPr>
            <a:spLocks noGrp="1"/>
          </p:cNvSpPr>
          <p:nvPr>
            <p:ph idx="1"/>
          </p:nvPr>
        </p:nvSpPr>
        <p:spPr/>
        <p:txBody>
          <a:bodyPr/>
          <a:lstStyle/>
          <a:p>
            <a:pPr marL="0" indent="0" eaLnBrk="1" hangingPunct="1">
              <a:buFont typeface="Wingdings 2" charset="0"/>
              <a:buNone/>
            </a:pPr>
            <a:r>
              <a:rPr lang="en-US" b="1">
                <a:latin typeface="Constantia" charset="0"/>
              </a:rPr>
              <a:t>Step 1: Founding Fathers &amp; Mothers:  </a:t>
            </a:r>
          </a:p>
          <a:p>
            <a:pPr marL="0" indent="0" eaLnBrk="1" hangingPunct="1">
              <a:buFont typeface="Wingdings 2" charset="0"/>
              <a:buNone/>
            </a:pPr>
            <a:r>
              <a:rPr lang="en-US" b="1" i="1">
                <a:latin typeface="Constantia" charset="0"/>
              </a:rPr>
              <a:t>	Arrival on the Galapagos Islands of a few 	ancestral finches</a:t>
            </a:r>
          </a:p>
          <a:p>
            <a:pPr marL="0" indent="0" eaLnBrk="1" hangingPunct="1">
              <a:buFont typeface="Wingdings 2" charset="0"/>
              <a:buNone/>
            </a:pPr>
            <a:endParaRPr lang="en-US" b="1">
              <a:latin typeface="Constantia" charset="0"/>
            </a:endParaRPr>
          </a:p>
          <a:p>
            <a:pPr marL="0" indent="0" eaLnBrk="1" hangingPunct="1">
              <a:buFont typeface="Wingdings 2" charset="0"/>
              <a:buNone/>
            </a:pPr>
            <a:r>
              <a:rPr lang="en-US" b="1">
                <a:latin typeface="Constantia" charset="0"/>
              </a:rPr>
              <a:t>Step 2:   Separation of  Populations:</a:t>
            </a:r>
            <a:endParaRPr lang="en-CA">
              <a:latin typeface="Constantia" charset="0"/>
            </a:endParaRPr>
          </a:p>
          <a:p>
            <a:pPr marL="0" indent="0" eaLnBrk="1" hangingPunct="1">
              <a:buFont typeface="Wingdings 2" charset="0"/>
              <a:buNone/>
            </a:pPr>
            <a:r>
              <a:rPr lang="en-US" b="1">
                <a:latin typeface="Constantia" charset="0"/>
              </a:rPr>
              <a:t>	</a:t>
            </a:r>
            <a:r>
              <a:rPr lang="en-US" b="1" i="1">
                <a:latin typeface="Constantia" charset="0"/>
              </a:rPr>
              <a:t>Some finches move from island A to </a:t>
            </a:r>
            <a:endParaRPr lang="en-CA">
              <a:latin typeface="Constantia" charset="0"/>
            </a:endParaRPr>
          </a:p>
          <a:p>
            <a:pPr marL="0" indent="0" eaLnBrk="1" hangingPunct="1">
              <a:buFont typeface="Wingdings 2" charset="0"/>
              <a:buNone/>
            </a:pPr>
            <a:r>
              <a:rPr lang="en-US" b="1" i="1">
                <a:latin typeface="Constantia" charset="0"/>
              </a:rPr>
              <a:t>	island B so they are isolated from each other</a:t>
            </a:r>
            <a:endParaRPr lang="en-CA">
              <a:latin typeface="Constantia" charset="0"/>
            </a:endParaRPr>
          </a:p>
          <a:p>
            <a:pPr marL="0" indent="0" eaLnBrk="1" hangingPunct="1">
              <a:buFont typeface="Wingdings 2" charset="0"/>
              <a:buNone/>
            </a:pPr>
            <a:endParaRPr lang="en-CA">
              <a:latin typeface="Constantia" charset="0"/>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3663" y="0"/>
            <a:ext cx="2524125" cy="2238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7475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75300" y="5157788"/>
            <a:ext cx="2287588" cy="14843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765175"/>
            <a:ext cx="8229600" cy="5559425"/>
          </a:xfrm>
        </p:spPr>
        <p:txBody>
          <a:bodyPr/>
          <a:lstStyle/>
          <a:p>
            <a:pPr eaLnBrk="1" hangingPunct="1"/>
            <a:r>
              <a:rPr lang="en-CA">
                <a:latin typeface="Constantia" charset="0"/>
              </a:rPr>
              <a:t>In it he argues that : </a:t>
            </a:r>
            <a:r>
              <a:rPr lang="en-CA" i="1">
                <a:latin typeface="Constantia" charset="0"/>
              </a:rPr>
              <a:t>just as with each new organism comes from preexisting organisms, each species has descended from other species over time.  If you look back far enough in time, you will see that all species have shared or common ancestors.</a:t>
            </a:r>
          </a:p>
          <a:p>
            <a:pPr eaLnBrk="1" hangingPunct="1"/>
            <a:r>
              <a:rPr lang="en-CA" b="1">
                <a:latin typeface="Constantia" charset="0"/>
              </a:rPr>
              <a:t>This principle is called </a:t>
            </a:r>
            <a:r>
              <a:rPr lang="en-CA" i="1">
                <a:latin typeface="Constantia" charset="0"/>
              </a:rPr>
              <a:t> </a:t>
            </a:r>
            <a:r>
              <a:rPr lang="en-CA" b="1" i="1">
                <a:latin typeface="Constantia" charset="0"/>
              </a:rPr>
              <a:t>common descent</a:t>
            </a:r>
            <a:endParaRPr lang="en-CA" b="1">
              <a:latin typeface="Constantia" charset="0"/>
            </a:endParaRPr>
          </a:p>
        </p:txBody>
      </p:sp>
      <p:pic>
        <p:nvPicPr>
          <p:cNvPr id="21507" name="Picture 2" descr="http://www.ucmp.berkeley.edu/education/events/carlson_images/SJCfig4.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94225" y="3284538"/>
            <a:ext cx="4429125" cy="430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fontScale="92500"/>
          </a:bodyPr>
          <a:lstStyle/>
          <a:p>
            <a:pPr marL="0" indent="0" eaLnBrk="1" fontAlgn="auto" hangingPunct="1">
              <a:spcAft>
                <a:spcPts val="0"/>
              </a:spcAft>
              <a:buClr>
                <a:schemeClr val="accent3"/>
              </a:buClr>
              <a:buFont typeface="Wingdings 2"/>
              <a:buNone/>
              <a:defRPr/>
            </a:pPr>
            <a:r>
              <a:rPr lang="en-US" b="1" dirty="0">
                <a:ea typeface="+mn-ea"/>
                <a:cs typeface="+mn-cs"/>
              </a:rPr>
              <a:t>Step 3: </a:t>
            </a:r>
            <a:r>
              <a:rPr lang="en-US" b="1" dirty="0" smtClean="0">
                <a:ea typeface="+mn-ea"/>
                <a:cs typeface="+mn-cs"/>
              </a:rPr>
              <a:t>  Changes </a:t>
            </a:r>
            <a:r>
              <a:rPr lang="en-US" b="1" dirty="0">
                <a:ea typeface="+mn-ea"/>
                <a:cs typeface="+mn-cs"/>
              </a:rPr>
              <a:t>in the Gene Pool</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O</a:t>
            </a:r>
            <a:r>
              <a:rPr lang="en-US" b="1" i="1" dirty="0" smtClean="0">
                <a:ea typeface="+mn-ea"/>
              </a:rPr>
              <a:t>ver </a:t>
            </a:r>
            <a:r>
              <a:rPr lang="en-US" b="1" i="1" dirty="0">
                <a:ea typeface="+mn-ea"/>
              </a:rPr>
              <a:t>time, the populations on each island became </a:t>
            </a:r>
            <a:r>
              <a:rPr lang="en-US" b="1" i="1" dirty="0" smtClean="0">
                <a:ea typeface="+mn-ea"/>
              </a:rPr>
              <a:t>adapted </a:t>
            </a:r>
            <a:r>
              <a:rPr lang="en-US" b="1" i="1" dirty="0">
                <a:ea typeface="+mn-ea"/>
              </a:rPr>
              <a:t>to the needs of their </a:t>
            </a:r>
            <a:r>
              <a:rPr lang="en-US" b="1" i="1" dirty="0" smtClean="0">
                <a:ea typeface="+mn-ea"/>
              </a:rPr>
              <a:t>environment</a:t>
            </a:r>
          </a:p>
          <a:p>
            <a:pPr marL="365760" lvl="1" indent="0" eaLnBrk="1" fontAlgn="auto" hangingPunct="1">
              <a:spcAft>
                <a:spcPts val="0"/>
              </a:spcAft>
              <a:buFont typeface="Wingdings 2"/>
              <a:buNone/>
              <a:defRPr/>
            </a:pPr>
            <a:endParaRPr lang="en-US" b="1" i="1" dirty="0">
              <a:ea typeface="+mn-ea"/>
            </a:endParaRPr>
          </a:p>
          <a:p>
            <a:pPr marL="0" indent="0" eaLnBrk="1" fontAlgn="auto" hangingPunct="1">
              <a:spcAft>
                <a:spcPts val="0"/>
              </a:spcAft>
              <a:buClr>
                <a:schemeClr val="accent3"/>
              </a:buClr>
              <a:buFont typeface="Wingdings 2"/>
              <a:buNone/>
              <a:defRPr/>
            </a:pPr>
            <a:r>
              <a:rPr lang="en-US" b="1" dirty="0">
                <a:ea typeface="+mn-ea"/>
                <a:cs typeface="+mn-cs"/>
              </a:rPr>
              <a:t>Step 4:  </a:t>
            </a:r>
            <a:r>
              <a:rPr lang="en-US" b="1" dirty="0" smtClean="0">
                <a:ea typeface="+mn-ea"/>
                <a:cs typeface="+mn-cs"/>
              </a:rPr>
              <a:t>Reproductive </a:t>
            </a:r>
            <a:r>
              <a:rPr lang="en-US" b="1" dirty="0">
                <a:ea typeface="+mn-ea"/>
                <a:cs typeface="+mn-cs"/>
              </a:rPr>
              <a:t>Isolation</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The gene pools of the two bird groups do not mix because the two groups do not breed together</a:t>
            </a:r>
            <a:r>
              <a:rPr lang="en-US" b="1" dirty="0">
                <a:ea typeface="+mn-ea"/>
              </a:rPr>
              <a:t>  </a:t>
            </a:r>
            <a:r>
              <a:rPr lang="en-US" b="1" dirty="0">
                <a:ea typeface="+mn-ea"/>
                <a:sym typeface="Symbol"/>
              </a:rPr>
              <a:t></a:t>
            </a:r>
            <a:r>
              <a:rPr lang="en-US" b="1" dirty="0">
                <a:ea typeface="+mn-ea"/>
              </a:rPr>
              <a:t> </a:t>
            </a:r>
            <a:r>
              <a:rPr lang="en-US" b="1" i="1" dirty="0">
                <a:ea typeface="+mn-ea"/>
              </a:rPr>
              <a:t>new </a:t>
            </a:r>
            <a:r>
              <a:rPr lang="en-US" b="1" i="1" dirty="0" smtClean="0">
                <a:ea typeface="+mn-ea"/>
              </a:rPr>
              <a:t>species</a:t>
            </a:r>
          </a:p>
          <a:p>
            <a:pPr marL="365760" lvl="1" indent="0" eaLnBrk="1" fontAlgn="auto" hangingPunct="1">
              <a:spcAft>
                <a:spcPts val="0"/>
              </a:spcAft>
              <a:buFont typeface="Wingdings 2"/>
              <a:buNone/>
              <a:defRPr/>
            </a:pPr>
            <a:endParaRPr lang="en-CA" dirty="0">
              <a:ea typeface="+mn-ea"/>
            </a:endParaRPr>
          </a:p>
          <a:p>
            <a:pPr marL="0" indent="0" eaLnBrk="1" fontAlgn="auto" hangingPunct="1">
              <a:spcAft>
                <a:spcPts val="0"/>
              </a:spcAft>
              <a:buClr>
                <a:schemeClr val="accent3"/>
              </a:buClr>
              <a:buFont typeface="Wingdings 2"/>
              <a:buNone/>
              <a:defRPr/>
            </a:pPr>
            <a:r>
              <a:rPr lang="en-US" b="1" dirty="0">
                <a:ea typeface="+mn-ea"/>
                <a:cs typeface="+mn-cs"/>
              </a:rPr>
              <a:t>Step 5:  </a:t>
            </a:r>
            <a:r>
              <a:rPr lang="en-US" b="1" dirty="0" smtClean="0">
                <a:ea typeface="+mn-ea"/>
                <a:cs typeface="+mn-cs"/>
              </a:rPr>
              <a:t>Sharing </a:t>
            </a:r>
            <a:r>
              <a:rPr lang="en-US" b="1" dirty="0">
                <a:ea typeface="+mn-ea"/>
                <a:cs typeface="+mn-cs"/>
              </a:rPr>
              <a:t>the Same Island		</a:t>
            </a:r>
            <a:endParaRPr lang="en-CA" dirty="0">
              <a:ea typeface="+mn-ea"/>
              <a:cs typeface="+mn-cs"/>
            </a:endParaRPr>
          </a:p>
          <a:p>
            <a:pPr marL="365760" lvl="1" indent="0" eaLnBrk="1" fontAlgn="auto" hangingPunct="1">
              <a:spcAft>
                <a:spcPts val="0"/>
              </a:spcAft>
              <a:buFont typeface="Wingdings 2"/>
              <a:buNone/>
              <a:defRPr/>
            </a:pPr>
            <a:r>
              <a:rPr lang="en-US" b="1" i="1" dirty="0">
                <a:ea typeface="+mn-ea"/>
              </a:rPr>
              <a:t>The two species occupy different niches so they can coexist together when sharing the same island</a:t>
            </a:r>
            <a:r>
              <a:rPr lang="en-US" b="1" dirty="0">
                <a:ea typeface="+mn-ea"/>
              </a:rPr>
              <a:t>	</a:t>
            </a:r>
            <a:endParaRPr lang="en-CA" dirty="0">
              <a:ea typeface="+mn-ea"/>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576263"/>
          </a:xfrm>
        </p:spPr>
        <p:txBody>
          <a:bodyPr>
            <a:normAutofit fontScale="90000"/>
          </a:bodyPr>
          <a:lstStyle/>
          <a:p>
            <a:pPr eaLnBrk="1" fontAlgn="auto" hangingPunct="1">
              <a:spcAft>
                <a:spcPts val="0"/>
              </a:spcAft>
              <a:defRPr/>
            </a:pPr>
            <a:r>
              <a:rPr lang="en-US" sz="4000" dirty="0">
                <a:ea typeface="+mj-ea"/>
                <a:cs typeface="+mj-cs"/>
              </a:rPr>
              <a:t>IV.	</a:t>
            </a:r>
            <a:r>
              <a:rPr lang="en-US" sz="4000" u="sng" dirty="0">
                <a:ea typeface="+mj-ea"/>
                <a:cs typeface="+mj-cs"/>
              </a:rPr>
              <a:t>Speciation and Adaptive Radiation</a:t>
            </a:r>
            <a:endParaRPr lang="en-CA" sz="4000" dirty="0">
              <a:ea typeface="+mj-ea"/>
              <a:cs typeface="+mj-cs"/>
            </a:endParaRPr>
          </a:p>
        </p:txBody>
      </p:sp>
      <p:sp>
        <p:nvSpPr>
          <p:cNvPr id="3" name="Content Placeholder 2"/>
          <p:cNvSpPr>
            <a:spLocks noGrp="1"/>
          </p:cNvSpPr>
          <p:nvPr>
            <p:ph idx="1"/>
          </p:nvPr>
        </p:nvSpPr>
        <p:spPr>
          <a:xfrm>
            <a:off x="457200" y="1412875"/>
            <a:ext cx="8229600" cy="4911725"/>
          </a:xfrm>
        </p:spPr>
        <p:txBody>
          <a:bodyPr>
            <a:normAutofit/>
          </a:bodyPr>
          <a:lstStyle/>
          <a:p>
            <a:pPr marL="514350" indent="-514350" eaLnBrk="1" fontAlgn="auto" hangingPunct="1">
              <a:spcAft>
                <a:spcPts val="0"/>
              </a:spcAft>
              <a:buClr>
                <a:schemeClr val="accent3"/>
              </a:buClr>
              <a:buFont typeface="Wingdings 2"/>
              <a:buAutoNum type="alphaUcPeriod"/>
              <a:defRPr/>
            </a:pPr>
            <a:r>
              <a:rPr lang="en-US" b="1" dirty="0" smtClean="0">
                <a:ea typeface="+mn-ea"/>
                <a:cs typeface="+mn-cs"/>
              </a:rPr>
              <a:t>Adaptive </a:t>
            </a:r>
            <a:r>
              <a:rPr lang="en-US" b="1" dirty="0">
                <a:ea typeface="+mn-ea"/>
                <a:cs typeface="+mn-cs"/>
              </a:rPr>
              <a:t>radiation = </a:t>
            </a:r>
            <a:r>
              <a:rPr lang="en-US" b="1" i="1" u="sng" dirty="0">
                <a:ea typeface="+mn-ea"/>
                <a:cs typeface="+mn-cs"/>
              </a:rPr>
              <a:t>divergent</a:t>
            </a:r>
            <a:r>
              <a:rPr lang="en-US" b="1" i="1" dirty="0">
                <a:ea typeface="+mn-ea"/>
                <a:cs typeface="+mn-cs"/>
              </a:rPr>
              <a:t> </a:t>
            </a:r>
            <a:r>
              <a:rPr lang="en-US" b="1" i="1" u="sng" dirty="0">
                <a:ea typeface="+mn-ea"/>
                <a:cs typeface="+mn-cs"/>
              </a:rPr>
              <a:t>evolution</a:t>
            </a:r>
            <a:r>
              <a:rPr lang="en-US" b="1" dirty="0">
                <a:ea typeface="+mn-ea"/>
                <a:cs typeface="+mn-cs"/>
              </a:rPr>
              <a:t> </a:t>
            </a:r>
            <a:endParaRPr lang="en-US" b="1" dirty="0" smtClean="0">
              <a:ea typeface="+mn-ea"/>
              <a:cs typeface="+mn-cs"/>
            </a:endParaRPr>
          </a:p>
          <a:p>
            <a:pPr marL="0" indent="0" eaLnBrk="1" fontAlgn="auto" hangingPunct="1">
              <a:spcAft>
                <a:spcPts val="0"/>
              </a:spcAft>
              <a:buClr>
                <a:schemeClr val="accent3"/>
              </a:buClr>
              <a:buFont typeface="Wingdings 2" pitchFamily="18" charset="2"/>
              <a:buNone/>
              <a:defRPr/>
            </a:pPr>
            <a:r>
              <a:rPr lang="en-CA" dirty="0" smtClean="0">
                <a:ea typeface="+mn-ea"/>
                <a:cs typeface="+mn-cs"/>
              </a:rPr>
              <a:t> refers </a:t>
            </a:r>
            <a:r>
              <a:rPr lang="en-CA" dirty="0">
                <a:ea typeface="+mn-ea"/>
                <a:cs typeface="+mn-cs"/>
              </a:rPr>
              <a:t>to one or a few species which diversify ("spread out") and generate multiple daughter species.</a:t>
            </a:r>
            <a:endParaRPr lang="en-US" b="1" dirty="0">
              <a:ea typeface="+mn-ea"/>
              <a:cs typeface="+mn-cs"/>
            </a:endParaRPr>
          </a:p>
          <a:p>
            <a:pPr marL="0" indent="0" eaLnBrk="1" fontAlgn="auto" hangingPunct="1">
              <a:spcAft>
                <a:spcPts val="0"/>
              </a:spcAft>
              <a:buClr>
                <a:schemeClr val="accent3"/>
              </a:buClr>
              <a:buFont typeface="Wingdings 2" pitchFamily="18" charset="2"/>
              <a:buNone/>
              <a:defRPr/>
            </a:pPr>
            <a:endParaRPr lang="en-US" b="1" dirty="0" smtClean="0">
              <a:ea typeface="+mn-ea"/>
              <a:cs typeface="+mn-cs"/>
            </a:endParaRPr>
          </a:p>
          <a:p>
            <a:pPr marL="274320" indent="-274320" eaLnBrk="1" fontAlgn="auto" hangingPunct="1">
              <a:spcAft>
                <a:spcPts val="0"/>
              </a:spcAft>
              <a:buClr>
                <a:schemeClr val="accent3"/>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107504" y="404664"/>
            <a:ext cx="5616575" cy="6278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buClr>
                <a:srgbClr val="0BD0D9"/>
              </a:buClr>
              <a:buFont typeface="Wingdings 2" charset="0"/>
              <a:buNone/>
            </a:pPr>
            <a:endParaRPr lang="en-CA"/>
          </a:p>
          <a:p>
            <a:pPr>
              <a:buClr>
                <a:srgbClr val="0BD0D9"/>
              </a:buClr>
              <a:buFont typeface="Wingdings 2" charset="0"/>
              <a:buNone/>
            </a:pPr>
            <a:r>
              <a:rPr lang="en-US" b="1"/>
              <a:t>B</a:t>
            </a:r>
            <a:r>
              <a:rPr lang="en-US" sz="2400" b="1"/>
              <a:t>.  The opposite of this is Convergent evolution (def</a:t>
            </a:r>
            <a:r>
              <a:rPr lang="ja-JP" altLang="en-US" sz="2400" b="1"/>
              <a:t>’</a:t>
            </a:r>
            <a:r>
              <a:rPr lang="en-US" altLang="ja-JP" sz="2400" b="1"/>
              <a:t>n):  </a:t>
            </a:r>
            <a:endParaRPr lang="en-CA" altLang="ja-JP" sz="2400"/>
          </a:p>
          <a:p>
            <a:pPr marL="365125" lvl="1">
              <a:buFont typeface="Wingdings 2" charset="0"/>
              <a:buNone/>
            </a:pPr>
            <a:r>
              <a:rPr lang="en-US" sz="2400" b="1" i="1"/>
              <a:t>Phenomenon in which adaptive radiations among different organisms produce species that are similar in appearance and behavior; opposite of divergent evolution</a:t>
            </a:r>
          </a:p>
          <a:p>
            <a:pPr marL="365125" lvl="1">
              <a:buFont typeface="Wingdings 2" charset="0"/>
              <a:buNone/>
            </a:pPr>
            <a:endParaRPr lang="en-CA" sz="2400"/>
          </a:p>
          <a:p>
            <a:pPr>
              <a:buClr>
                <a:srgbClr val="0BD0D9"/>
              </a:buClr>
              <a:buFont typeface="Wingdings 2" charset="0"/>
              <a:buNone/>
            </a:pPr>
            <a:r>
              <a:rPr lang="en-US" sz="2400" b="1"/>
              <a:t>C. Organisms exhibiting convergent evolution usually have analogous structures (def</a:t>
            </a:r>
            <a:r>
              <a:rPr lang="ja-JP" altLang="en-US" sz="2400" b="1"/>
              <a:t>’</a:t>
            </a:r>
            <a:r>
              <a:rPr lang="en-US" altLang="ja-JP" sz="2400" b="1"/>
              <a:t>n):  </a:t>
            </a:r>
          </a:p>
          <a:p>
            <a:pPr marL="365125" lvl="1">
              <a:buFont typeface="Wingdings 2" charset="0"/>
              <a:buNone/>
            </a:pPr>
            <a:r>
              <a:rPr lang="en-US" sz="2400" b="1" i="1"/>
              <a:t>Structures </a:t>
            </a:r>
            <a:r>
              <a:rPr lang="en-CA" sz="2400"/>
              <a:t> </a:t>
            </a:r>
            <a:r>
              <a:rPr lang="en-US" sz="2400" b="1" i="1"/>
              <a:t>that are similar in appearance and function but have different origins and usually different internal structures</a:t>
            </a:r>
            <a:r>
              <a:rPr lang="en-US" sz="2400" b="1"/>
              <a:t>  </a:t>
            </a:r>
            <a:endParaRPr lang="en-CA" sz="2400"/>
          </a:p>
        </p:txBody>
      </p:sp>
      <p:pic>
        <p:nvPicPr>
          <p:cNvPr id="90114" name="Picture 2" descr="http://www.wvup.edu/ecrisp/converg2.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29325" y="2420938"/>
            <a:ext cx="3114675" cy="1695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704850"/>
            <a:ext cx="8229600" cy="1143000"/>
          </a:xfrm>
        </p:spPr>
        <p:txBody>
          <a:bodyPr/>
          <a:lstStyle/>
          <a:p>
            <a:endParaRPr lang="en-CA">
              <a:latin typeface="Calibri" charset="0"/>
            </a:endParaRPr>
          </a:p>
        </p:txBody>
      </p:sp>
      <p:sp>
        <p:nvSpPr>
          <p:cNvPr id="91138" name="Content Placeholder 2"/>
          <p:cNvSpPr>
            <a:spLocks noGrp="1"/>
          </p:cNvSpPr>
          <p:nvPr>
            <p:ph sz="half" idx="1"/>
          </p:nvPr>
        </p:nvSpPr>
        <p:spPr>
          <a:xfrm>
            <a:off x="179388" y="476250"/>
            <a:ext cx="4824412" cy="5878513"/>
          </a:xfrm>
        </p:spPr>
        <p:txBody>
          <a:bodyPr/>
          <a:lstStyle/>
          <a:p>
            <a:pPr marL="0" indent="0" eaLnBrk="1" hangingPunct="1">
              <a:buFont typeface="Wingdings 2" charset="0"/>
              <a:buNone/>
            </a:pPr>
            <a:r>
              <a:rPr lang="en-US" b="1">
                <a:latin typeface="Constantia" charset="0"/>
              </a:rPr>
              <a:t>Example:  </a:t>
            </a:r>
            <a:endParaRPr lang="en-CA">
              <a:latin typeface="Constantia" charset="0"/>
            </a:endParaRPr>
          </a:p>
          <a:p>
            <a:pPr marL="365125" lvl="1" indent="0" eaLnBrk="1" hangingPunct="1">
              <a:buFont typeface="Wingdings 2" charset="0"/>
              <a:buNone/>
            </a:pPr>
            <a:r>
              <a:rPr lang="en-US" b="1">
                <a:latin typeface="Constantia" charset="0"/>
              </a:rPr>
              <a:t>a.	Wings of butterfly made of </a:t>
            </a:r>
            <a:r>
              <a:rPr lang="en-US" b="1" i="1">
                <a:latin typeface="Constantia" charset="0"/>
              </a:rPr>
              <a:t>thin nonliving membrane with an intricate network of supports</a:t>
            </a:r>
            <a:endParaRPr lang="en-CA">
              <a:latin typeface="Constantia" charset="0"/>
            </a:endParaRPr>
          </a:p>
          <a:p>
            <a:pPr marL="365125" lvl="1" indent="0" eaLnBrk="1" hangingPunct="1">
              <a:buFont typeface="Wingdings 2" charset="0"/>
              <a:buNone/>
            </a:pPr>
            <a:r>
              <a:rPr lang="en-US" b="1">
                <a:latin typeface="Constantia" charset="0"/>
              </a:rPr>
              <a:t>b.	Wings of bird made of </a:t>
            </a:r>
            <a:r>
              <a:rPr lang="en-US" b="1" i="1">
                <a:latin typeface="Constantia" charset="0"/>
              </a:rPr>
              <a:t>skin, muscles, and arm bones</a:t>
            </a:r>
            <a:endParaRPr lang="en-CA">
              <a:latin typeface="Constantia" charset="0"/>
            </a:endParaRPr>
          </a:p>
          <a:p>
            <a:pPr marL="365125" lvl="1" indent="0" eaLnBrk="1" hangingPunct="1">
              <a:buFont typeface="Wingdings 2" charset="0"/>
              <a:buNone/>
            </a:pPr>
            <a:r>
              <a:rPr lang="en-US" b="1">
                <a:latin typeface="Constantia" charset="0"/>
              </a:rPr>
              <a:t>c.	Wings of bat made of </a:t>
            </a:r>
            <a:r>
              <a:rPr lang="en-US" b="1" i="1">
                <a:latin typeface="Constantia" charset="0"/>
              </a:rPr>
              <a:t>skin stretched between elongated finger bones</a:t>
            </a:r>
            <a:endParaRPr lang="en-CA">
              <a:latin typeface="Constantia" charset="0"/>
            </a:endParaRPr>
          </a:p>
          <a:p>
            <a:pPr marL="365125" lvl="1" indent="0" eaLnBrk="1" hangingPunct="1">
              <a:buFont typeface="Wingdings 2" charset="0"/>
              <a:buNone/>
            </a:pPr>
            <a:r>
              <a:rPr lang="en-US" b="1">
                <a:latin typeface="Constantia" charset="0"/>
              </a:rPr>
              <a:t>d.	In all cases, the function of these different structures: </a:t>
            </a:r>
            <a:r>
              <a:rPr lang="en-US" b="1" i="1">
                <a:latin typeface="Constantia" charset="0"/>
              </a:rPr>
              <a:t>are the same</a:t>
            </a:r>
            <a:endParaRPr lang="en-CA">
              <a:latin typeface="Constantia" charset="0"/>
            </a:endParaRPr>
          </a:p>
          <a:p>
            <a:pPr marL="0" indent="0" eaLnBrk="1" hangingPunct="1">
              <a:buFont typeface="Wingdings 2" charset="0"/>
              <a:buNone/>
            </a:pPr>
            <a:endParaRPr lang="en-CA">
              <a:latin typeface="Constantia" charset="0"/>
            </a:endParaRPr>
          </a:p>
        </p:txBody>
      </p:sp>
      <p:sp>
        <p:nvSpPr>
          <p:cNvPr id="91139" name="Content Placeholder 2"/>
          <p:cNvSpPr>
            <a:spLocks noGrp="1"/>
          </p:cNvSpPr>
          <p:nvPr>
            <p:ph sz="half" idx="2"/>
          </p:nvPr>
        </p:nvSpPr>
        <p:spPr>
          <a:xfrm>
            <a:off x="4648200" y="1920875"/>
            <a:ext cx="4038600" cy="4433888"/>
          </a:xfrm>
        </p:spPr>
        <p:txBody>
          <a:bodyPr/>
          <a:lstStyle/>
          <a:p>
            <a:endParaRPr lang="en-CA">
              <a:latin typeface="Constantia" charset="0"/>
            </a:endParaRPr>
          </a:p>
        </p:txBody>
      </p:sp>
      <p:pic>
        <p:nvPicPr>
          <p:cNvPr id="91140" name="Picture 5" descr="http://www.peabody.yale.edu/exhibits/treeoflife/images/convergence4.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87900" y="1412875"/>
            <a:ext cx="4040188" cy="5184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2488"/>
          </a:xfrm>
        </p:spPr>
        <p:txBody>
          <a:bodyPr>
            <a:normAutofit fontScale="90000"/>
          </a:bodyPr>
          <a:lstStyle/>
          <a:p>
            <a:pPr eaLnBrk="1" hangingPunct="1">
              <a:defRPr/>
            </a:pPr>
            <a:r>
              <a:rPr lang="en-US" sz="4500" b="1">
                <a:latin typeface="Calibri" charset="0"/>
                <a:cs typeface="+mj-cs"/>
              </a:rPr>
              <a:t>14-5: Evolutionary Theory Evolves</a:t>
            </a:r>
            <a:r>
              <a:rPr lang="en-CA" sz="4500">
                <a:latin typeface="Calibri" charset="0"/>
                <a:cs typeface="+mj-cs"/>
              </a:rPr>
              <a:t/>
            </a:r>
            <a:br>
              <a:rPr lang="en-CA" sz="4500">
                <a:latin typeface="Calibri" charset="0"/>
                <a:cs typeface="+mj-cs"/>
              </a:rPr>
            </a:br>
            <a:endParaRPr lang="en-CA" sz="4500">
              <a:latin typeface="Calibri" charset="0"/>
              <a:cs typeface="+mj-cs"/>
            </a:endParaRPr>
          </a:p>
        </p:txBody>
      </p:sp>
      <p:sp>
        <p:nvSpPr>
          <p:cNvPr id="92162" name="Content Placeholder 2"/>
          <p:cNvSpPr>
            <a:spLocks noGrp="1"/>
          </p:cNvSpPr>
          <p:nvPr>
            <p:ph idx="1"/>
          </p:nvPr>
        </p:nvSpPr>
        <p:spPr>
          <a:xfrm>
            <a:off x="457200" y="981075"/>
            <a:ext cx="8229600" cy="5343525"/>
          </a:xfrm>
        </p:spPr>
        <p:txBody>
          <a:bodyPr/>
          <a:lstStyle/>
          <a:p>
            <a:pPr marL="0" indent="0" eaLnBrk="1" hangingPunct="1">
              <a:buFont typeface="Wingdings 2" charset="0"/>
              <a:buNone/>
            </a:pPr>
            <a:r>
              <a:rPr lang="en-US" b="1" dirty="0">
                <a:latin typeface="Constantia" charset="0"/>
              </a:rPr>
              <a:t>I.   </a:t>
            </a:r>
            <a:r>
              <a:rPr lang="en-US" b="1" u="sng" dirty="0">
                <a:latin typeface="Constantia" charset="0"/>
              </a:rPr>
              <a:t>Genetic </a:t>
            </a:r>
            <a:r>
              <a:rPr lang="en-US" b="1" u="sng" dirty="0" smtClean="0">
                <a:latin typeface="Constantia" charset="0"/>
              </a:rPr>
              <a:t>Drift  </a:t>
            </a:r>
            <a:r>
              <a:rPr lang="en-US" dirty="0" smtClean="0">
                <a:latin typeface="Constantia" charset="0"/>
                <a:hlinkClick r:id="rId2"/>
              </a:rPr>
              <a:t>Ted-Ed Five Fingers of Evolution</a:t>
            </a:r>
            <a:endParaRPr lang="en-CA" dirty="0">
              <a:latin typeface="Constantia" charset="0"/>
            </a:endParaRPr>
          </a:p>
          <a:p>
            <a:pPr marL="365125" lvl="1" indent="0" eaLnBrk="1" hangingPunct="1">
              <a:buFont typeface="Wingdings 2" charset="0"/>
              <a:buNone/>
            </a:pPr>
            <a:r>
              <a:rPr lang="en-US" b="1" dirty="0">
                <a:latin typeface="Constantia" charset="0"/>
              </a:rPr>
              <a:t>1.  	Biologists now realize that </a:t>
            </a:r>
            <a:r>
              <a:rPr lang="en-US" b="1" i="1" u="sng" dirty="0">
                <a:latin typeface="Constantia" charset="0"/>
              </a:rPr>
              <a:t>chance</a:t>
            </a:r>
            <a:r>
              <a:rPr lang="en-US" b="1" dirty="0">
                <a:latin typeface="Constantia" charset="0"/>
              </a:rPr>
              <a:t> </a:t>
            </a:r>
            <a:endParaRPr lang="en-CA" dirty="0">
              <a:latin typeface="Constantia" charset="0"/>
            </a:endParaRPr>
          </a:p>
          <a:p>
            <a:pPr marL="0" indent="0" eaLnBrk="1" hangingPunct="1">
              <a:buFont typeface="Wingdings 2" charset="0"/>
              <a:buNone/>
            </a:pPr>
            <a:r>
              <a:rPr lang="en-US" b="1" dirty="0">
                <a:latin typeface="Constantia" charset="0"/>
              </a:rPr>
              <a:t>plays an even larger role in evolution </a:t>
            </a:r>
          </a:p>
          <a:p>
            <a:pPr marL="0" indent="0" eaLnBrk="1" hangingPunct="1">
              <a:buFont typeface="Wingdings 2" charset="0"/>
              <a:buNone/>
            </a:pPr>
            <a:endParaRPr lang="en-CA" dirty="0">
              <a:latin typeface="Constantia" charset="0"/>
            </a:endParaRPr>
          </a:p>
          <a:p>
            <a:pPr marL="365125" lvl="1" indent="0" eaLnBrk="1" hangingPunct="1">
              <a:buFont typeface="Wingdings 2" charset="0"/>
              <a:buNone/>
            </a:pPr>
            <a:r>
              <a:rPr lang="en-US" b="1" dirty="0">
                <a:latin typeface="Constantia" charset="0"/>
              </a:rPr>
              <a:t>2.  	Genetic drift (</a:t>
            </a:r>
            <a:r>
              <a:rPr lang="en-US" b="1" dirty="0" err="1">
                <a:latin typeface="Constantia" charset="0"/>
              </a:rPr>
              <a:t>def</a:t>
            </a:r>
            <a:r>
              <a:rPr lang="ja-JP" altLang="en-US" b="1" dirty="0">
                <a:latin typeface="Constantia" charset="0"/>
              </a:rPr>
              <a:t>’</a:t>
            </a:r>
            <a:r>
              <a:rPr lang="en-US" altLang="ja-JP" b="1" dirty="0">
                <a:latin typeface="Constantia" charset="0"/>
              </a:rPr>
              <a:t>n):  </a:t>
            </a:r>
            <a:r>
              <a:rPr lang="en-US" altLang="ja-JP" b="1" i="1" dirty="0">
                <a:latin typeface="Constantia" charset="0"/>
              </a:rPr>
              <a:t>random change in </a:t>
            </a:r>
            <a:endParaRPr lang="en-CA" altLang="ja-JP" dirty="0">
              <a:latin typeface="Constantia" charset="0"/>
            </a:endParaRPr>
          </a:p>
          <a:p>
            <a:pPr marL="0" indent="0" eaLnBrk="1" hangingPunct="1">
              <a:buFont typeface="Wingdings 2" charset="0"/>
              <a:buNone/>
            </a:pPr>
            <a:r>
              <a:rPr lang="en-US" b="1" i="1" dirty="0">
                <a:latin typeface="Constantia" charset="0"/>
              </a:rPr>
              <a:t>the frequency of a gene</a:t>
            </a:r>
            <a:endParaRPr lang="en-CA" dirty="0">
              <a:latin typeface="Constantia" charset="0"/>
            </a:endParaRPr>
          </a:p>
          <a:p>
            <a:pPr marL="0" indent="0" eaLnBrk="1" hangingPunct="1">
              <a:buFont typeface="Wingdings 2" charset="0"/>
              <a:buNone/>
            </a:pPr>
            <a:endParaRPr lang="en-CA" dirty="0">
              <a:latin typeface="Constantia" charset="0"/>
            </a:endParaRPr>
          </a:p>
        </p:txBody>
      </p:sp>
      <p:pic>
        <p:nvPicPr>
          <p:cNvPr id="92163" name="Picture 5" descr="http://www.bothbrainsandbeauty.com/wp-content/uploads/2010/02/drift.jpe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34138" y="3240088"/>
            <a:ext cx="2276475" cy="30273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endParaRPr lang="en-CA">
              <a:latin typeface="Calibri" charset="0"/>
            </a:endParaRP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How </a:t>
            </a:r>
            <a:r>
              <a:rPr lang="en-US" b="1" dirty="0">
                <a:ea typeface="+mn-ea"/>
                <a:cs typeface="+mn-cs"/>
              </a:rPr>
              <a:t>it works</a:t>
            </a:r>
            <a:endParaRPr lang="en-CA" dirty="0">
              <a:ea typeface="+mn-ea"/>
              <a:cs typeface="+mn-cs"/>
            </a:endParaRPr>
          </a:p>
          <a:p>
            <a:pPr marL="822960" lvl="1" indent="-457200" eaLnBrk="1" fontAlgn="auto" hangingPunct="1">
              <a:spcAft>
                <a:spcPts val="0"/>
              </a:spcAft>
              <a:buFont typeface="Wingdings 2"/>
              <a:buAutoNum type="alphaLcPeriod"/>
              <a:defRPr/>
            </a:pPr>
            <a:r>
              <a:rPr lang="en-US" b="1" dirty="0" smtClean="0">
                <a:ea typeface="+mn-ea"/>
              </a:rPr>
              <a:t>A </a:t>
            </a:r>
            <a:r>
              <a:rPr lang="en-US" b="1" dirty="0">
                <a:ea typeface="+mn-ea"/>
              </a:rPr>
              <a:t>new or rare allele becomes common, by CHANCE, after only a few </a:t>
            </a:r>
            <a:r>
              <a:rPr lang="en-US" b="1" dirty="0" smtClean="0">
                <a:ea typeface="+mn-ea"/>
              </a:rPr>
              <a:t>variations</a:t>
            </a:r>
            <a:endParaRPr lang="en-CA" dirty="0" smtClean="0">
              <a:ea typeface="+mn-ea"/>
            </a:endParaRPr>
          </a:p>
          <a:p>
            <a:pPr marL="822960" lvl="1" indent="-457200" eaLnBrk="1" fontAlgn="auto" hangingPunct="1">
              <a:spcAft>
                <a:spcPts val="0"/>
              </a:spcAft>
              <a:buFont typeface="Wingdings 2"/>
              <a:buAutoNum type="alphaLcPeriod"/>
              <a:defRPr/>
            </a:pPr>
            <a:endParaRPr lang="en-US" b="1" dirty="0" smtClean="0">
              <a:ea typeface="+mn-ea"/>
            </a:endParaRPr>
          </a:p>
          <a:p>
            <a:pPr marL="365760" lvl="1" indent="0" eaLnBrk="1" fontAlgn="auto" hangingPunct="1">
              <a:spcAft>
                <a:spcPts val="0"/>
              </a:spcAft>
              <a:buFont typeface="Wingdings 2"/>
              <a:buNone/>
              <a:defRPr/>
            </a:pPr>
            <a:endParaRPr lang="en-CA" dirty="0">
              <a:ea typeface="+mn-ea"/>
            </a:endParaRPr>
          </a:p>
          <a:p>
            <a:pPr marL="365760" lvl="1" indent="0" eaLnBrk="1" fontAlgn="auto" hangingPunct="1">
              <a:spcAft>
                <a:spcPts val="0"/>
              </a:spcAft>
              <a:buFont typeface="Wingdings 2"/>
              <a:buNone/>
              <a:defRPr/>
            </a:pPr>
            <a:r>
              <a:rPr lang="en-US" b="1" dirty="0">
                <a:ea typeface="+mn-ea"/>
              </a:rPr>
              <a:t>b.	Occurs most efficiently in </a:t>
            </a:r>
            <a:r>
              <a:rPr lang="en-US" b="1" i="1" u="sng" dirty="0">
                <a:ea typeface="+mn-ea"/>
              </a:rPr>
              <a:t>small</a:t>
            </a:r>
            <a:r>
              <a:rPr lang="en-US" b="1" i="1" dirty="0">
                <a:ea typeface="+mn-ea"/>
              </a:rPr>
              <a:t> </a:t>
            </a:r>
            <a:r>
              <a:rPr lang="en-US" b="1" i="1" u="sng" dirty="0">
                <a:ea typeface="+mn-ea"/>
              </a:rPr>
              <a:t>populations</a:t>
            </a:r>
            <a:r>
              <a:rPr lang="en-US" b="1" dirty="0">
                <a:ea typeface="+mn-ea"/>
              </a:rPr>
              <a:t> because chance events are less likely to affect </a:t>
            </a:r>
            <a:r>
              <a:rPr lang="en-US" b="1" i="1" u="sng" dirty="0">
                <a:ea typeface="+mn-ea"/>
              </a:rPr>
              <a:t>all</a:t>
            </a:r>
            <a:r>
              <a:rPr lang="en-US" b="1" i="1" dirty="0">
                <a:ea typeface="+mn-ea"/>
              </a:rPr>
              <a:t> </a:t>
            </a:r>
            <a:r>
              <a:rPr lang="en-US" b="1" i="1" u="sng" dirty="0">
                <a:ea typeface="+mn-ea"/>
              </a:rPr>
              <a:t>members</a:t>
            </a:r>
            <a:r>
              <a:rPr lang="en-US" b="1" i="1" dirty="0">
                <a:ea typeface="+mn-ea"/>
              </a:rPr>
              <a:t> </a:t>
            </a:r>
            <a:r>
              <a:rPr lang="en-US" b="1" dirty="0">
                <a:ea typeface="+mn-ea"/>
              </a:rPr>
              <a:t>of a large population</a:t>
            </a:r>
            <a:endParaRPr lang="en-CA" dirty="0">
              <a:ea typeface="+mn-ea"/>
            </a:endParaRPr>
          </a:p>
          <a:p>
            <a:pPr marL="0" indent="0" eaLnBrk="1" fontAlgn="auto" hangingPunct="1">
              <a:spcAft>
                <a:spcPts val="0"/>
              </a:spcAft>
              <a:buClr>
                <a:schemeClr val="accent3"/>
              </a:buClr>
              <a:buFont typeface="Wingdings 2"/>
              <a:buNone/>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500" b="1">
                <a:latin typeface="Calibri" charset="0"/>
                <a:cs typeface="+mj-cs"/>
              </a:rPr>
              <a:t>Rhinoceros example:</a:t>
            </a:r>
            <a:r>
              <a:rPr lang="en-CA" sz="4500">
                <a:latin typeface="Calibri" charset="0"/>
                <a:cs typeface="+mj-cs"/>
              </a:rPr>
              <a:t/>
            </a:r>
            <a:br>
              <a:rPr lang="en-CA" sz="4500">
                <a:latin typeface="Calibri" charset="0"/>
                <a:cs typeface="+mj-cs"/>
              </a:rPr>
            </a:br>
            <a:endParaRPr lang="en-CA" sz="4500">
              <a:latin typeface="Calibri" charset="0"/>
              <a:cs typeface="+mj-cs"/>
            </a:endParaRPr>
          </a:p>
        </p:txBody>
      </p:sp>
      <p:sp>
        <p:nvSpPr>
          <p:cNvPr id="94210" name="Content Placeholder 2"/>
          <p:cNvSpPr>
            <a:spLocks noGrp="1"/>
          </p:cNvSpPr>
          <p:nvPr>
            <p:ph idx="1"/>
          </p:nvPr>
        </p:nvSpPr>
        <p:spPr>
          <a:xfrm>
            <a:off x="457200" y="1268413"/>
            <a:ext cx="8229600" cy="5056187"/>
          </a:xfrm>
        </p:spPr>
        <p:txBody>
          <a:bodyPr/>
          <a:lstStyle/>
          <a:p>
            <a:pPr marL="365125" lvl="1" indent="0" eaLnBrk="1" hangingPunct="1">
              <a:buFont typeface="Wingdings 2" charset="0"/>
              <a:buNone/>
            </a:pPr>
            <a:r>
              <a:rPr lang="en-US" b="1">
                <a:latin typeface="Constantia" charset="0"/>
              </a:rPr>
              <a:t>i.	Indian rhino: </a:t>
            </a:r>
            <a:r>
              <a:rPr lang="en-US" b="1" i="1" u="sng">
                <a:latin typeface="Constantia" charset="0"/>
              </a:rPr>
              <a:t>one</a:t>
            </a:r>
            <a:r>
              <a:rPr lang="en-US" b="1">
                <a:latin typeface="Constantia" charset="0"/>
              </a:rPr>
              <a:t> horn;</a:t>
            </a:r>
          </a:p>
          <a:p>
            <a:pPr marL="365125" lvl="1" indent="0" eaLnBrk="1" hangingPunct="1">
              <a:buFont typeface="Wingdings 2" charset="0"/>
              <a:buNone/>
            </a:pPr>
            <a:r>
              <a:rPr lang="en-US" b="1">
                <a:latin typeface="Constantia" charset="0"/>
              </a:rPr>
              <a:t>       African rhino: </a:t>
            </a:r>
            <a:r>
              <a:rPr lang="en-US" b="1" i="1" u="sng">
                <a:latin typeface="Constantia" charset="0"/>
              </a:rPr>
              <a:t>two</a:t>
            </a:r>
            <a:r>
              <a:rPr lang="en-US" b="1">
                <a:latin typeface="Constantia" charset="0"/>
              </a:rPr>
              <a:t> horns</a:t>
            </a: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US" b="1">
              <a:latin typeface="Constantia" charset="0"/>
            </a:endParaRPr>
          </a:p>
          <a:p>
            <a:pPr marL="365125" lvl="1" indent="0" eaLnBrk="1" hangingPunct="1">
              <a:buFont typeface="Wingdings 2" charset="0"/>
              <a:buNone/>
            </a:pPr>
            <a:endParaRPr lang="en-CA">
              <a:latin typeface="Constantia" charset="0"/>
            </a:endParaRPr>
          </a:p>
          <a:p>
            <a:pPr marL="365125" lvl="1" indent="0" eaLnBrk="1" hangingPunct="1">
              <a:buFont typeface="Wingdings 2" charset="0"/>
              <a:buNone/>
            </a:pPr>
            <a:endParaRPr lang="en-CA">
              <a:latin typeface="Constantia" charset="0"/>
            </a:endParaRPr>
          </a:p>
          <a:p>
            <a:pPr marL="365125" lvl="1" indent="0" eaLnBrk="1" hangingPunct="1">
              <a:buFont typeface="Wingdings 2" charset="0"/>
              <a:buNone/>
            </a:pPr>
            <a:r>
              <a:rPr lang="en-US" b="1">
                <a:latin typeface="Constantia" charset="0"/>
              </a:rPr>
              <a:t>ii.	</a:t>
            </a:r>
            <a:r>
              <a:rPr lang="en-US" b="1" i="1" u="sng">
                <a:latin typeface="Constantia" charset="0"/>
              </a:rPr>
              <a:t>Natural</a:t>
            </a:r>
            <a:r>
              <a:rPr lang="en-US" b="1" i="1">
                <a:latin typeface="Constantia" charset="0"/>
              </a:rPr>
              <a:t> </a:t>
            </a:r>
            <a:r>
              <a:rPr lang="en-US" b="1" i="1" u="sng">
                <a:latin typeface="Constantia" charset="0"/>
              </a:rPr>
              <a:t>selection</a:t>
            </a:r>
            <a:r>
              <a:rPr lang="en-US" b="1" i="1">
                <a:latin typeface="Constantia" charset="0"/>
              </a:rPr>
              <a:t> </a:t>
            </a:r>
            <a:r>
              <a:rPr lang="en-US" b="1">
                <a:latin typeface="Constantia" charset="0"/>
              </a:rPr>
              <a:t>provided a distinct advantage to individuals</a:t>
            </a:r>
            <a:r>
              <a:rPr lang="en-CA">
                <a:latin typeface="Constantia" charset="0"/>
              </a:rPr>
              <a:t> </a:t>
            </a:r>
            <a:r>
              <a:rPr lang="en-US" b="1">
                <a:latin typeface="Constantia" charset="0"/>
              </a:rPr>
              <a:t>with </a:t>
            </a:r>
            <a:r>
              <a:rPr lang="en-US" b="1" i="1" u="sng">
                <a:latin typeface="Constantia" charset="0"/>
              </a:rPr>
              <a:t>horns</a:t>
            </a:r>
            <a:r>
              <a:rPr lang="en-US" b="1">
                <a:latin typeface="Constantia" charset="0"/>
              </a:rPr>
              <a:t>, but the two populations developed </a:t>
            </a:r>
            <a:r>
              <a:rPr lang="en-US" b="1" i="1" u="sng">
                <a:latin typeface="Constantia" charset="0"/>
              </a:rPr>
              <a:t>different</a:t>
            </a:r>
            <a:r>
              <a:rPr lang="en-US" b="1" i="1">
                <a:latin typeface="Constantia" charset="0"/>
              </a:rPr>
              <a:t> </a:t>
            </a:r>
            <a:r>
              <a:rPr lang="en-US" b="1" i="1" u="sng">
                <a:latin typeface="Constantia" charset="0"/>
              </a:rPr>
              <a:t>numbers</a:t>
            </a:r>
            <a:r>
              <a:rPr lang="en-US" b="1">
                <a:latin typeface="Constantia" charset="0"/>
              </a:rPr>
              <a:t> of horns because of </a:t>
            </a:r>
            <a:r>
              <a:rPr lang="en-US" b="1" i="1" u="sng">
                <a:latin typeface="Constantia" charset="0"/>
              </a:rPr>
              <a:t>random</a:t>
            </a:r>
            <a:r>
              <a:rPr lang="en-US" b="1" i="1">
                <a:latin typeface="Constantia" charset="0"/>
              </a:rPr>
              <a:t> </a:t>
            </a:r>
            <a:r>
              <a:rPr lang="en-US" b="1" i="1" u="sng">
                <a:latin typeface="Constantia" charset="0"/>
              </a:rPr>
              <a:t>genetic</a:t>
            </a:r>
            <a:r>
              <a:rPr lang="en-US" b="1" i="1">
                <a:latin typeface="Constantia" charset="0"/>
              </a:rPr>
              <a:t> </a:t>
            </a:r>
            <a:r>
              <a:rPr lang="en-US" b="1" i="1" u="sng">
                <a:latin typeface="Constantia" charset="0"/>
              </a:rPr>
              <a:t>drift</a:t>
            </a:r>
            <a:endParaRPr lang="en-CA">
              <a:latin typeface="Constantia" charset="0"/>
            </a:endParaRPr>
          </a:p>
          <a:p>
            <a:pPr marL="365125" lvl="1" indent="0" eaLnBrk="1" hangingPunct="1">
              <a:buFont typeface="Wingdings 2" charset="0"/>
              <a:buNone/>
            </a:pPr>
            <a:endParaRPr lang="en-CA">
              <a:latin typeface="Constantia" charset="0"/>
            </a:endParaRPr>
          </a:p>
          <a:p>
            <a:pPr eaLnBrk="1" hangingPunct="1"/>
            <a:endParaRPr lang="en-CA">
              <a:latin typeface="Constantia" charset="0"/>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00788" y="1268413"/>
            <a:ext cx="2466975" cy="1847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81925"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2275" y="2192338"/>
            <a:ext cx="2670175" cy="1841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7" name="Content Placeholder 2"/>
          <p:cNvSpPr>
            <a:spLocks noGrp="1"/>
          </p:cNvSpPr>
          <p:nvPr>
            <p:ph idx="4294967295"/>
          </p:nvPr>
        </p:nvSpPr>
        <p:spPr>
          <a:xfrm>
            <a:off x="250825" y="549275"/>
            <a:ext cx="7345363" cy="5775325"/>
          </a:xfrm>
        </p:spPr>
        <p:txBody>
          <a:bodyPr/>
          <a:lstStyle/>
          <a:p>
            <a:pPr marL="0" indent="0" eaLnBrk="1" hangingPunct="1">
              <a:buFont typeface="Wingdings 2" pitchFamily="18" charset="2"/>
              <a:buNone/>
              <a:defRPr/>
            </a:pPr>
            <a:r>
              <a:rPr lang="en-US" b="1" dirty="0" smtClean="0">
                <a:ea typeface="+mn-ea"/>
                <a:cs typeface="+mn-cs"/>
              </a:rPr>
              <a:t>II.   </a:t>
            </a:r>
            <a:r>
              <a:rPr lang="en-US" b="1" u="sng" dirty="0" smtClean="0">
                <a:ea typeface="+mn-ea"/>
                <a:cs typeface="+mn-cs"/>
              </a:rPr>
              <a:t>Unchanging Gene Pools</a:t>
            </a:r>
            <a:endParaRPr lang="en-CA" dirty="0" smtClean="0">
              <a:ea typeface="+mn-ea"/>
              <a:cs typeface="+mn-cs"/>
            </a:endParaRPr>
          </a:p>
          <a:p>
            <a:pPr marL="0" indent="-1588" eaLnBrk="1" hangingPunct="1">
              <a:buFont typeface="Wingdings 2" pitchFamily="18" charset="2"/>
              <a:buNone/>
              <a:defRPr/>
            </a:pPr>
            <a:r>
              <a:rPr lang="en-US" b="1" dirty="0" smtClean="0">
                <a:ea typeface="+mn-ea"/>
                <a:cs typeface="+mn-cs"/>
              </a:rPr>
              <a:t>A.  If a species is </a:t>
            </a:r>
            <a:r>
              <a:rPr lang="en-US" b="1" i="1" u="sng" dirty="0" smtClean="0">
                <a:ea typeface="+mn-ea"/>
                <a:cs typeface="+mn-cs"/>
              </a:rPr>
              <a:t>well</a:t>
            </a:r>
            <a:r>
              <a:rPr lang="en-US" b="1" dirty="0" smtClean="0">
                <a:ea typeface="+mn-ea"/>
                <a:cs typeface="+mn-cs"/>
              </a:rPr>
              <a:t>-</a:t>
            </a:r>
            <a:r>
              <a:rPr lang="en-US" b="1" i="1" u="sng" dirty="0" smtClean="0">
                <a:ea typeface="+mn-ea"/>
                <a:cs typeface="+mn-cs"/>
              </a:rPr>
              <a:t>adapted</a:t>
            </a:r>
            <a:r>
              <a:rPr lang="en-US" b="1" dirty="0" smtClean="0">
                <a:ea typeface="+mn-ea"/>
                <a:cs typeface="+mn-cs"/>
              </a:rPr>
              <a:t> to its environment and </a:t>
            </a:r>
            <a:r>
              <a:rPr lang="en-US" b="1" i="1" dirty="0" smtClean="0">
                <a:ea typeface="+mn-ea"/>
                <a:cs typeface="+mn-cs"/>
              </a:rPr>
              <a:t>it does not change over time</a:t>
            </a:r>
            <a:endParaRPr lang="en-CA" dirty="0" smtClean="0">
              <a:ea typeface="+mn-ea"/>
            </a:endParaRPr>
          </a:p>
          <a:p>
            <a:pPr marL="0" indent="0" eaLnBrk="1" hangingPunct="1">
              <a:buFont typeface="Wingdings 2" pitchFamily="18" charset="2"/>
              <a:buNone/>
              <a:defRPr/>
            </a:pPr>
            <a:r>
              <a:rPr lang="en-US" sz="2400" b="1" dirty="0" smtClean="0">
                <a:ea typeface="+mn-ea"/>
                <a:cs typeface="+mn-cs"/>
              </a:rPr>
              <a:t>B.  No </a:t>
            </a:r>
            <a:r>
              <a:rPr lang="en-US" sz="2400" b="1" i="1" u="sng" dirty="0" smtClean="0">
                <a:ea typeface="+mn-ea"/>
                <a:cs typeface="+mn-cs"/>
              </a:rPr>
              <a:t>new</a:t>
            </a:r>
            <a:r>
              <a:rPr lang="en-US" sz="2400" b="1" i="1" dirty="0" smtClean="0">
                <a:ea typeface="+mn-ea"/>
                <a:cs typeface="+mn-cs"/>
              </a:rPr>
              <a:t> </a:t>
            </a:r>
            <a:r>
              <a:rPr lang="en-US" sz="2400" b="1" i="1" u="sng" dirty="0" smtClean="0">
                <a:ea typeface="+mn-ea"/>
                <a:cs typeface="+mn-cs"/>
              </a:rPr>
              <a:t>species</a:t>
            </a:r>
            <a:r>
              <a:rPr lang="en-US" sz="2400" b="1" dirty="0" smtClean="0">
                <a:ea typeface="+mn-ea"/>
                <a:cs typeface="+mn-cs"/>
              </a:rPr>
              <a:t> enter into competition with it, that 	species may remain unchanged for long periods of time</a:t>
            </a:r>
            <a:endParaRPr lang="en-CA" sz="2400" dirty="0" smtClean="0">
              <a:ea typeface="+mn-ea"/>
              <a:cs typeface="+mn-cs"/>
            </a:endParaRPr>
          </a:p>
          <a:p>
            <a:pPr marL="0" indent="0" eaLnBrk="1" hangingPunct="1">
              <a:buFont typeface="Wingdings 2" pitchFamily="18" charset="2"/>
              <a:buNone/>
              <a:defRPr/>
            </a:pPr>
            <a:r>
              <a:rPr lang="en-US" sz="2400" b="1" dirty="0" smtClean="0">
                <a:ea typeface="+mn-ea"/>
                <a:cs typeface="+mn-cs"/>
              </a:rPr>
              <a:t>	</a:t>
            </a:r>
          </a:p>
          <a:p>
            <a:pPr marL="0" indent="0" eaLnBrk="1" hangingPunct="1">
              <a:buFont typeface="Wingdings 2" pitchFamily="18" charset="2"/>
              <a:buNone/>
              <a:defRPr/>
            </a:pPr>
            <a:r>
              <a:rPr lang="en-US" sz="2400" b="1" dirty="0" smtClean="0">
                <a:ea typeface="+mn-ea"/>
                <a:cs typeface="+mn-cs"/>
              </a:rPr>
              <a:t>	</a:t>
            </a:r>
          </a:p>
          <a:p>
            <a:pPr marL="457200" indent="-457200" eaLnBrk="1" hangingPunct="1">
              <a:buFont typeface="Wingdings 2" pitchFamily="18" charset="2"/>
              <a:buAutoNum type="alphaUcPeriod" startAt="3"/>
              <a:defRPr/>
            </a:pPr>
            <a:r>
              <a:rPr lang="en-US" sz="2400" b="1" dirty="0" smtClean="0">
                <a:ea typeface="+mn-ea"/>
                <a:cs typeface="+mn-cs"/>
              </a:rPr>
              <a:t>Such species are called</a:t>
            </a:r>
          </a:p>
          <a:p>
            <a:pPr marL="0" indent="0" eaLnBrk="1" hangingPunct="1">
              <a:buFont typeface="Wingdings 2" pitchFamily="18" charset="2"/>
              <a:buNone/>
              <a:defRPr/>
            </a:pPr>
            <a:r>
              <a:rPr lang="en-US" sz="2400" b="1" dirty="0" smtClean="0">
                <a:ea typeface="+mn-ea"/>
                <a:cs typeface="+mn-cs"/>
              </a:rPr>
              <a:t> </a:t>
            </a:r>
            <a:r>
              <a:rPr lang="en-US" sz="2400" b="1" i="1" u="sng" dirty="0" smtClean="0">
                <a:ea typeface="+mn-ea"/>
                <a:cs typeface="+mn-cs"/>
              </a:rPr>
              <a:t>living</a:t>
            </a:r>
            <a:r>
              <a:rPr lang="en-US" sz="2400" b="1" i="1" dirty="0" smtClean="0">
                <a:ea typeface="+mn-ea"/>
                <a:cs typeface="+mn-cs"/>
              </a:rPr>
              <a:t> </a:t>
            </a:r>
            <a:r>
              <a:rPr lang="en-US" sz="2400" b="1" i="1" u="sng" dirty="0" smtClean="0">
                <a:ea typeface="+mn-ea"/>
                <a:cs typeface="+mn-cs"/>
              </a:rPr>
              <a:t>fossils</a:t>
            </a:r>
            <a:endParaRPr lang="en-CA" sz="2400" dirty="0" smtClean="0">
              <a:ea typeface="+mn-ea"/>
              <a:cs typeface="+mn-cs"/>
            </a:endParaRPr>
          </a:p>
          <a:p>
            <a:pPr marL="0" indent="0" eaLnBrk="1" hangingPunct="1">
              <a:buFont typeface="Wingdings 2" pitchFamily="18" charset="2"/>
              <a:buNone/>
              <a:defRPr/>
            </a:pPr>
            <a:endParaRPr lang="en-CA" dirty="0" smtClean="0">
              <a:ea typeface="+mn-ea"/>
              <a:cs typeface="+mn-cs"/>
            </a:endParaRPr>
          </a:p>
        </p:txBody>
      </p:sp>
      <p:pic>
        <p:nvPicPr>
          <p:cNvPr id="95234" name="Picture 7" descr="http://www.weirdseamonsters.com/wp-content/uploads/2009/06/chambered-nautilu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67175" y="3068638"/>
            <a:ext cx="4716463" cy="35607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704850"/>
            <a:ext cx="8229600" cy="1143000"/>
          </a:xfrm>
        </p:spPr>
        <p:txBody>
          <a:bodyPr/>
          <a:lstStyle/>
          <a:p>
            <a:endParaRPr lang="en-CA">
              <a:latin typeface="Calibri" charset="0"/>
            </a:endParaRPr>
          </a:p>
        </p:txBody>
      </p:sp>
      <p:sp>
        <p:nvSpPr>
          <p:cNvPr id="3" name="Content Placeholder 2"/>
          <p:cNvSpPr>
            <a:spLocks noGrp="1"/>
          </p:cNvSpPr>
          <p:nvPr>
            <p:ph sz="half" idx="1"/>
          </p:nvPr>
        </p:nvSpPr>
        <p:spPr>
          <a:xfrm>
            <a:off x="457200" y="333375"/>
            <a:ext cx="4475163" cy="6021388"/>
          </a:xfrm>
        </p:spPr>
        <p:txBody>
          <a:bodyPr>
            <a:normAutofit lnSpcReduction="10000"/>
          </a:bodyPr>
          <a:lstStyle/>
          <a:p>
            <a:pPr marL="0" indent="0" eaLnBrk="1" hangingPunct="1">
              <a:lnSpc>
                <a:spcPct val="80000"/>
              </a:lnSpc>
              <a:buFont typeface="Wingdings 2" charset="0"/>
              <a:buNone/>
              <a:defRPr/>
            </a:pPr>
            <a:r>
              <a:rPr lang="en-US" sz="3500" b="1">
                <a:latin typeface="Constantia" charset="0"/>
                <a:cs typeface="+mn-cs"/>
              </a:rPr>
              <a:t>III.</a:t>
            </a:r>
            <a:r>
              <a:rPr lang="en-US" sz="3500" b="1" u="sng">
                <a:latin typeface="Constantia" charset="0"/>
                <a:cs typeface="+mn-cs"/>
              </a:rPr>
              <a:t>Gradual and Rapid Evolutionary Change</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1.  Gradualism (def</a:t>
            </a:r>
            <a:r>
              <a:rPr lang="ja-JP" altLang="en-US" sz="2400" b="1">
                <a:latin typeface="Constantia" charset="0"/>
                <a:cs typeface="+mn-cs"/>
              </a:rPr>
              <a:t>’</a:t>
            </a:r>
            <a:r>
              <a:rPr lang="en-US" sz="2400" b="1">
                <a:latin typeface="Constantia" charset="0"/>
                <a:cs typeface="+mn-cs"/>
              </a:rPr>
              <a:t>n):  </a:t>
            </a:r>
            <a:r>
              <a:rPr lang="en-US" sz="2400" b="1" i="1">
                <a:latin typeface="Constantia" charset="0"/>
                <a:cs typeface="+mn-cs"/>
              </a:rPr>
              <a:t>theory that evolutionary change occurs slowly and gradually</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2.  Species in equilibrium do not </a:t>
            </a:r>
            <a:r>
              <a:rPr lang="en-US" sz="2400" b="1" i="1" u="sng">
                <a:latin typeface="Constantia" charset="0"/>
                <a:cs typeface="+mn-cs"/>
              </a:rPr>
              <a:t>change</a:t>
            </a:r>
            <a:r>
              <a:rPr lang="en-US" sz="2400" b="1">
                <a:latin typeface="Constantia" charset="0"/>
                <a:cs typeface="+mn-cs"/>
              </a:rPr>
              <a:t> very much between their appearance and</a:t>
            </a:r>
            <a:r>
              <a:rPr lang="en-CA" sz="2400">
                <a:latin typeface="Constantia" charset="0"/>
                <a:cs typeface="+mn-cs"/>
              </a:rPr>
              <a:t> </a:t>
            </a:r>
            <a:r>
              <a:rPr lang="en-US" sz="2400" b="1">
                <a:latin typeface="Constantia" charset="0"/>
                <a:cs typeface="+mn-cs"/>
              </a:rPr>
              <a:t>their disappearance</a:t>
            </a:r>
          </a:p>
          <a:p>
            <a:pPr marL="0" indent="0" eaLnBrk="1" hangingPunct="1">
              <a:lnSpc>
                <a:spcPct val="80000"/>
              </a:lnSpc>
              <a:buFont typeface="Wingdings 2" charset="0"/>
              <a:buNone/>
              <a:defRPr/>
            </a:pPr>
            <a:endParaRPr lang="en-CA" sz="2400">
              <a:latin typeface="Constantia" charset="0"/>
              <a:cs typeface="+mn-cs"/>
            </a:endParaRPr>
          </a:p>
          <a:p>
            <a:pPr marL="0" indent="0" eaLnBrk="1" hangingPunct="1">
              <a:lnSpc>
                <a:spcPct val="80000"/>
              </a:lnSpc>
              <a:buFont typeface="Wingdings 2" charset="0"/>
              <a:buNone/>
              <a:defRPr/>
            </a:pPr>
            <a:r>
              <a:rPr lang="en-US" sz="2400" b="1">
                <a:latin typeface="Constantia" charset="0"/>
                <a:cs typeface="+mn-cs"/>
              </a:rPr>
              <a:t>3.  Fossil record shows evidence of this equilibrium being upset: rapid changes over </a:t>
            </a:r>
            <a:r>
              <a:rPr lang="en-US" sz="2400" b="1" i="1" u="sng">
                <a:latin typeface="Constantia" charset="0"/>
                <a:cs typeface="+mn-cs"/>
              </a:rPr>
              <a:t>short</a:t>
            </a:r>
            <a:r>
              <a:rPr lang="en-US" sz="2400" b="1" i="1">
                <a:latin typeface="Constantia" charset="0"/>
                <a:cs typeface="+mn-cs"/>
              </a:rPr>
              <a:t> </a:t>
            </a:r>
            <a:r>
              <a:rPr lang="en-US" sz="2400" b="1" i="1" u="sng">
                <a:latin typeface="Constantia" charset="0"/>
                <a:cs typeface="+mn-cs"/>
              </a:rPr>
              <a:t>periods</a:t>
            </a:r>
            <a:r>
              <a:rPr lang="en-US" sz="2400" b="1">
                <a:latin typeface="Constantia" charset="0"/>
                <a:cs typeface="+mn-cs"/>
              </a:rPr>
              <a:t> of time</a:t>
            </a:r>
            <a:endParaRPr lang="en-CA" sz="2400">
              <a:latin typeface="Constantia" charset="0"/>
              <a:cs typeface="+mn-cs"/>
            </a:endParaRPr>
          </a:p>
          <a:p>
            <a:pPr marL="0" indent="0" eaLnBrk="1" hangingPunct="1">
              <a:lnSpc>
                <a:spcPct val="80000"/>
              </a:lnSpc>
              <a:defRPr/>
            </a:pPr>
            <a:endParaRPr lang="en-CA" sz="2400">
              <a:latin typeface="Constantia" charset="0"/>
              <a:cs typeface="+mn-cs"/>
            </a:endParaRPr>
          </a:p>
        </p:txBody>
      </p:sp>
      <p:sp>
        <p:nvSpPr>
          <p:cNvPr id="96259" name="Content Placeholder 3"/>
          <p:cNvSpPr>
            <a:spLocks noGrp="1"/>
          </p:cNvSpPr>
          <p:nvPr>
            <p:ph sz="half" idx="2"/>
          </p:nvPr>
        </p:nvSpPr>
        <p:spPr>
          <a:xfrm>
            <a:off x="4648200" y="1920875"/>
            <a:ext cx="4038600" cy="4433888"/>
          </a:xfrm>
        </p:spPr>
        <p:txBody>
          <a:bodyPr/>
          <a:lstStyle/>
          <a:p>
            <a:endParaRPr lang="en-CA">
              <a:latin typeface="Constantia" charset="0"/>
            </a:endParaRPr>
          </a:p>
        </p:txBody>
      </p:sp>
      <p:pic>
        <p:nvPicPr>
          <p:cNvPr id="83973"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32363" y="1484313"/>
            <a:ext cx="3840162" cy="3089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endParaRPr lang="en-CA">
              <a:latin typeface="Calibri" charset="0"/>
            </a:endParaRPr>
          </a:p>
        </p:txBody>
      </p:sp>
      <p:sp>
        <p:nvSpPr>
          <p:cNvPr id="97282" name="Content Placeholder 2"/>
          <p:cNvSpPr>
            <a:spLocks noGrp="1"/>
          </p:cNvSpPr>
          <p:nvPr>
            <p:ph idx="1"/>
          </p:nvPr>
        </p:nvSpPr>
        <p:spPr>
          <a:xfrm>
            <a:off x="457200" y="765175"/>
            <a:ext cx="8229600" cy="5559425"/>
          </a:xfrm>
        </p:spPr>
        <p:txBody>
          <a:bodyPr/>
          <a:lstStyle/>
          <a:p>
            <a:pPr marL="0" indent="0" eaLnBrk="1" hangingPunct="1">
              <a:buFont typeface="Wingdings 2" charset="0"/>
              <a:buNone/>
            </a:pPr>
            <a:r>
              <a:rPr lang="en-US" sz="2400" b="1">
                <a:latin typeface="Constantia" charset="0"/>
              </a:rPr>
              <a:t>4.  Some scientists think these </a:t>
            </a:r>
            <a:r>
              <a:rPr lang="ja-JP" altLang="en-US" sz="2400" b="1">
                <a:latin typeface="Constantia" charset="0"/>
              </a:rPr>
              <a:t>“</a:t>
            </a:r>
            <a:r>
              <a:rPr lang="en-US" altLang="ja-JP" sz="2400" b="1">
                <a:latin typeface="Constantia" charset="0"/>
              </a:rPr>
              <a:t>rapid</a:t>
            </a:r>
            <a:r>
              <a:rPr lang="ja-JP" altLang="en-US" sz="2400" b="1">
                <a:latin typeface="Constantia" charset="0"/>
              </a:rPr>
              <a:t>”</a:t>
            </a:r>
            <a:r>
              <a:rPr lang="en-US" altLang="ja-JP" sz="2400" b="1">
                <a:latin typeface="Constantia" charset="0"/>
              </a:rPr>
              <a:t> changes are what create new species</a:t>
            </a:r>
            <a:endParaRPr lang="en-CA" altLang="ja-JP" sz="2400">
              <a:latin typeface="Constantia" charset="0"/>
            </a:endParaRPr>
          </a:p>
          <a:p>
            <a:pPr marL="0" indent="0" eaLnBrk="1" hangingPunct="1">
              <a:buFont typeface="Wingdings 2" charset="0"/>
              <a:buNone/>
            </a:pPr>
            <a:r>
              <a:rPr lang="en-US" sz="2400" b="1">
                <a:latin typeface="Constantia" charset="0"/>
              </a:rPr>
              <a:t>5.  How they could happen:</a:t>
            </a:r>
            <a:endParaRPr lang="en-CA" sz="2400">
              <a:latin typeface="Constantia" charset="0"/>
            </a:endParaRPr>
          </a:p>
          <a:p>
            <a:pPr marL="0" indent="0" eaLnBrk="1" hangingPunct="1">
              <a:buFont typeface="Wingdings 2" charset="0"/>
              <a:buNone/>
            </a:pPr>
            <a:r>
              <a:rPr lang="en-US" sz="2400" b="1">
                <a:latin typeface="Constantia" charset="0"/>
              </a:rPr>
              <a:t>	</a:t>
            </a:r>
            <a:r>
              <a:rPr lang="en-US" sz="2200" b="1">
                <a:latin typeface="Constantia" charset="0"/>
              </a:rPr>
              <a:t>1.  In a small isolated population, genetic change can 	spread </a:t>
            </a:r>
            <a:r>
              <a:rPr lang="en-US" sz="2200" b="1" i="1" u="sng">
                <a:latin typeface="Constantia" charset="0"/>
              </a:rPr>
              <a:t>more</a:t>
            </a:r>
            <a:r>
              <a:rPr lang="en-US" sz="2200" b="1" i="1">
                <a:latin typeface="Constantia" charset="0"/>
              </a:rPr>
              <a:t> </a:t>
            </a:r>
            <a:r>
              <a:rPr lang="en-US" sz="2200" b="1" i="1" u="sng">
                <a:latin typeface="Constantia" charset="0"/>
              </a:rPr>
              <a:t>quickly</a:t>
            </a:r>
            <a:r>
              <a:rPr lang="en-US" sz="2200" b="1">
                <a:latin typeface="Constantia" charset="0"/>
              </a:rPr>
              <a:t> through fewer individuals</a:t>
            </a:r>
            <a:endParaRPr lang="en-CA" sz="2200">
              <a:latin typeface="Constantia" charset="0"/>
            </a:endParaRPr>
          </a:p>
          <a:p>
            <a:pPr marL="0" indent="0" eaLnBrk="1" hangingPunct="1">
              <a:buFont typeface="Wingdings 2" charset="0"/>
              <a:buNone/>
            </a:pPr>
            <a:r>
              <a:rPr lang="en-US" sz="2200" b="1">
                <a:latin typeface="Constantia" charset="0"/>
              </a:rPr>
              <a:t>	2.  Small population </a:t>
            </a:r>
            <a:r>
              <a:rPr lang="en-US" sz="2200" b="1" i="1" u="sng">
                <a:latin typeface="Constantia" charset="0"/>
              </a:rPr>
              <a:t>migrates</a:t>
            </a:r>
            <a:r>
              <a:rPr lang="en-US" sz="2200" b="1">
                <a:latin typeface="Constantia" charset="0"/>
              </a:rPr>
              <a:t> to a new environment</a:t>
            </a:r>
          </a:p>
          <a:p>
            <a:pPr marL="0" indent="0" eaLnBrk="1" hangingPunct="1">
              <a:buFont typeface="Wingdings 2" charset="0"/>
              <a:buNone/>
            </a:pPr>
            <a:r>
              <a:rPr lang="en-US" sz="2200" b="1">
                <a:latin typeface="Constantia" charset="0"/>
              </a:rPr>
              <a:t>	 (empty niches!)</a:t>
            </a:r>
            <a:endParaRPr lang="en-CA" sz="2200">
              <a:latin typeface="Constantia" charset="0"/>
            </a:endParaRPr>
          </a:p>
          <a:p>
            <a:pPr marL="0" indent="0" eaLnBrk="1" hangingPunct="1">
              <a:buFont typeface="Wingdings 2" charset="0"/>
              <a:buNone/>
            </a:pPr>
            <a:r>
              <a:rPr lang="en-US" sz="2200" b="1">
                <a:latin typeface="Constantia" charset="0"/>
              </a:rPr>
              <a:t>	3.  Dramatic </a:t>
            </a:r>
            <a:r>
              <a:rPr lang="en-US" sz="2200" b="1" i="1" u="sng">
                <a:latin typeface="Constantia" charset="0"/>
              </a:rPr>
              <a:t>changes</a:t>
            </a:r>
            <a:r>
              <a:rPr lang="en-US" sz="2200" b="1">
                <a:latin typeface="Constantia" charset="0"/>
              </a:rPr>
              <a:t> on the Earth, e.g. mass 	extinctions, caused by global </a:t>
            </a:r>
            <a:r>
              <a:rPr lang="en-US" sz="2200" b="1" i="1" u="sng">
                <a:latin typeface="Constantia" charset="0"/>
              </a:rPr>
              <a:t>climate</a:t>
            </a:r>
            <a:r>
              <a:rPr lang="en-US" sz="2200" b="1">
                <a:latin typeface="Constantia" charset="0"/>
              </a:rPr>
              <a:t> change</a:t>
            </a:r>
            <a:endParaRPr lang="en-CA" sz="2200">
              <a:latin typeface="Constantia" charset="0"/>
            </a:endParaRPr>
          </a:p>
          <a:p>
            <a:pPr marL="0" indent="0" eaLnBrk="1" hangingPunct="1">
              <a:buFont typeface="Wingdings 2" charset="0"/>
              <a:buNone/>
            </a:pPr>
            <a:r>
              <a:rPr lang="en-US" sz="2400" b="1">
                <a:latin typeface="Constantia" charset="0"/>
              </a:rPr>
              <a:t>	</a:t>
            </a:r>
            <a:r>
              <a:rPr lang="en-US" sz="2200" b="1">
                <a:latin typeface="Constantia" charset="0"/>
              </a:rPr>
              <a:t>4.  Mass extinctions = </a:t>
            </a:r>
            <a:r>
              <a:rPr lang="en-US" sz="2200" b="1" i="1" u="sng">
                <a:latin typeface="Constantia" charset="0"/>
              </a:rPr>
              <a:t>empty</a:t>
            </a:r>
            <a:r>
              <a:rPr lang="en-US" sz="2200" b="1" i="1">
                <a:latin typeface="Constantia" charset="0"/>
              </a:rPr>
              <a:t> </a:t>
            </a:r>
            <a:r>
              <a:rPr lang="en-US" sz="2200" b="1">
                <a:latin typeface="Constantia" charset="0"/>
              </a:rPr>
              <a:t>niches</a:t>
            </a:r>
            <a:endParaRPr lang="en-CA" sz="2200">
              <a:latin typeface="Constantia" charset="0"/>
            </a:endParaRPr>
          </a:p>
          <a:p>
            <a:pPr marL="0" indent="0" eaLnBrk="1" hangingPunct="1">
              <a:buFont typeface="Wingdings 2" charset="0"/>
              <a:buNone/>
            </a:pPr>
            <a:r>
              <a:rPr lang="en-US" sz="2400" b="1">
                <a:latin typeface="Constantia" charset="0"/>
              </a:rPr>
              <a:t>6.  Punctuated Equilibria (def</a:t>
            </a:r>
            <a:r>
              <a:rPr lang="ja-JP" altLang="en-US" sz="2400" b="1">
                <a:latin typeface="Constantia" charset="0"/>
              </a:rPr>
              <a:t>’</a:t>
            </a:r>
            <a:r>
              <a:rPr lang="en-US" altLang="ja-JP" sz="2400" b="1">
                <a:latin typeface="Constantia" charset="0"/>
              </a:rPr>
              <a:t>n):  </a:t>
            </a:r>
            <a:r>
              <a:rPr lang="en-US" altLang="ja-JP" sz="2400" b="1" i="1">
                <a:latin typeface="Constantia" charset="0"/>
              </a:rPr>
              <a:t>pattern of </a:t>
            </a:r>
            <a:endParaRPr lang="en-CA" altLang="ja-JP" sz="2400">
              <a:latin typeface="Constantia" charset="0"/>
            </a:endParaRPr>
          </a:p>
          <a:p>
            <a:pPr marL="0" indent="0" eaLnBrk="1" hangingPunct="1">
              <a:buFont typeface="Wingdings 2" charset="0"/>
              <a:buNone/>
            </a:pPr>
            <a:r>
              <a:rPr lang="en-US" sz="2400" b="1" i="1">
                <a:latin typeface="Constantia" charset="0"/>
              </a:rPr>
              <a:t>long stable periods interrupted by brief </a:t>
            </a:r>
            <a:endParaRPr lang="en-CA" sz="2400">
              <a:latin typeface="Constantia" charset="0"/>
            </a:endParaRPr>
          </a:p>
          <a:p>
            <a:pPr marL="0" indent="0" eaLnBrk="1" hangingPunct="1">
              <a:buFont typeface="Wingdings 2" charset="0"/>
              <a:buNone/>
            </a:pPr>
            <a:r>
              <a:rPr lang="en-US" sz="2400" b="1" i="1">
                <a:latin typeface="Constantia" charset="0"/>
              </a:rPr>
              <a:t>periods of change</a:t>
            </a:r>
            <a:endParaRPr lang="en-CA" sz="2400">
              <a:latin typeface="Constantia" charset="0"/>
            </a:endParaRPr>
          </a:p>
          <a:p>
            <a:pPr marL="0" indent="0" eaLnBrk="1" hangingPunct="1">
              <a:buFont typeface="Wingdings 2" charset="0"/>
              <a:buNone/>
            </a:pPr>
            <a:endParaRPr lang="en-CA" sz="2400">
              <a:latin typeface="Constanti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260350"/>
            <a:ext cx="8229600" cy="6064250"/>
          </a:xfrm>
        </p:spPr>
        <p:txBody>
          <a:bodyPr/>
          <a:lstStyle/>
          <a:p>
            <a:pPr eaLnBrk="1" hangingPunct="1"/>
            <a:endParaRPr lang="en-CA" dirty="0">
              <a:latin typeface="Constantia" charset="0"/>
            </a:endParaRPr>
          </a:p>
          <a:p>
            <a:pPr eaLnBrk="1" hangingPunct="1"/>
            <a:r>
              <a:rPr lang="en-CA" dirty="0">
                <a:latin typeface="Constantia" charset="0"/>
              </a:rPr>
              <a:t>Darwin  also says  that fitness arises through </a:t>
            </a:r>
            <a:r>
              <a:rPr lang="en-CA" b="1" u="sng" dirty="0">
                <a:latin typeface="Constantia" charset="0"/>
              </a:rPr>
              <a:t>adaptation </a:t>
            </a:r>
          </a:p>
          <a:p>
            <a:pPr eaLnBrk="1" hangingPunct="1"/>
            <a:endParaRPr lang="en-CA" b="1" u="sng" dirty="0">
              <a:latin typeface="Constantia" charset="0"/>
            </a:endParaRPr>
          </a:p>
          <a:p>
            <a:pPr eaLnBrk="1" hangingPunct="1"/>
            <a:r>
              <a:rPr lang="en-CA" b="1" u="sng" dirty="0">
                <a:latin typeface="Constantia" charset="0"/>
              </a:rPr>
              <a:t>Adaptation:</a:t>
            </a:r>
            <a:r>
              <a:rPr lang="en-CA" dirty="0">
                <a:latin typeface="Constantia" charset="0"/>
              </a:rPr>
              <a:t> any inherited characteristic that increases an animal’s  or plant’s fitness for survival</a:t>
            </a:r>
            <a:endParaRPr lang="en-CA" b="1" u="sng" dirty="0">
              <a:latin typeface="Constantia" charset="0"/>
            </a:endParaRPr>
          </a:p>
        </p:txBody>
      </p:sp>
      <p:pic>
        <p:nvPicPr>
          <p:cNvPr id="22531" name="Picture 3" descr="http://news.bbc.co.uk/nol/shared/spl/hi/pop_ups/07/sci_nat_unveiling_the_antarctic/img/6.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3350" y="3429000"/>
            <a:ext cx="2857500" cy="2857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2" name="Picture 2" descr="http://news.bbc.co.uk/shared/img/o.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57550" y="549275"/>
            <a:ext cx="9525" cy="9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3" name="Rectangle 4"/>
          <p:cNvSpPr>
            <a:spLocks noChangeArrowheads="1"/>
          </p:cNvSpPr>
          <p:nvPr/>
        </p:nvSpPr>
        <p:spPr bwMode="auto">
          <a:xfrm>
            <a:off x="4435475" y="4271963"/>
            <a:ext cx="4572000" cy="2586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CA" b="1"/>
              <a:t>Amazing adaptation</a:t>
            </a:r>
            <a:r>
              <a:rPr lang="en-CA"/>
              <a:t>One of the extraordinary adaptations which evolution generates in the extreme Antarctic cold is found in the ice fish.</a:t>
            </a:r>
          </a:p>
          <a:p>
            <a:r>
              <a:rPr lang="en-CA"/>
              <a:t>It has evolved to have no red blood cells and no haemoglobin, meaning that its blood flows more freely. The oxygen which its muscles need simply dissolves in the blood.</a:t>
            </a:r>
          </a:p>
          <a:p>
            <a:r>
              <a:rPr lang="en-CA" i="1"/>
              <a:t>(Image: J Gutt, Alfred Wegener Institute)</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13-2  Age of the Earth</a:t>
            </a:r>
          </a:p>
        </p:txBody>
      </p:sp>
      <p:sp>
        <p:nvSpPr>
          <p:cNvPr id="23554" name="Content Placeholder 2"/>
          <p:cNvSpPr>
            <a:spLocks noGrp="1"/>
          </p:cNvSpPr>
          <p:nvPr>
            <p:ph idx="1"/>
          </p:nvPr>
        </p:nvSpPr>
        <p:spPr/>
        <p:txBody>
          <a:bodyPr/>
          <a:lstStyle/>
          <a:p>
            <a:pPr marL="0" indent="0" eaLnBrk="1" hangingPunct="1">
              <a:buFont typeface="Wingdings 2" charset="0"/>
              <a:buNone/>
            </a:pPr>
            <a:r>
              <a:rPr lang="en-CA">
                <a:latin typeface="Constantia" charset="0"/>
              </a:rPr>
              <a:t>Evidence in stone</a:t>
            </a:r>
          </a:p>
          <a:p>
            <a:pPr marL="0" indent="0" eaLnBrk="1" hangingPunct="1">
              <a:buFont typeface="Wingdings 2" charset="0"/>
              <a:buNone/>
            </a:pPr>
            <a:r>
              <a:rPr lang="en-CA">
                <a:latin typeface="Constantia" charset="0"/>
              </a:rPr>
              <a:t>	Past beliefs:</a:t>
            </a:r>
          </a:p>
          <a:p>
            <a:pPr marL="0" indent="0" eaLnBrk="1" hangingPunct="1">
              <a:buFont typeface="Wingdings 2" charset="0"/>
              <a:buNone/>
            </a:pPr>
            <a:r>
              <a:rPr lang="en-CA">
                <a:latin typeface="Constantia" charset="0"/>
              </a:rPr>
              <a:t>		- Age: a few thousand years</a:t>
            </a:r>
          </a:p>
          <a:p>
            <a:pPr marL="0" indent="0" eaLnBrk="1" hangingPunct="1">
              <a:buFont typeface="Wingdings 2" charset="0"/>
              <a:buNone/>
            </a:pPr>
            <a:r>
              <a:rPr lang="en-CA">
                <a:latin typeface="Constantia" charset="0"/>
              </a:rPr>
              <a:t>		- Features (mountians, valleys, etc) 			produced by sudden catastrophic events 		that humans rarely witnessed and could not 		understand</a:t>
            </a:r>
          </a:p>
          <a:p>
            <a:pPr marL="0" indent="0" eaLnBrk="1" hangingPunct="1">
              <a:buFont typeface="Wingdings 2" charset="0"/>
              <a:buNone/>
            </a:pPr>
            <a:r>
              <a:rPr lang="en-CA">
                <a:latin typeface="Constantia" charset="0"/>
              </a:rPr>
              <a:t>		</a:t>
            </a:r>
          </a:p>
          <a:p>
            <a:pPr marL="0" indent="0" eaLnBrk="1" hangingPunct="1">
              <a:buFont typeface="Wingdings 2" charset="0"/>
              <a:buNone/>
            </a:pPr>
            <a:endParaRPr lang="en-CA">
              <a:latin typeface="Constantia"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2272</TotalTime>
  <Words>4283</Words>
  <Application>Microsoft Macintosh PowerPoint</Application>
  <PresentationFormat>On-screen Show (4:3)</PresentationFormat>
  <Paragraphs>506</Paragraphs>
  <Slides>79</Slides>
  <Notes>3</Notes>
  <HiddenSlides>0</HiddenSlides>
  <MMClips>0</MMClips>
  <ScaleCrop>false</ScaleCrop>
  <HeadingPairs>
    <vt:vector size="4" baseType="variant">
      <vt:variant>
        <vt:lpstr>Design Template</vt:lpstr>
      </vt:variant>
      <vt:variant>
        <vt:i4>1</vt:i4>
      </vt:variant>
      <vt:variant>
        <vt:lpstr>Slide Titles</vt:lpstr>
      </vt:variant>
      <vt:variant>
        <vt:i4>79</vt:i4>
      </vt:variant>
    </vt:vector>
  </HeadingPairs>
  <TitlesOfParts>
    <vt:vector size="80" baseType="lpstr">
      <vt:lpstr>Flow</vt:lpstr>
      <vt:lpstr>Evolution and Life’s Diversity</vt:lpstr>
      <vt:lpstr>Darwin’s Dilemma</vt:lpstr>
      <vt:lpstr>Slide 3</vt:lpstr>
      <vt:lpstr>On board he:</vt:lpstr>
      <vt:lpstr>The Diversity of Life</vt:lpstr>
      <vt:lpstr>III.  Fitness: To survive and Reproduce</vt:lpstr>
      <vt:lpstr>Slide 7</vt:lpstr>
      <vt:lpstr>Slide 8</vt:lpstr>
      <vt:lpstr>13-2  Age of the Earth</vt:lpstr>
      <vt:lpstr>Slide 10</vt:lpstr>
      <vt:lpstr>II.  The geologic Time Scale: A clock in the rocks </vt:lpstr>
      <vt:lpstr>Radioactive Dating</vt:lpstr>
      <vt:lpstr>Q:  Which system would be the best choice to date:</vt:lpstr>
      <vt:lpstr>Absolute dating</vt:lpstr>
      <vt:lpstr>The Fossils Record</vt:lpstr>
      <vt:lpstr>How fossils form:</vt:lpstr>
      <vt:lpstr>Slide 17</vt:lpstr>
      <vt:lpstr>Slide 18</vt:lpstr>
      <vt:lpstr>II.  Fossil Evidence: Problems in assembling the puzzle</vt:lpstr>
      <vt:lpstr>Slide 20</vt:lpstr>
      <vt:lpstr>Slide 21</vt:lpstr>
      <vt:lpstr>What the Fossil Record Tells Us</vt:lpstr>
      <vt:lpstr>Slide 23</vt:lpstr>
      <vt:lpstr>13-4 Evidence From Living Organisms</vt:lpstr>
      <vt:lpstr>Slide 25</vt:lpstr>
      <vt:lpstr>Slide 26</vt:lpstr>
      <vt:lpstr>Slide 27</vt:lpstr>
      <vt:lpstr>Similarities in Body Structure</vt:lpstr>
      <vt:lpstr>Slide 29</vt:lpstr>
      <vt:lpstr>Similarities in Chemical Compounds</vt:lpstr>
      <vt:lpstr>What Homologies Tell Us</vt:lpstr>
      <vt:lpstr>   14-1:  Developing a Theory of Evolution</vt:lpstr>
      <vt:lpstr> An Early Explanation for Evolutionary Change:</vt:lpstr>
      <vt:lpstr>LaMarck’s Assumptions</vt:lpstr>
      <vt:lpstr>LaMarck’s Assumptions</vt:lpstr>
      <vt:lpstr>Slide 36</vt:lpstr>
      <vt:lpstr>Why Lamarck’s mechanisms don’t work:</vt:lpstr>
      <vt:lpstr> II. Ideas that Shaped Darwin’s Theory of Evolution   Ted-ed Age of the Earth</vt:lpstr>
      <vt:lpstr>Slide 39</vt:lpstr>
      <vt:lpstr>14-2:  Evolution by Natural Selection</vt:lpstr>
      <vt:lpstr>Slide 41</vt:lpstr>
      <vt:lpstr>B:  Darwin’s Principle:   Survival of the Fittest</vt:lpstr>
      <vt:lpstr>Peppered Moths: Natural Selection In Action  Evolution in Action</vt:lpstr>
      <vt:lpstr>Slide 44</vt:lpstr>
      <vt:lpstr>Slide 45</vt:lpstr>
      <vt:lpstr>Slide 46</vt:lpstr>
      <vt:lpstr>14-3 Genetics and Evolutionary Theory</vt:lpstr>
      <vt:lpstr>Genes: Units of Variation</vt:lpstr>
      <vt:lpstr>Slide 49</vt:lpstr>
      <vt:lpstr> II.  Raw Material for Natural Selection</vt:lpstr>
      <vt:lpstr>III. Evolution as Genetic Change </vt:lpstr>
      <vt:lpstr>Slide 52</vt:lpstr>
      <vt:lpstr>Slide 53</vt:lpstr>
      <vt:lpstr>Slide 54</vt:lpstr>
      <vt:lpstr>IV:  Genes, Fitness and Adaptation</vt:lpstr>
      <vt:lpstr>Slide 56</vt:lpstr>
      <vt:lpstr>V. A Genetic Definition for ‘Species’</vt:lpstr>
      <vt:lpstr>Slide 58</vt:lpstr>
      <vt:lpstr>14-4 The Development of New Species</vt:lpstr>
      <vt:lpstr>Slide 60</vt:lpstr>
      <vt:lpstr>II.  The Process of Speciation</vt:lpstr>
      <vt:lpstr>Slide 62</vt:lpstr>
      <vt:lpstr>Slide 63</vt:lpstr>
      <vt:lpstr>Slide 64</vt:lpstr>
      <vt:lpstr>Slide 65</vt:lpstr>
      <vt:lpstr>III.  Darwin’s Finches: An Example of Speciation</vt:lpstr>
      <vt:lpstr>Slide 67</vt:lpstr>
      <vt:lpstr>Slide 68</vt:lpstr>
      <vt:lpstr>6.  Process:</vt:lpstr>
      <vt:lpstr>Slide 70</vt:lpstr>
      <vt:lpstr>IV. Speciation and Adaptive Radiation</vt:lpstr>
      <vt:lpstr>Slide 72</vt:lpstr>
      <vt:lpstr>Slide 73</vt:lpstr>
      <vt:lpstr>14-5: Evolutionary Theory Evolves </vt:lpstr>
      <vt:lpstr>Slide 75</vt:lpstr>
      <vt:lpstr>Rhinoceros example: </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Life’s Diversity</dc:title>
  <dc:creator>Jonathan Juri Buchanan</dc:creator>
  <cp:lastModifiedBy>Nimret Sandhu</cp:lastModifiedBy>
  <cp:revision>73</cp:revision>
  <dcterms:created xsi:type="dcterms:W3CDTF">2016-10-31T02:32:28Z</dcterms:created>
  <dcterms:modified xsi:type="dcterms:W3CDTF">2016-10-31T02:34:13Z</dcterms:modified>
</cp:coreProperties>
</file>