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8" d="100"/>
          <a:sy n="88" d="100"/>
        </p:scale>
        <p:origin x="-82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BC422793-CEE5-7043-A405-FD477365F5A6}" type="datetimeFigureOut">
              <a:rPr lang="en-US" smtClean="0"/>
              <a:t>3/6/17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C422793-CEE5-7043-A405-FD477365F5A6}" type="datetimeFigureOut">
              <a:rPr lang="en-US" smtClean="0"/>
              <a:t>3/6/17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C422793-CEE5-7043-A405-FD477365F5A6}" type="datetimeFigureOut">
              <a:rPr lang="en-US" smtClean="0"/>
              <a:t>3/6/17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C422793-CEE5-7043-A405-FD477365F5A6}" type="datetimeFigureOut">
              <a:rPr lang="en-US" smtClean="0"/>
              <a:t>3/6/17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C422793-CEE5-7043-A405-FD477365F5A6}" type="datetimeFigureOut">
              <a:rPr lang="en-US" smtClean="0"/>
              <a:t>3/6/17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BC422793-CEE5-7043-A405-FD477365F5A6}" type="datetimeFigureOut">
              <a:rPr lang="en-US" smtClean="0"/>
              <a:t>3/6/17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BC422793-CEE5-7043-A405-FD477365F5A6}" type="datetimeFigureOut">
              <a:rPr lang="en-US" smtClean="0"/>
              <a:t>3/6/17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C422793-CEE5-7043-A405-FD477365F5A6}" type="datetimeFigureOut">
              <a:rPr lang="en-US" smtClean="0"/>
              <a:t>3/6/17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22793-CEE5-7043-A405-FD477365F5A6}" type="datetimeFigureOut">
              <a:rPr lang="en-US" smtClean="0"/>
              <a:t>3/6/17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C422793-CEE5-7043-A405-FD477365F5A6}" type="datetimeFigureOut">
              <a:rPr lang="en-US" smtClean="0"/>
              <a:t>3/6/17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C422793-CEE5-7043-A405-FD477365F5A6}" type="datetimeFigureOut">
              <a:rPr lang="en-US" smtClean="0"/>
              <a:t>3/6/17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F5351-EA51-5348-860D-F16B349F24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22793-CEE5-7043-A405-FD477365F5A6}" type="datetimeFigureOut">
              <a:rPr lang="en-US" smtClean="0"/>
              <a:t>3/6/17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F5351-EA51-5348-860D-F16B349F24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iology.ualberta.ca/courses.hp/zool250/animations/Porifera.sw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normAutofit fontScale="90000"/>
          </a:bodyPr>
          <a:lstStyle/>
          <a:p>
            <a:pPr algn="l"/>
            <a:r>
              <a:rPr lang="en-US" b="1">
                <a:ea typeface="ＭＳ Ｐゴシック" pitchFamily="-102" charset="-128"/>
                <a:cs typeface="ＭＳ Ｐゴシック" pitchFamily="-102" charset="-128"/>
              </a:rPr>
              <a:t>26-2:	Sponges</a:t>
            </a:r>
            <a:r>
              <a:rPr lang="en-CA">
                <a:ea typeface="ＭＳ Ｐゴシック" pitchFamily="-102" charset="-128"/>
                <a:cs typeface="ＭＳ Ｐゴシック" pitchFamily="-102" charset="-128"/>
              </a:rPr>
              <a:t/>
            </a:r>
            <a:br>
              <a:rPr lang="en-CA">
                <a:ea typeface="ＭＳ Ｐゴシック" pitchFamily="-102" charset="-128"/>
                <a:cs typeface="ＭＳ Ｐゴシック" pitchFamily="-102" charset="-128"/>
              </a:rPr>
            </a:br>
            <a:endParaRPr lang="en-CA">
              <a:ea typeface="ＭＳ Ｐゴシック" pitchFamily="-102" charset="-128"/>
              <a:cs typeface="ＭＳ Ｐゴシック" pitchFamily="-102" charset="-128"/>
            </a:endParaRPr>
          </a:p>
        </p:txBody>
      </p:sp>
      <p:sp>
        <p:nvSpPr>
          <p:cNvPr id="38914" name="Content Placeholder 2"/>
          <p:cNvSpPr>
            <a:spLocks noGrp="1"/>
          </p:cNvSpPr>
          <p:nvPr>
            <p:ph sz="half" idx="1"/>
          </p:nvPr>
        </p:nvSpPr>
        <p:spPr/>
        <p:txBody>
          <a:bodyPr/>
          <a:lstStyle/>
          <a:p>
            <a:pPr marL="0" indent="0">
              <a:buFont typeface="Arial" pitchFamily="-102" charset="0"/>
              <a:buNone/>
            </a:pPr>
            <a:r>
              <a:rPr lang="en-US" b="1">
                <a:ea typeface="ＭＳ Ｐゴシック" pitchFamily="-102" charset="-128"/>
                <a:cs typeface="ＭＳ Ｐゴシック" pitchFamily="-102" charset="-128"/>
              </a:rPr>
              <a:t>I.  </a:t>
            </a:r>
            <a:r>
              <a:rPr lang="en-US" b="1" u="sng">
                <a:ea typeface="ＭＳ Ｐゴシック" pitchFamily="-102" charset="-128"/>
                <a:cs typeface="ＭＳ Ｐゴシック" pitchFamily="-102" charset="-128"/>
              </a:rPr>
              <a:t>Sponges</a:t>
            </a:r>
            <a:endParaRPr lang="en-CA">
              <a:ea typeface="ＭＳ Ｐゴシック" pitchFamily="-102" charset="-128"/>
              <a:cs typeface="ＭＳ Ｐゴシック" pitchFamily="-102" charset="-128"/>
            </a:endParaRPr>
          </a:p>
          <a:p>
            <a:pPr marL="0" indent="0">
              <a:buFont typeface="Arial" pitchFamily="-102" charset="0"/>
              <a:buNone/>
            </a:pPr>
            <a:r>
              <a:rPr lang="en-US" b="1">
                <a:ea typeface="ＭＳ Ｐゴシック" pitchFamily="-102" charset="-128"/>
                <a:cs typeface="ＭＳ Ｐゴシック" pitchFamily="-102" charset="-128"/>
              </a:rPr>
              <a:t>A.  </a:t>
            </a:r>
            <a:r>
              <a:rPr lang="en-US">
                <a:ea typeface="ＭＳ Ｐゴシック" pitchFamily="-102" charset="-128"/>
                <a:cs typeface="ＭＳ Ｐゴシック" pitchFamily="-102" charset="-128"/>
              </a:rPr>
              <a:t>An ancient life form; sponges date back to </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the beginning of the </a:t>
            </a:r>
            <a:r>
              <a:rPr lang="en-US" i="1" u="sng">
                <a:ea typeface="ＭＳ Ｐゴシック" pitchFamily="-102" charset="-128"/>
                <a:cs typeface="ＭＳ Ｐゴシック" pitchFamily="-102" charset="-128"/>
              </a:rPr>
              <a:t>Cambrian</a:t>
            </a:r>
            <a:r>
              <a:rPr lang="en-US">
                <a:ea typeface="ＭＳ Ｐゴシック" pitchFamily="-102" charset="-128"/>
                <a:cs typeface="ＭＳ Ｐゴシック" pitchFamily="-102" charset="-128"/>
              </a:rPr>
              <a:t> period</a:t>
            </a:r>
            <a:endParaRPr lang="en-CA">
              <a:ea typeface="ＭＳ Ｐゴシック" pitchFamily="-102" charset="-128"/>
              <a:cs typeface="ＭＳ Ｐゴシック" pitchFamily="-102" charset="-128"/>
            </a:endParaRPr>
          </a:p>
          <a:p>
            <a:pPr marL="0" indent="0">
              <a:buFont typeface="Arial" pitchFamily="-102" charset="0"/>
              <a:buNone/>
            </a:pPr>
            <a:endParaRPr lang="en-CA">
              <a:ea typeface="ＭＳ Ｐゴシック" pitchFamily="-102" charset="-128"/>
              <a:cs typeface="ＭＳ Ｐゴシック" pitchFamily="-102" charset="-128"/>
            </a:endParaRPr>
          </a:p>
        </p:txBody>
      </p:sp>
      <p:sp>
        <p:nvSpPr>
          <p:cNvPr id="38915" name="Content Placeholder 3"/>
          <p:cNvSpPr>
            <a:spLocks noGrp="1"/>
          </p:cNvSpPr>
          <p:nvPr>
            <p:ph sz="half" idx="2"/>
          </p:nvPr>
        </p:nvSpPr>
        <p:spPr/>
        <p:txBody>
          <a:bodyPr/>
          <a:lstStyle/>
          <a:p>
            <a:endParaRPr lang="en-CA">
              <a:ea typeface="ＭＳ Ｐゴシック" pitchFamily="-102" charset="-128"/>
              <a:cs typeface="ＭＳ Ｐゴシック" pitchFamily="-102" charset="-128"/>
            </a:endParaRPr>
          </a:p>
        </p:txBody>
      </p:sp>
      <p:pic>
        <p:nvPicPr>
          <p:cNvPr id="25605" name="Picture 2"/>
          <p:cNvPicPr>
            <a:picLocks noChangeAspect="1" noChangeArrowheads="1"/>
          </p:cNvPicPr>
          <p:nvPr/>
        </p:nvPicPr>
        <p:blipFill>
          <a:blip r:embed="rId2">
            <a:extLst>
              <a:ext uri="{28A0092B-C50C-407E-A947-70E740481C1C}">
                <a14:useLocalDpi xmlns:a14="http://schemas.microsoft.com/office/drawing/2010/main" xmlns:r="http://schemas.openxmlformats.org/officeDocument/2006/relationships" xmlns:a="http://schemas.openxmlformats.org/drawingml/2006/main" xmlns:p="http://schemas.openxmlformats.org/presentationml/2006/main" xmlns="" val="0"/>
              </a:ext>
            </a:extLst>
          </a:blip>
          <a:srcRect/>
          <a:stretch>
            <a:fillRect/>
          </a:stretch>
        </p:blipFill>
        <p:spPr bwMode="auto">
          <a:xfrm>
            <a:off x="4926013" y="333375"/>
            <a:ext cx="4191000" cy="3238500"/>
          </a:xfrm>
          <a:prstGeom prst="rect">
            <a:avLst/>
          </a:prstGeom>
          <a:noFill/>
          <a:ln>
            <a:noFill/>
          </a:ln>
          <a:effectLst/>
          <a:extLst>
            <a:ext uri="{909E8E84-426E-40dd-AFC4-6F175D3DCCD1}">
              <a14:hiddenFill xmlns:a14="http://schemas.microsoft.com/office/drawing/2010/main" xmlns:a="http://schemas.openxmlformats.org/drawingml/2006/main" xmlns:p="http://schemas.openxmlformats.org/presentationml/2006/main" xmlns="">
                <a:solidFill>
                  <a:schemeClr val="accent1"/>
                </a:solidFill>
              </a14:hiddenFill>
            </a:ext>
            <a:ext uri="{91240B29-F687-4f45-9708-019B960494DF}">
              <a14:hiddenLine xmlns:a14="http://schemas.microsoft.com/office/drawing/2010/main" xmlns:a="http://schemas.openxmlformats.org/drawingml/2006/main" xmlns:p="http://schemas.openxmlformats.org/presentationml/2006/main" xmlns="" w="9525">
                <a:solidFill>
                  <a:schemeClr val="tx1"/>
                </a:solidFill>
                <a:miter lim="800000"/>
                <a:headEnd/>
                <a:tailEnd/>
              </a14:hiddenLine>
            </a:ext>
            <a:ext uri="{AF507438-7753-43e0-B8FC-AC1667EBCBE1}">
              <a14:hiddenEffects xmlns:a14="http://schemas.microsoft.com/office/drawing/2010/main" xmlns:a="http://schemas.openxmlformats.org/drawingml/2006/main" xmlns:p="http://schemas.openxmlformats.org/presentationml/2006/main" xmlns="">
                <a:effectLst>
                  <a:outerShdw blurRad="63500" dist="38099" dir="2700000" algn="ctr" rotWithShape="0">
                    <a:schemeClr val="bg2">
                      <a:alpha val="74997"/>
                    </a:schemeClr>
                  </a:outerShdw>
                </a:effectLst>
              </a14:hiddenEffects>
            </a:ext>
          </a:extLst>
        </p:spPr>
      </p:pic>
      <p:pic>
        <p:nvPicPr>
          <p:cNvPr id="38917" name="Picture 4" descr="http://farm4.static.flickr.com/3303/3540234408_62beb237e3.jpg"/>
          <p:cNvPicPr>
            <a:picLocks noChangeAspect="1" noChangeArrowheads="1"/>
          </p:cNvPicPr>
          <p:nvPr/>
        </p:nvPicPr>
        <p:blipFill>
          <a:blip r:embed="rId3"/>
          <a:srcRect/>
          <a:stretch>
            <a:fillRect/>
          </a:stretch>
        </p:blipFill>
        <p:spPr bwMode="auto">
          <a:xfrm>
            <a:off x="3563938" y="3952875"/>
            <a:ext cx="2060575" cy="2747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algn="l"/>
            <a:r>
              <a:rPr lang="en-US" b="1">
                <a:ea typeface="ＭＳ Ｐゴシック" pitchFamily="-102" charset="-128"/>
                <a:cs typeface="ＭＳ Ｐゴシック" pitchFamily="-102" charset="-128"/>
              </a:rPr>
              <a:t>I.  Reproduction</a:t>
            </a:r>
            <a:endParaRPr lang="en-CA">
              <a:ea typeface="ＭＳ Ｐゴシック" pitchFamily="-102" charset="-128"/>
              <a:cs typeface="ＭＳ Ｐゴシック" pitchFamily="-102" charset="-128"/>
            </a:endParaRPr>
          </a:p>
        </p:txBody>
      </p:sp>
      <p:sp>
        <p:nvSpPr>
          <p:cNvPr id="48130" name="Content Placeholder 2"/>
          <p:cNvSpPr>
            <a:spLocks noGrp="1"/>
          </p:cNvSpPr>
          <p:nvPr>
            <p:ph idx="1"/>
          </p:nvPr>
        </p:nvSpPr>
        <p:spPr/>
        <p:txBody>
          <a:bodyPr/>
          <a:lstStyle/>
          <a:p>
            <a:pPr marL="0" indent="0">
              <a:buFont typeface="Arial" pitchFamily="-102" charset="0"/>
              <a:buNone/>
            </a:pPr>
            <a:r>
              <a:rPr lang="en-US" b="1">
                <a:ea typeface="ＭＳ Ｐゴシック" pitchFamily="-102" charset="-128"/>
                <a:cs typeface="ＭＳ Ｐゴシック" pitchFamily="-102" charset="-128"/>
              </a:rPr>
              <a:t>1.  Sexual</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a. Sperm is released into</a:t>
            </a:r>
            <a:r>
              <a:rPr lang="en-US" i="1">
                <a:ea typeface="ＭＳ Ｐゴシック" pitchFamily="-102" charset="-128"/>
                <a:cs typeface="ＭＳ Ｐゴシック" pitchFamily="-102" charset="-128"/>
              </a:rPr>
              <a:t> </a:t>
            </a:r>
            <a:r>
              <a:rPr lang="en-US" i="1" u="sng">
                <a:ea typeface="ＭＳ Ｐゴシック" pitchFamily="-102" charset="-128"/>
                <a:cs typeface="ＭＳ Ｐゴシック" pitchFamily="-102" charset="-128"/>
              </a:rPr>
              <a:t>water </a:t>
            </a:r>
            <a:r>
              <a:rPr lang="en-US">
                <a:ea typeface="ＭＳ Ｐゴシック" pitchFamily="-102" charset="-128"/>
                <a:cs typeface="ＭＳ Ｐゴシック" pitchFamily="-102" charset="-128"/>
              </a:rPr>
              <a:t> flowing through the sponge and carried to the open water</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b. </a:t>
            </a:r>
            <a:r>
              <a:rPr lang="en-US" i="1" u="sng">
                <a:ea typeface="ＭＳ Ｐゴシック" pitchFamily="-102" charset="-128"/>
                <a:cs typeface="ＭＳ Ｐゴシック" pitchFamily="-102" charset="-128"/>
              </a:rPr>
              <a:t>Amebocytes</a:t>
            </a:r>
            <a:r>
              <a:rPr lang="en-US">
                <a:ea typeface="ＭＳ Ｐゴシック" pitchFamily="-102" charset="-128"/>
                <a:cs typeface="ＭＳ Ｐゴシック" pitchFamily="-102" charset="-128"/>
              </a:rPr>
              <a:t> pick up sperm and carries it to the sponge's eggs where fertilization occurs</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c. Zygote develops into a </a:t>
            </a:r>
            <a:r>
              <a:rPr lang="en-US" i="1" u="sng">
                <a:ea typeface="ＭＳ Ｐゴシック" pitchFamily="-102" charset="-128"/>
                <a:cs typeface="ＭＳ Ｐゴシック" pitchFamily="-102" charset="-128"/>
              </a:rPr>
              <a:t>larva</a:t>
            </a:r>
            <a:r>
              <a:rPr lang="en-US">
                <a:ea typeface="ＭＳ Ｐゴシック" pitchFamily="-102" charset="-128"/>
                <a:cs typeface="ＭＳ Ｐゴシック" pitchFamily="-102" charset="-128"/>
              </a:rPr>
              <a:t> that </a:t>
            </a:r>
            <a:r>
              <a:rPr lang="en-US" i="1" u="sng">
                <a:ea typeface="ＭＳ Ｐゴシック" pitchFamily="-102" charset="-128"/>
                <a:cs typeface="ＭＳ Ｐゴシック" pitchFamily="-102" charset="-128"/>
              </a:rPr>
              <a:t>swims</a:t>
            </a:r>
            <a:r>
              <a:rPr lang="en-US">
                <a:ea typeface="ＭＳ Ｐゴシック" pitchFamily="-102" charset="-128"/>
                <a:cs typeface="ＭＳ Ｐゴシック" pitchFamily="-102" charset="-128"/>
              </a:rPr>
              <a:t> ; it is carried by currents before it settles down and grows into a new sponge</a:t>
            </a:r>
            <a:endParaRPr lang="en-CA">
              <a:ea typeface="ＭＳ Ｐゴシック" pitchFamily="-102" charset="-128"/>
              <a:cs typeface="ＭＳ Ｐゴシック" pitchFamily="-102" charset="-128"/>
            </a:endParaRPr>
          </a:p>
          <a:p>
            <a:pPr marL="0" indent="0">
              <a:buFont typeface="Arial" pitchFamily="-102" charset="0"/>
              <a:buNone/>
            </a:pPr>
            <a:endParaRPr lang="en-CA">
              <a:ea typeface="ＭＳ Ｐゴシック" pitchFamily="-102" charset="-128"/>
              <a:cs typeface="ＭＳ Ｐゴシック" pitchFamily="-102"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endParaRPr lang="en-CA">
              <a:ea typeface="ＭＳ Ｐゴシック" pitchFamily="-102" charset="-128"/>
              <a:cs typeface="ＭＳ Ｐゴシック" pitchFamily="-102" charset="-128"/>
            </a:endParaRPr>
          </a:p>
        </p:txBody>
      </p:sp>
      <p:sp>
        <p:nvSpPr>
          <p:cNvPr id="49154" name="Content Placeholder 2"/>
          <p:cNvSpPr>
            <a:spLocks noGrp="1"/>
          </p:cNvSpPr>
          <p:nvPr>
            <p:ph idx="1"/>
          </p:nvPr>
        </p:nvSpPr>
        <p:spPr>
          <a:xfrm>
            <a:off x="457200" y="333375"/>
            <a:ext cx="5699125" cy="5792788"/>
          </a:xfrm>
        </p:spPr>
        <p:txBody>
          <a:bodyPr/>
          <a:lstStyle/>
          <a:p>
            <a:pPr marL="0" indent="0">
              <a:buFont typeface="Arial" pitchFamily="-102" charset="0"/>
              <a:buNone/>
            </a:pPr>
            <a:r>
              <a:rPr lang="en-US" b="1">
                <a:ea typeface="ＭＳ Ｐゴシック" pitchFamily="-102" charset="-128"/>
                <a:cs typeface="ＭＳ Ｐゴシック" pitchFamily="-102" charset="-128"/>
              </a:rPr>
              <a:t>2.  Asexual</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a. Can produce structures called </a:t>
            </a:r>
            <a:r>
              <a:rPr lang="en-US" i="1" u="sng">
                <a:ea typeface="ＭＳ Ｐゴシック" pitchFamily="-102" charset="-128"/>
                <a:cs typeface="ＭＳ Ｐゴシック" pitchFamily="-102" charset="-128"/>
              </a:rPr>
              <a:t>gemmules</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b. These are sphere-shaped collections of </a:t>
            </a:r>
            <a:r>
              <a:rPr lang="en-US" i="1" u="sng">
                <a:ea typeface="ＭＳ Ｐゴシック" pitchFamily="-102" charset="-128"/>
                <a:cs typeface="ＭＳ Ｐゴシック" pitchFamily="-102" charset="-128"/>
              </a:rPr>
              <a:t>amebocytes</a:t>
            </a:r>
            <a:r>
              <a:rPr lang="en-US">
                <a:ea typeface="ＭＳ Ｐゴシック" pitchFamily="-102" charset="-128"/>
                <a:cs typeface="ＭＳ Ｐゴシック" pitchFamily="-102" charset="-128"/>
              </a:rPr>
              <a:t> surrounded by a tough layer of </a:t>
            </a:r>
            <a:r>
              <a:rPr lang="en-US" i="1" u="sng">
                <a:ea typeface="ＭＳ Ｐゴシック" pitchFamily="-102" charset="-128"/>
                <a:cs typeface="ＭＳ Ｐゴシック" pitchFamily="-102" charset="-128"/>
              </a:rPr>
              <a:t>spicules</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c. Can survive long periods of</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	i.  </a:t>
            </a:r>
            <a:r>
              <a:rPr lang="en-US" i="1">
                <a:ea typeface="ＭＳ Ｐゴシック" pitchFamily="-102" charset="-128"/>
                <a:cs typeface="ＭＳ Ｐゴシック" pitchFamily="-102" charset="-128"/>
              </a:rPr>
              <a:t>Freezing 	</a:t>
            </a:r>
            <a:r>
              <a:rPr lang="en-US">
                <a:ea typeface="ＭＳ Ｐゴシック" pitchFamily="-102" charset="-128"/>
                <a:cs typeface="ＭＳ Ｐゴシック" pitchFamily="-102" charset="-128"/>
              </a:rPr>
              <a:t>ii.  </a:t>
            </a:r>
            <a:r>
              <a:rPr lang="en-US" i="1">
                <a:ea typeface="ＭＳ Ｐゴシック" pitchFamily="-102" charset="-128"/>
                <a:cs typeface="ＭＳ Ｐゴシック" pitchFamily="-102" charset="-128"/>
              </a:rPr>
              <a:t>Drought</a:t>
            </a:r>
            <a:endParaRPr lang="en-CA">
              <a:ea typeface="ＭＳ Ｐゴシック" pitchFamily="-102" charset="-128"/>
              <a:cs typeface="ＭＳ Ｐゴシック" pitchFamily="-102" charset="-128"/>
            </a:endParaRPr>
          </a:p>
          <a:p>
            <a:pPr marL="0" indent="0">
              <a:buFont typeface="Arial" pitchFamily="-102" charset="0"/>
              <a:buNone/>
            </a:pPr>
            <a:endParaRPr lang="en-CA">
              <a:ea typeface="ＭＳ Ｐゴシック" pitchFamily="-102" charset="-128"/>
              <a:cs typeface="ＭＳ Ｐゴシック" pitchFamily="-102" charset="-128"/>
            </a:endParaRPr>
          </a:p>
        </p:txBody>
      </p:sp>
      <p:pic>
        <p:nvPicPr>
          <p:cNvPr id="49155" name="Picture 4" descr="http://www1.fccj.cc.fl.us/dbyres/images/gemmule100.jpg"/>
          <p:cNvPicPr>
            <a:picLocks noChangeAspect="1" noChangeArrowheads="1"/>
          </p:cNvPicPr>
          <p:nvPr/>
        </p:nvPicPr>
        <p:blipFill>
          <a:blip r:embed="rId2"/>
          <a:srcRect/>
          <a:stretch>
            <a:fillRect/>
          </a:stretch>
        </p:blipFill>
        <p:spPr bwMode="auto">
          <a:xfrm>
            <a:off x="5795963" y="1484313"/>
            <a:ext cx="3186112" cy="212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endParaRPr lang="en-CA">
              <a:ea typeface="ＭＳ Ｐゴシック" pitchFamily="-102" charset="-128"/>
              <a:cs typeface="ＭＳ Ｐゴシック" pitchFamily="-102" charset="-128"/>
            </a:endParaRPr>
          </a:p>
        </p:txBody>
      </p:sp>
      <p:sp>
        <p:nvSpPr>
          <p:cNvPr id="50178" name="Content Placeholder 2"/>
          <p:cNvSpPr>
            <a:spLocks noGrp="1"/>
          </p:cNvSpPr>
          <p:nvPr>
            <p:ph idx="1"/>
          </p:nvPr>
        </p:nvSpPr>
        <p:spPr/>
        <p:txBody>
          <a:bodyPr/>
          <a:lstStyle/>
          <a:p>
            <a:pPr marL="0" indent="0">
              <a:buFont typeface="Arial" pitchFamily="-102" charset="0"/>
              <a:buNone/>
            </a:pPr>
            <a:r>
              <a:rPr lang="en-US">
                <a:ea typeface="ＭＳ Ｐゴシック" pitchFamily="-102" charset="-128"/>
                <a:cs typeface="ＭＳ Ｐゴシック" pitchFamily="-102" charset="-128"/>
              </a:rPr>
              <a:t>d.  Can also reproduce by </a:t>
            </a:r>
            <a:r>
              <a:rPr lang="en-US" i="1" u="sng">
                <a:ea typeface="ＭＳ Ｐゴシック" pitchFamily="-102" charset="-128"/>
                <a:cs typeface="ＭＳ Ｐゴシック" pitchFamily="-102" charset="-128"/>
              </a:rPr>
              <a:t>budding</a:t>
            </a:r>
            <a:r>
              <a:rPr lang="en-US">
                <a:ea typeface="ＭＳ Ｐゴシック" pitchFamily="-102" charset="-128"/>
                <a:cs typeface="ＭＳ Ｐゴシック" pitchFamily="-102" charset="-128"/>
              </a:rPr>
              <a:t> in which part of a sponge simply falls off the parent and grows into a new sponge</a:t>
            </a:r>
            <a:endParaRPr lang="en-CA">
              <a:ea typeface="ＭＳ Ｐゴシック" pitchFamily="-102" charset="-128"/>
              <a:cs typeface="ＭＳ Ｐゴシック" pitchFamily="-102" charset="-128"/>
            </a:endParaRPr>
          </a:p>
          <a:p>
            <a:pPr marL="0" indent="0">
              <a:buFont typeface="Arial" pitchFamily="-102" charset="0"/>
              <a:buNone/>
            </a:pPr>
            <a:endParaRPr lang="en-CA">
              <a:ea typeface="ＭＳ Ｐゴシック" pitchFamily="-102" charset="-128"/>
              <a:cs typeface="ＭＳ Ｐゴシック" pitchFamily="-102" charset="-128"/>
            </a:endParaRPr>
          </a:p>
        </p:txBody>
      </p:sp>
      <p:pic>
        <p:nvPicPr>
          <p:cNvPr id="36868" name="Picture 2"/>
          <p:cNvPicPr>
            <a:picLocks noChangeAspect="1" noChangeArrowheads="1"/>
          </p:cNvPicPr>
          <p:nvPr/>
        </p:nvPicPr>
        <p:blipFill>
          <a:blip r:embed="rId2">
            <a:extLst>
              <a:ext uri="{28A0092B-C50C-407E-A947-70E740481C1C}">
                <a14:useLocalDpi xmlns:a14="http://schemas.microsoft.com/office/drawing/2010/main" xmlns:r="http://schemas.openxmlformats.org/officeDocument/2006/relationships" xmlns:a="http://schemas.openxmlformats.org/drawingml/2006/main" xmlns:p="http://schemas.openxmlformats.org/presentationml/2006/main" xmlns="" val="0"/>
              </a:ext>
            </a:extLst>
          </a:blip>
          <a:srcRect/>
          <a:stretch>
            <a:fillRect/>
          </a:stretch>
        </p:blipFill>
        <p:spPr bwMode="auto">
          <a:xfrm>
            <a:off x="3924300" y="3141663"/>
            <a:ext cx="4625975" cy="3459162"/>
          </a:xfrm>
          <a:prstGeom prst="rect">
            <a:avLst/>
          </a:prstGeom>
          <a:noFill/>
          <a:ln>
            <a:noFill/>
          </a:ln>
          <a:effectLst/>
          <a:extLst>
            <a:ext uri="{909E8E84-426E-40dd-AFC4-6F175D3DCCD1}">
              <a14:hiddenFill xmlns:a14="http://schemas.microsoft.com/office/drawing/2010/main" xmlns:a="http://schemas.openxmlformats.org/drawingml/2006/main" xmlns:p="http://schemas.openxmlformats.org/presentationml/2006/main" xmlns="">
                <a:solidFill>
                  <a:schemeClr val="accent1"/>
                </a:solidFill>
              </a14:hiddenFill>
            </a:ext>
            <a:ext uri="{91240B29-F687-4f45-9708-019B960494DF}">
              <a14:hiddenLine xmlns:a14="http://schemas.microsoft.com/office/drawing/2010/main" xmlns:a="http://schemas.openxmlformats.org/drawingml/2006/main" xmlns:p="http://schemas.openxmlformats.org/presentationml/2006/main" xmlns="" w="9525">
                <a:solidFill>
                  <a:schemeClr val="tx1"/>
                </a:solidFill>
                <a:miter lim="800000"/>
                <a:headEnd/>
                <a:tailEnd/>
              </a14:hiddenLine>
            </a:ext>
            <a:ext uri="{AF507438-7753-43e0-B8FC-AC1667EBCBE1}">
              <a14:hiddenEffects xmlns:a14="http://schemas.microsoft.com/office/drawing/2010/main" xmlns:a="http://schemas.openxmlformats.org/drawingml/2006/main" xmlns:p="http://schemas.openxmlformats.org/presentationml/2006/main" xmlns="">
                <a:effectLst>
                  <a:outerShdw blurRad="63500" dist="38099" dir="2700000" algn="ctr" rotWithShape="0">
                    <a:schemeClr val="bg2">
                      <a:alpha val="74997"/>
                    </a:schemeClr>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endParaRPr lang="en-CA">
              <a:ea typeface="ＭＳ Ｐゴシック" pitchFamily="-102" charset="-128"/>
              <a:cs typeface="ＭＳ Ｐゴシック" pitchFamily="-102" charset="-128"/>
            </a:endParaRPr>
          </a:p>
        </p:txBody>
      </p:sp>
      <p:sp>
        <p:nvSpPr>
          <p:cNvPr id="3" name="Content Placeholder 2"/>
          <p:cNvSpPr>
            <a:spLocks noGrp="1"/>
          </p:cNvSpPr>
          <p:nvPr>
            <p:ph idx="1"/>
          </p:nvPr>
        </p:nvSpPr>
        <p:spPr/>
        <p:txBody>
          <a:bodyPr/>
          <a:lstStyle/>
          <a:p>
            <a:pPr marL="0" indent="0">
              <a:buFont typeface="Arial" pitchFamily="-102" charset="0"/>
              <a:buNone/>
            </a:pPr>
            <a:r>
              <a:rPr lang="en-US" b="1">
                <a:ea typeface="ＭＳ Ｐゴシック" pitchFamily="-102" charset="-128"/>
                <a:cs typeface="ＭＳ Ｐゴシック" pitchFamily="-102" charset="-128"/>
              </a:rPr>
              <a:t>3.  	Regeneration </a:t>
            </a:r>
            <a:endParaRPr lang="en-CA">
              <a:ea typeface="ＭＳ Ｐゴシック" pitchFamily="-102" charset="-128"/>
              <a:cs typeface="ＭＳ Ｐゴシック" pitchFamily="-102" charset="-128"/>
            </a:endParaRPr>
          </a:p>
          <a:p>
            <a:pPr marL="0" indent="0">
              <a:buFont typeface="Arial" pitchFamily="-102" charset="0"/>
              <a:buAutoNum type="alphaLcPeriod"/>
            </a:pPr>
            <a:r>
              <a:rPr lang="en-US" i="1">
                <a:ea typeface="ＭＳ Ｐゴシック" pitchFamily="-102" charset="-128"/>
                <a:cs typeface="ＭＳ Ｐゴシック" pitchFamily="-102" charset="-128"/>
              </a:rPr>
              <a:t>The ability to regrow a lost or damaged part</a:t>
            </a:r>
          </a:p>
          <a:p>
            <a:pPr marL="0" indent="0">
              <a:buFont typeface="Arial" pitchFamily="-102" charset="0"/>
              <a:buNone/>
            </a:pP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b. Separated sponge cells will </a:t>
            </a:r>
            <a:r>
              <a:rPr lang="en-US" i="1" u="sng">
                <a:ea typeface="ＭＳ Ｐゴシック" pitchFamily="-102" charset="-128"/>
                <a:cs typeface="ＭＳ Ｐゴシック" pitchFamily="-102" charset="-128"/>
              </a:rPr>
              <a:t>clump </a:t>
            </a:r>
            <a:r>
              <a:rPr lang="en-US">
                <a:ea typeface="ＭＳ Ｐゴシック" pitchFamily="-102" charset="-128"/>
                <a:cs typeface="ＭＳ Ｐゴシック" pitchFamily="-102" charset="-128"/>
              </a:rPr>
              <a:t>together and grow into several </a:t>
            </a:r>
            <a:r>
              <a:rPr lang="en-US" i="1" u="sng">
                <a:ea typeface="ＭＳ Ｐゴシック" pitchFamily="-102" charset="-128"/>
                <a:cs typeface="ＭＳ Ｐゴシック" pitchFamily="-102" charset="-128"/>
              </a:rPr>
              <a:t>new</a:t>
            </a:r>
            <a:r>
              <a:rPr lang="en-US">
                <a:ea typeface="ＭＳ Ｐゴシック" pitchFamily="-102" charset="-128"/>
                <a:cs typeface="ＭＳ Ｐゴシック" pitchFamily="-102" charset="-128"/>
              </a:rPr>
              <a:t> sponges</a:t>
            </a:r>
            <a:endParaRPr lang="en-CA">
              <a:ea typeface="ＭＳ Ｐゴシック" pitchFamily="-102" charset="-128"/>
              <a:cs typeface="ＭＳ Ｐゴシック" pitchFamily="-102" charset="-128"/>
            </a:endParaRPr>
          </a:p>
          <a:p>
            <a:pPr marL="0" indent="0">
              <a:buFont typeface="Arial" pitchFamily="-102" charset="0"/>
              <a:buNone/>
            </a:pPr>
            <a:endParaRPr lang="en-CA">
              <a:ea typeface="ＭＳ Ｐゴシック" pitchFamily="-102" charset="-128"/>
              <a:cs typeface="ＭＳ Ｐゴシック" pitchFamily="-102"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normAutofit fontScale="90000"/>
          </a:bodyPr>
          <a:lstStyle/>
          <a:p>
            <a:r>
              <a:rPr lang="en-US" b="1">
                <a:ea typeface="ＭＳ Ｐゴシック" pitchFamily="-102" charset="-128"/>
                <a:cs typeface="ＭＳ Ｐゴシック" pitchFamily="-102" charset="-128"/>
              </a:rPr>
              <a:t>III.</a:t>
            </a:r>
            <a:r>
              <a:rPr lang="en-US" b="1" u="sng">
                <a:ea typeface="ＭＳ Ｐゴシック" pitchFamily="-102" charset="-128"/>
                <a:cs typeface="ＭＳ Ｐゴシック" pitchFamily="-102" charset="-128"/>
              </a:rPr>
              <a:t>How Sponges Fit into the World</a:t>
            </a:r>
            <a:r>
              <a:rPr lang="en-CA">
                <a:ea typeface="ＭＳ Ｐゴシック" pitchFamily="-102" charset="-128"/>
                <a:cs typeface="ＭＳ Ｐゴシック" pitchFamily="-102" charset="-128"/>
              </a:rPr>
              <a:t/>
            </a:r>
            <a:br>
              <a:rPr lang="en-CA">
                <a:ea typeface="ＭＳ Ｐゴシック" pitchFamily="-102" charset="-128"/>
                <a:cs typeface="ＭＳ Ｐゴシック" pitchFamily="-102" charset="-128"/>
              </a:rPr>
            </a:br>
            <a:endParaRPr lang="en-CA">
              <a:ea typeface="ＭＳ Ｐゴシック" pitchFamily="-102" charset="-128"/>
              <a:cs typeface="ＭＳ Ｐゴシック" pitchFamily="-102" charset="-128"/>
            </a:endParaRPr>
          </a:p>
        </p:txBody>
      </p:sp>
      <p:sp>
        <p:nvSpPr>
          <p:cNvPr id="52226" name="Content Placeholder 2"/>
          <p:cNvSpPr>
            <a:spLocks noGrp="1"/>
          </p:cNvSpPr>
          <p:nvPr>
            <p:ph idx="1"/>
          </p:nvPr>
        </p:nvSpPr>
        <p:spPr>
          <a:xfrm>
            <a:off x="250825" y="1052513"/>
            <a:ext cx="8713788" cy="5545137"/>
          </a:xfrm>
        </p:spPr>
        <p:txBody>
          <a:bodyPr>
            <a:normAutofit/>
          </a:bodyPr>
          <a:lstStyle/>
          <a:p>
            <a:pPr marL="0" indent="0">
              <a:buFont typeface="Arial" pitchFamily="-102" charset="0"/>
              <a:buNone/>
            </a:pPr>
            <a:r>
              <a:rPr lang="en-US" b="1" dirty="0">
                <a:ea typeface="ＭＳ Ｐゴシック" pitchFamily="-102" charset="-128"/>
                <a:cs typeface="ＭＳ Ｐゴシック" pitchFamily="-102" charset="-128"/>
              </a:rPr>
              <a:t>A.  	</a:t>
            </a:r>
            <a:r>
              <a:rPr lang="en-US" sz="2800" dirty="0">
                <a:ea typeface="ＭＳ Ｐゴシック" pitchFamily="-102" charset="-128"/>
                <a:cs typeface="ＭＳ Ｐゴシック" pitchFamily="-102" charset="-128"/>
              </a:rPr>
              <a:t>6 things that sponges contribute:</a:t>
            </a:r>
            <a:endParaRPr lang="en-CA" sz="2800" dirty="0">
              <a:ea typeface="ＭＳ Ｐゴシック" pitchFamily="-102" charset="-128"/>
              <a:cs typeface="ＭＳ Ｐゴシック" pitchFamily="-102" charset="-128"/>
            </a:endParaRPr>
          </a:p>
          <a:p>
            <a:pPr marL="0" indent="0">
              <a:buFont typeface="Arial" pitchFamily="-102" charset="0"/>
              <a:buNone/>
            </a:pPr>
            <a:r>
              <a:rPr lang="en-US" sz="2800" dirty="0">
                <a:ea typeface="ＭＳ Ｐゴシック" pitchFamily="-102" charset="-128"/>
                <a:cs typeface="ＭＳ Ｐゴシック" pitchFamily="-102" charset="-128"/>
              </a:rPr>
              <a:t>	1.  Often live in </a:t>
            </a:r>
            <a:r>
              <a:rPr lang="en-US" sz="2800" i="1" u="sng" dirty="0">
                <a:ea typeface="ＭＳ Ｐゴシック" pitchFamily="-102" charset="-128"/>
                <a:cs typeface="ＭＳ Ｐゴシック" pitchFamily="-102" charset="-128"/>
              </a:rPr>
              <a:t>dark</a:t>
            </a:r>
            <a:r>
              <a:rPr lang="en-US" sz="2800" dirty="0">
                <a:ea typeface="ＭＳ Ｐゴシック" pitchFamily="-102" charset="-128"/>
                <a:cs typeface="ＭＳ Ｐゴシック" pitchFamily="-102" charset="-128"/>
              </a:rPr>
              <a:t> places</a:t>
            </a:r>
            <a:endParaRPr lang="en-CA" sz="2800" dirty="0">
              <a:ea typeface="ＭＳ Ｐゴシック" pitchFamily="-102" charset="-128"/>
              <a:cs typeface="ＭＳ Ｐゴシック" pitchFamily="-102" charset="-128"/>
            </a:endParaRPr>
          </a:p>
          <a:p>
            <a:pPr marL="0" indent="0">
              <a:buFont typeface="Arial" pitchFamily="-102" charset="0"/>
              <a:buNone/>
            </a:pPr>
            <a:r>
              <a:rPr lang="en-US" sz="2800" dirty="0">
                <a:ea typeface="ＭＳ Ｐゴシック" pitchFamily="-102" charset="-128"/>
                <a:cs typeface="ＭＳ Ｐゴシック" pitchFamily="-102" charset="-128"/>
              </a:rPr>
              <a:t>	2.  Act as </a:t>
            </a:r>
            <a:r>
              <a:rPr lang="ja-JP" altLang="en-US" sz="2800" dirty="0">
                <a:ea typeface="ＭＳ Ｐゴシック" pitchFamily="-102" charset="-128"/>
                <a:cs typeface="ＭＳ Ｐゴシック" pitchFamily="-102" charset="-128"/>
              </a:rPr>
              <a:t>“</a:t>
            </a:r>
            <a:r>
              <a:rPr lang="en-US" altLang="ja-JP" sz="2800" dirty="0">
                <a:ea typeface="ＭＳ Ｐゴシック" pitchFamily="-102" charset="-128"/>
                <a:cs typeface="ＭＳ Ｐゴシック" pitchFamily="-102" charset="-128"/>
              </a:rPr>
              <a:t>homes</a:t>
            </a:r>
            <a:r>
              <a:rPr lang="ja-JP" altLang="en-US" sz="2800" dirty="0">
                <a:ea typeface="ＭＳ Ｐゴシック" pitchFamily="-102" charset="-128"/>
                <a:cs typeface="ＭＳ Ｐゴシック" pitchFamily="-102" charset="-128"/>
              </a:rPr>
              <a:t>”</a:t>
            </a:r>
            <a:r>
              <a:rPr lang="en-US" altLang="ja-JP" sz="2800" dirty="0">
                <a:ea typeface="ＭＳ Ｐゴシック" pitchFamily="-102" charset="-128"/>
                <a:cs typeface="ＭＳ Ｐゴシック" pitchFamily="-102" charset="-128"/>
              </a:rPr>
              <a:t> for:  </a:t>
            </a:r>
            <a:r>
              <a:rPr lang="en-US" altLang="ja-JP" sz="2800" i="1" dirty="0">
                <a:ea typeface="ＭＳ Ｐゴシック" pitchFamily="-102" charset="-128"/>
                <a:cs typeface="ＭＳ Ｐゴシック" pitchFamily="-102" charset="-128"/>
              </a:rPr>
              <a:t>other marine animals</a:t>
            </a:r>
            <a:endParaRPr lang="en-CA" altLang="ja-JP" sz="2800" dirty="0">
              <a:ea typeface="ＭＳ Ｐゴシック" pitchFamily="-102" charset="-128"/>
              <a:cs typeface="ＭＳ Ｐゴシック" pitchFamily="-102" charset="-128"/>
            </a:endParaRPr>
          </a:p>
          <a:p>
            <a:pPr marL="0" indent="0">
              <a:buFont typeface="Arial" pitchFamily="-102" charset="0"/>
              <a:buNone/>
            </a:pPr>
            <a:r>
              <a:rPr lang="en-US" sz="2800" dirty="0">
                <a:ea typeface="ＭＳ Ｐゴシック" pitchFamily="-102" charset="-128"/>
                <a:cs typeface="ＭＳ Ｐゴシック" pitchFamily="-102" charset="-128"/>
              </a:rPr>
              <a:t>	3.  Live in symbiosis with:  </a:t>
            </a:r>
            <a:r>
              <a:rPr lang="en-US" sz="2800" i="1" dirty="0">
                <a:ea typeface="ＭＳ Ｐゴシック" pitchFamily="-102" charset="-128"/>
                <a:cs typeface="ＭＳ Ｐゴシック" pitchFamily="-102" charset="-128"/>
              </a:rPr>
              <a:t>bacteria and protists</a:t>
            </a:r>
            <a:endParaRPr lang="en-CA" sz="2800" dirty="0">
              <a:ea typeface="ＭＳ Ｐゴシック" pitchFamily="-102" charset="-128"/>
              <a:cs typeface="ＭＳ Ｐゴシック" pitchFamily="-102" charset="-128"/>
            </a:endParaRPr>
          </a:p>
          <a:p>
            <a:pPr marL="0" indent="0">
              <a:buFont typeface="Arial" pitchFamily="-102" charset="0"/>
              <a:buNone/>
            </a:pPr>
            <a:r>
              <a:rPr lang="en-US" sz="2800" dirty="0">
                <a:ea typeface="ＭＳ Ｐゴシック" pitchFamily="-102" charset="-128"/>
                <a:cs typeface="ＭＳ Ｐゴシック" pitchFamily="-102" charset="-128"/>
              </a:rPr>
              <a:t>	4.  Boring sponges are important in </a:t>
            </a:r>
            <a:r>
              <a:rPr lang="ja-JP" altLang="en-US" sz="2800" i="1" dirty="0">
                <a:ea typeface="ＭＳ Ｐゴシック" pitchFamily="-102" charset="-128"/>
                <a:cs typeface="ＭＳ Ｐゴシック" pitchFamily="-102" charset="-128"/>
              </a:rPr>
              <a:t>“</a:t>
            </a:r>
            <a:r>
              <a:rPr lang="en-US" altLang="ja-JP" sz="2800" i="1" dirty="0">
                <a:ea typeface="ＭＳ Ｐゴシック" pitchFamily="-102" charset="-128"/>
                <a:cs typeface="ＭＳ Ｐゴシック" pitchFamily="-102" charset="-128"/>
              </a:rPr>
              <a:t>cleaning up</a:t>
            </a:r>
            <a:r>
              <a:rPr lang="ja-JP" altLang="en-US" sz="2800" i="1" dirty="0">
                <a:ea typeface="ＭＳ Ｐゴシック" pitchFamily="-102" charset="-128"/>
                <a:cs typeface="ＭＳ Ｐゴシック" pitchFamily="-102" charset="-128"/>
              </a:rPr>
              <a:t>”</a:t>
            </a:r>
            <a:r>
              <a:rPr lang="en-US" altLang="ja-JP" sz="2800" i="1" dirty="0">
                <a:ea typeface="ＭＳ Ｐゴシック" pitchFamily="-102" charset="-128"/>
                <a:cs typeface="ＭＳ Ｐゴシック" pitchFamily="-102" charset="-128"/>
              </a:rPr>
              <a:t> 			the ocean floor</a:t>
            </a:r>
            <a:endParaRPr lang="en-CA" altLang="ja-JP" sz="2800" dirty="0">
              <a:ea typeface="ＭＳ Ｐゴシック" pitchFamily="-102" charset="-128"/>
              <a:cs typeface="ＭＳ Ｐゴシック" pitchFamily="-102" charset="-128"/>
            </a:endParaRPr>
          </a:p>
          <a:p>
            <a:pPr marL="0" indent="0">
              <a:buFont typeface="Arial" pitchFamily="-102" charset="0"/>
              <a:buNone/>
            </a:pPr>
            <a:r>
              <a:rPr lang="en-US" sz="2800" dirty="0">
                <a:ea typeface="ＭＳ Ｐゴシック" pitchFamily="-102" charset="-128"/>
                <a:cs typeface="ＭＳ Ｐゴシック" pitchFamily="-102" charset="-128"/>
              </a:rPr>
              <a:t>	5.  	Human uses:</a:t>
            </a:r>
            <a:endParaRPr lang="en-CA" sz="2800" dirty="0">
              <a:ea typeface="ＭＳ Ｐゴシック" pitchFamily="-102" charset="-128"/>
              <a:cs typeface="ＭＳ Ｐゴシック" pitchFamily="-102" charset="-128"/>
            </a:endParaRPr>
          </a:p>
          <a:p>
            <a:pPr marL="0" indent="0">
              <a:buFont typeface="Arial" pitchFamily="-102" charset="0"/>
              <a:buNone/>
            </a:pPr>
            <a:r>
              <a:rPr lang="en-US" sz="2800" dirty="0">
                <a:ea typeface="ＭＳ Ｐゴシック" pitchFamily="-102" charset="-128"/>
                <a:cs typeface="ＭＳ Ｐゴシック" pitchFamily="-102" charset="-128"/>
              </a:rPr>
              <a:t>		a.	</a:t>
            </a:r>
            <a:r>
              <a:rPr lang="en-US" sz="2800" i="1" dirty="0">
                <a:ea typeface="ＭＳ Ｐゴシック" pitchFamily="-102" charset="-128"/>
                <a:cs typeface="ＭＳ Ｐゴシック" pitchFamily="-102" charset="-128"/>
              </a:rPr>
              <a:t>Sponges in bathing</a:t>
            </a:r>
            <a:endParaRPr lang="en-CA" sz="2800" dirty="0">
              <a:ea typeface="ＭＳ Ｐゴシック" pitchFamily="-102" charset="-128"/>
              <a:cs typeface="ＭＳ Ｐゴシック" pitchFamily="-102" charset="-128"/>
            </a:endParaRPr>
          </a:p>
          <a:p>
            <a:pPr marL="0" indent="0">
              <a:buFont typeface="Arial" pitchFamily="-102" charset="0"/>
              <a:buNone/>
            </a:pPr>
            <a:r>
              <a:rPr lang="en-US" sz="2800" dirty="0">
                <a:ea typeface="ＭＳ Ｐゴシック" pitchFamily="-102" charset="-128"/>
                <a:cs typeface="ＭＳ Ｐゴシック" pitchFamily="-102" charset="-128"/>
              </a:rPr>
              <a:t>		</a:t>
            </a:r>
            <a:r>
              <a:rPr lang="en-US" sz="2800" dirty="0" err="1">
                <a:ea typeface="ＭＳ Ｐゴシック" pitchFamily="-102" charset="-128"/>
                <a:cs typeface="ＭＳ Ｐゴシック" pitchFamily="-102" charset="-128"/>
              </a:rPr>
              <a:t>b</a:t>
            </a:r>
            <a:r>
              <a:rPr lang="en-US" sz="2800" dirty="0">
                <a:ea typeface="ＭＳ Ｐゴシック" pitchFamily="-102" charset="-128"/>
                <a:cs typeface="ＭＳ Ｐゴシック" pitchFamily="-102" charset="-128"/>
              </a:rPr>
              <a:t>.  	Protective chemicals may be </a:t>
            </a:r>
            <a:endParaRPr lang="en-CA" sz="2800" dirty="0">
              <a:ea typeface="ＭＳ Ｐゴシック" pitchFamily="-102" charset="-128"/>
              <a:cs typeface="ＭＳ Ｐゴシック" pitchFamily="-102" charset="-128"/>
            </a:endParaRPr>
          </a:p>
          <a:p>
            <a:pPr marL="0" indent="0">
              <a:buFont typeface="Arial" pitchFamily="-102" charset="0"/>
              <a:buNone/>
            </a:pPr>
            <a:r>
              <a:rPr lang="en-US" sz="2800" dirty="0">
                <a:ea typeface="ＭＳ Ｐゴシック" pitchFamily="-102" charset="-128"/>
                <a:cs typeface="ＭＳ Ｐゴシック" pitchFamily="-102" charset="-128"/>
              </a:rPr>
              <a:t>			powerful </a:t>
            </a:r>
            <a:r>
              <a:rPr lang="en-US" sz="2800" i="1" u="sng" dirty="0">
                <a:ea typeface="ＭＳ Ｐゴシック" pitchFamily="-102" charset="-128"/>
                <a:cs typeface="ＭＳ Ｐゴシック" pitchFamily="-102" charset="-128"/>
              </a:rPr>
              <a:t>toxins</a:t>
            </a:r>
            <a:r>
              <a:rPr lang="en-US" sz="2800" dirty="0">
                <a:ea typeface="ＭＳ Ｐゴシック" pitchFamily="-102" charset="-128"/>
                <a:cs typeface="ＭＳ Ｐゴシック" pitchFamily="-102" charset="-128"/>
              </a:rPr>
              <a:t> or act against </a:t>
            </a:r>
            <a:r>
              <a:rPr lang="en-US" sz="2800" u="sng" dirty="0">
                <a:ea typeface="ＭＳ Ｐゴシック" pitchFamily="-102" charset="-128"/>
                <a:cs typeface="ＭＳ Ｐゴシック" pitchFamily="-102" charset="-128"/>
              </a:rPr>
              <a:t>predators</a:t>
            </a:r>
            <a:r>
              <a:rPr lang="en-US" sz="2800" dirty="0" smtClean="0">
                <a:ea typeface="ＭＳ Ｐゴシック" pitchFamily="-102" charset="-128"/>
                <a:cs typeface="ＭＳ Ｐゴシック" pitchFamily="-102" charset="-128"/>
              </a:rPr>
              <a:t> </a:t>
            </a:r>
            <a:endParaRPr lang="en-US" sz="2800" dirty="0">
              <a:ea typeface="ＭＳ Ｐゴシック" pitchFamily="-102" charset="-128"/>
              <a:cs typeface="ＭＳ Ｐゴシック" pitchFamily="-102"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endParaRPr lang="en-CA">
              <a:ea typeface="ＭＳ Ｐゴシック" pitchFamily="-102" charset="-128"/>
              <a:cs typeface="ＭＳ Ｐゴシック" pitchFamily="-102" charset="-128"/>
            </a:endParaRPr>
          </a:p>
        </p:txBody>
      </p:sp>
      <p:sp>
        <p:nvSpPr>
          <p:cNvPr id="39938" name="Content Placeholder 2"/>
          <p:cNvSpPr>
            <a:spLocks noGrp="1"/>
          </p:cNvSpPr>
          <p:nvPr>
            <p:ph sz="half" idx="1"/>
          </p:nvPr>
        </p:nvSpPr>
        <p:spPr/>
        <p:txBody>
          <a:bodyPr/>
          <a:lstStyle/>
          <a:p>
            <a:pPr marL="0" indent="0">
              <a:buFont typeface="Arial" pitchFamily="-102" charset="0"/>
              <a:buNone/>
            </a:pPr>
            <a:r>
              <a:rPr lang="en-US" b="1">
                <a:ea typeface="ＭＳ Ｐゴシック" pitchFamily="-102" charset="-128"/>
                <a:cs typeface="ＭＳ Ｐゴシック" pitchFamily="-102" charset="-128"/>
              </a:rPr>
              <a:t>B.   Habitat:  </a:t>
            </a:r>
            <a:r>
              <a:rPr lang="en-US" i="1">
                <a:ea typeface="ＭＳ Ｐゴシック" pitchFamily="-102" charset="-128"/>
                <a:cs typeface="ＭＳ Ｐゴシック" pitchFamily="-102" charset="-128"/>
              </a:rPr>
              <a:t>live in the sea, although a few </a:t>
            </a:r>
            <a:endParaRPr lang="en-CA">
              <a:ea typeface="ＭＳ Ｐゴシック" pitchFamily="-102" charset="-128"/>
              <a:cs typeface="ＭＳ Ｐゴシック" pitchFamily="-102" charset="-128"/>
            </a:endParaRPr>
          </a:p>
          <a:p>
            <a:pPr marL="0" indent="0">
              <a:buFont typeface="Arial" pitchFamily="-102" charset="0"/>
              <a:buNone/>
            </a:pPr>
            <a:r>
              <a:rPr lang="en-US" i="1">
                <a:ea typeface="ＭＳ Ｐゴシック" pitchFamily="-102" charset="-128"/>
                <a:cs typeface="ＭＳ Ｐゴシック" pitchFamily="-102" charset="-128"/>
              </a:rPr>
              <a:t>live in freshwater lakes and streams</a:t>
            </a:r>
            <a:endParaRPr lang="en-CA">
              <a:ea typeface="ＭＳ Ｐゴシック" pitchFamily="-102" charset="-128"/>
              <a:cs typeface="ＭＳ Ｐゴシック" pitchFamily="-102" charset="-128"/>
            </a:endParaRPr>
          </a:p>
          <a:p>
            <a:pPr marL="0" indent="0">
              <a:buFont typeface="Arial" pitchFamily="-102" charset="0"/>
              <a:buNone/>
            </a:pPr>
            <a:r>
              <a:rPr lang="en-US" b="1">
                <a:ea typeface="ＭＳ Ｐゴシック" pitchFamily="-102" charset="-128"/>
                <a:cs typeface="ＭＳ Ｐゴシック" pitchFamily="-102" charset="-128"/>
              </a:rPr>
              <a:t>C. Phylum name Porifera means: </a:t>
            </a:r>
            <a:r>
              <a:rPr lang="en-US">
                <a:ea typeface="ＭＳ Ｐゴシック" pitchFamily="-102" charset="-128"/>
                <a:cs typeface="ＭＳ Ｐゴシック" pitchFamily="-102" charset="-128"/>
              </a:rPr>
              <a:t> pore-bearers because sponges have tiny openings all over their body</a:t>
            </a:r>
            <a:endParaRPr lang="en-CA">
              <a:ea typeface="ＭＳ Ｐゴシック" pitchFamily="-102" charset="-128"/>
              <a:cs typeface="ＭＳ Ｐゴシック" pitchFamily="-102" charset="-128"/>
            </a:endParaRPr>
          </a:p>
          <a:p>
            <a:pPr marL="0" indent="0">
              <a:buFont typeface="Arial" pitchFamily="-102" charset="0"/>
              <a:buNone/>
            </a:pPr>
            <a:endParaRPr lang="en-CA">
              <a:ea typeface="ＭＳ Ｐゴシック" pitchFamily="-102" charset="-128"/>
              <a:cs typeface="ＭＳ Ｐゴシック" pitchFamily="-102" charset="-128"/>
            </a:endParaRPr>
          </a:p>
        </p:txBody>
      </p:sp>
      <p:sp>
        <p:nvSpPr>
          <p:cNvPr id="39939" name="Content Placeholder 3"/>
          <p:cNvSpPr>
            <a:spLocks noGrp="1"/>
          </p:cNvSpPr>
          <p:nvPr>
            <p:ph sz="half" idx="2"/>
          </p:nvPr>
        </p:nvSpPr>
        <p:spPr/>
        <p:txBody>
          <a:bodyPr/>
          <a:lstStyle/>
          <a:p>
            <a:endParaRPr lang="en-CA">
              <a:ea typeface="ＭＳ Ｐゴシック" pitchFamily="-102" charset="-128"/>
              <a:cs typeface="ＭＳ Ｐゴシック" pitchFamily="-102" charset="-128"/>
            </a:endParaRPr>
          </a:p>
        </p:txBody>
      </p:sp>
      <p:pic>
        <p:nvPicPr>
          <p:cNvPr id="26629" name="Picture 2"/>
          <p:cNvPicPr>
            <a:picLocks noChangeAspect="1" noChangeArrowheads="1"/>
          </p:cNvPicPr>
          <p:nvPr/>
        </p:nvPicPr>
        <p:blipFill>
          <a:blip r:embed="rId2">
            <a:extLst>
              <a:ext uri="{28A0092B-C50C-407E-A947-70E740481C1C}">
                <a14:useLocalDpi xmlns:a14="http://schemas.microsoft.com/office/drawing/2010/main" xmlns:r="http://schemas.openxmlformats.org/officeDocument/2006/relationships" xmlns:a="http://schemas.openxmlformats.org/drawingml/2006/main" xmlns:p="http://schemas.openxmlformats.org/presentationml/2006/main" xmlns="" val="0"/>
              </a:ext>
            </a:extLst>
          </a:blip>
          <a:srcRect/>
          <a:stretch>
            <a:fillRect/>
          </a:stretch>
        </p:blipFill>
        <p:spPr bwMode="auto">
          <a:xfrm>
            <a:off x="5435600" y="1700213"/>
            <a:ext cx="3276600" cy="4210050"/>
          </a:xfrm>
          <a:prstGeom prst="rect">
            <a:avLst/>
          </a:prstGeom>
          <a:noFill/>
          <a:ln>
            <a:noFill/>
          </a:ln>
          <a:effectLst/>
          <a:extLst>
            <a:ext uri="{909E8E84-426E-40dd-AFC4-6F175D3DCCD1}">
              <a14:hiddenFill xmlns:a14="http://schemas.microsoft.com/office/drawing/2010/main" xmlns:a="http://schemas.openxmlformats.org/drawingml/2006/main" xmlns:p="http://schemas.openxmlformats.org/presentationml/2006/main" xmlns="">
                <a:solidFill>
                  <a:schemeClr val="accent1"/>
                </a:solidFill>
              </a14:hiddenFill>
            </a:ext>
            <a:ext uri="{91240B29-F687-4f45-9708-019B960494DF}">
              <a14:hiddenLine xmlns:a14="http://schemas.microsoft.com/office/drawing/2010/main" xmlns:a="http://schemas.openxmlformats.org/drawingml/2006/main" xmlns:p="http://schemas.openxmlformats.org/presentationml/2006/main" xmlns="" w="9525">
                <a:solidFill>
                  <a:schemeClr val="tx1"/>
                </a:solidFill>
                <a:miter lim="800000"/>
                <a:headEnd/>
                <a:tailEnd/>
              </a14:hiddenLine>
            </a:ext>
            <a:ext uri="{AF507438-7753-43e0-B8FC-AC1667EBCBE1}">
              <a14:hiddenEffects xmlns:a14="http://schemas.microsoft.com/office/drawing/2010/main" xmlns:a="http://schemas.openxmlformats.org/drawingml/2006/main" xmlns:p="http://schemas.openxmlformats.org/presentationml/2006/main" xmlns="">
                <a:effectLst>
                  <a:outerShdw blurRad="63500" dist="38099" dir="2700000" algn="ctr" rotWithShape="0">
                    <a:schemeClr val="bg2">
                      <a:alpha val="74997"/>
                    </a:schemeClr>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Title 7"/>
          <p:cNvSpPr>
            <a:spLocks noGrp="1"/>
          </p:cNvSpPr>
          <p:nvPr>
            <p:ph type="title"/>
          </p:nvPr>
        </p:nvSpPr>
        <p:spPr/>
        <p:txBody>
          <a:bodyPr/>
          <a:lstStyle/>
          <a:p>
            <a:endParaRPr lang="en-CA">
              <a:ea typeface="ＭＳ Ｐゴシック" pitchFamily="-102" charset="-128"/>
              <a:cs typeface="ＭＳ Ｐゴシック" pitchFamily="-102" charset="-128"/>
            </a:endParaRPr>
          </a:p>
        </p:txBody>
      </p:sp>
      <p:sp>
        <p:nvSpPr>
          <p:cNvPr id="3" name="Content Placeholder 2"/>
          <p:cNvSpPr>
            <a:spLocks noGrp="1"/>
          </p:cNvSpPr>
          <p:nvPr>
            <p:ph idx="1"/>
          </p:nvPr>
        </p:nvSpPr>
        <p:spPr>
          <a:xfrm>
            <a:off x="611188" y="1628775"/>
            <a:ext cx="8229600" cy="4525963"/>
          </a:xfrm>
        </p:spPr>
        <p:txBody>
          <a:bodyPr/>
          <a:lstStyle/>
          <a:p>
            <a:pPr marL="0" indent="0">
              <a:buFont typeface="Arial" pitchFamily="-102" charset="0"/>
              <a:buNone/>
            </a:pPr>
            <a:r>
              <a:rPr lang="en-US">
                <a:ea typeface="ＭＳ Ｐゴシック" pitchFamily="-102" charset="-128"/>
                <a:cs typeface="ＭＳ Ｐゴシック" pitchFamily="-102" charset="-128"/>
              </a:rPr>
              <a:t>D:   3 characteristics of Phylum Porifera like </a:t>
            </a:r>
            <a:r>
              <a:rPr lang="en-CA">
                <a:ea typeface="ＭＳ Ｐゴシック" pitchFamily="-102" charset="-128"/>
                <a:cs typeface="ＭＳ Ｐゴシック" pitchFamily="-102" charset="-128"/>
              </a:rPr>
              <a:t> </a:t>
            </a:r>
            <a:r>
              <a:rPr lang="en-US">
                <a:ea typeface="ＭＳ Ｐゴシック" pitchFamily="-102" charset="-128"/>
                <a:cs typeface="ＭＳ Ｐゴシック" pitchFamily="-102" charset="-128"/>
              </a:rPr>
              <a:t>most animals:</a:t>
            </a:r>
            <a:endParaRPr lang="en-CA">
              <a:ea typeface="ＭＳ Ｐゴシック" pitchFamily="-102" charset="-128"/>
              <a:cs typeface="ＭＳ Ｐゴシック" pitchFamily="-102" charset="-128"/>
            </a:endParaRPr>
          </a:p>
          <a:p>
            <a:pPr marL="400050" lvl="1" indent="0">
              <a:buFont typeface="Arial" pitchFamily="-102" charset="0"/>
              <a:buNone/>
            </a:pPr>
            <a:r>
              <a:rPr lang="en-US"/>
              <a:t>1.  multicellular</a:t>
            </a:r>
            <a:endParaRPr lang="en-CA"/>
          </a:p>
          <a:p>
            <a:pPr marL="400050" lvl="1" indent="0">
              <a:buFont typeface="Arial" pitchFamily="-102" charset="0"/>
              <a:buNone/>
            </a:pPr>
            <a:r>
              <a:rPr lang="en-US"/>
              <a:t>2.  heterotrophic</a:t>
            </a:r>
            <a:endParaRPr lang="en-CA"/>
          </a:p>
          <a:p>
            <a:pPr marL="400050" lvl="1" indent="0">
              <a:buFont typeface="Arial" pitchFamily="-102" charset="0"/>
              <a:buNone/>
            </a:pPr>
            <a:r>
              <a:rPr lang="en-US"/>
              <a:t>3.  no cell walls</a:t>
            </a:r>
            <a:endParaRPr lang="en-CA"/>
          </a:p>
          <a:p>
            <a:pPr marL="400050" lvl="1" indent="0">
              <a:buFont typeface="Arial" pitchFamily="-102" charset="0"/>
              <a:buNone/>
            </a:pPr>
            <a:r>
              <a:rPr lang="en-US"/>
              <a:t>4.  contain several specialized cell types </a:t>
            </a:r>
            <a:endParaRPr lang="en-CA"/>
          </a:p>
          <a:p>
            <a:pPr marL="400050" lvl="1" indent="0">
              <a:buFont typeface="Arial" pitchFamily="-102" charset="0"/>
              <a:buNone/>
            </a:pPr>
            <a:r>
              <a:rPr lang="en-US"/>
              <a:t>that live together</a:t>
            </a:r>
            <a:endParaRPr lang="en-CA"/>
          </a:p>
          <a:p>
            <a:pPr marL="0" indent="0"/>
            <a:endParaRPr lang="en-CA">
              <a:ea typeface="ＭＳ Ｐゴシック" pitchFamily="-102" charset="-128"/>
              <a:cs typeface="ＭＳ Ｐゴシック" pitchFamily="-102"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endParaRPr lang="en-CA">
              <a:ea typeface="ＭＳ Ｐゴシック" pitchFamily="-102" charset="-128"/>
              <a:cs typeface="ＭＳ Ｐゴシック" pitchFamily="-102" charset="-128"/>
            </a:endParaRPr>
          </a:p>
        </p:txBody>
      </p:sp>
      <p:sp>
        <p:nvSpPr>
          <p:cNvPr id="41986" name="Content Placeholder 2"/>
          <p:cNvSpPr>
            <a:spLocks noGrp="1"/>
          </p:cNvSpPr>
          <p:nvPr>
            <p:ph idx="1"/>
          </p:nvPr>
        </p:nvSpPr>
        <p:spPr>
          <a:xfrm>
            <a:off x="457200" y="1600200"/>
            <a:ext cx="8507413" cy="4525963"/>
          </a:xfrm>
        </p:spPr>
        <p:txBody>
          <a:bodyPr/>
          <a:lstStyle/>
          <a:p>
            <a:pPr marL="0" indent="0">
              <a:buFont typeface="Arial" pitchFamily="-102" charset="0"/>
              <a:buNone/>
            </a:pPr>
            <a:r>
              <a:rPr lang="en-US" b="1">
                <a:ea typeface="ＭＳ Ｐゴシック" pitchFamily="-102" charset="-128"/>
                <a:cs typeface="ＭＳ Ｐゴシック" pitchFamily="-102" charset="-128"/>
              </a:rPr>
              <a:t>E</a:t>
            </a:r>
            <a:r>
              <a:rPr lang="en-US">
                <a:ea typeface="ＭＳ Ｐゴシック" pitchFamily="-102" charset="-128"/>
                <a:cs typeface="ＭＳ Ｐゴシック" pitchFamily="-102" charset="-128"/>
              </a:rPr>
              <a:t>.  2 characteristics of Phylum Porifera </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unlike most animals:</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	1.	</a:t>
            </a:r>
            <a:r>
              <a:rPr lang="en-US" i="1">
                <a:ea typeface="ＭＳ Ｐゴシック" pitchFamily="-102" charset="-128"/>
                <a:cs typeface="ＭＳ Ｐゴシック" pitchFamily="-102" charset="-128"/>
              </a:rPr>
              <a:t>have no mouth or gut</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	2.</a:t>
            </a:r>
            <a:r>
              <a:rPr lang="en-US" i="1">
                <a:ea typeface="ＭＳ Ｐゴシック" pitchFamily="-102" charset="-128"/>
                <a:cs typeface="ＭＳ Ｐゴシック" pitchFamily="-102" charset="-128"/>
              </a:rPr>
              <a:t>	no specialized tissues or organ systems</a:t>
            </a:r>
          </a:p>
          <a:p>
            <a:pPr marL="0" indent="0">
              <a:buFont typeface="Arial" pitchFamily="-102" charset="0"/>
              <a:buNone/>
            </a:pP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F.  Sponges probably evolved from </a:t>
            </a:r>
            <a:r>
              <a:rPr lang="en-US" i="1">
                <a:ea typeface="ＭＳ Ｐゴシック" pitchFamily="-102" charset="-128"/>
                <a:cs typeface="ＭＳ Ｐゴシック" pitchFamily="-102" charset="-128"/>
              </a:rPr>
              <a:t>single-cell ancestors separately from other multicellular animals</a:t>
            </a:r>
            <a:endParaRPr lang="en-CA">
              <a:ea typeface="ＭＳ Ｐゴシック" pitchFamily="-102" charset="-128"/>
              <a:cs typeface="ＭＳ Ｐゴシック" pitchFamily="-102" charset="-128"/>
            </a:endParaRPr>
          </a:p>
          <a:p>
            <a:pPr marL="0" indent="0">
              <a:buFont typeface="Arial" pitchFamily="-102" charset="0"/>
              <a:buNone/>
            </a:pPr>
            <a:endParaRPr lang="en-CA">
              <a:ea typeface="ＭＳ Ｐゴシック" pitchFamily="-102" charset="-128"/>
              <a:cs typeface="ＭＳ Ｐゴシック" pitchFamily="-102"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normAutofit fontScale="90000"/>
          </a:bodyPr>
          <a:lstStyle/>
          <a:p>
            <a:pPr algn="l"/>
            <a:r>
              <a:rPr lang="en-US" b="1">
                <a:ea typeface="ＭＳ Ｐゴシック" pitchFamily="-102" charset="-128"/>
                <a:cs typeface="ＭＳ Ｐゴシック" pitchFamily="-102" charset="-128"/>
              </a:rPr>
              <a:t>II.  </a:t>
            </a:r>
            <a:r>
              <a:rPr lang="en-US" b="1" u="sng">
                <a:ea typeface="ＭＳ Ｐゴシック" pitchFamily="-102" charset="-128"/>
                <a:cs typeface="ＭＳ Ｐゴシック" pitchFamily="-102" charset="-128"/>
              </a:rPr>
              <a:t>Form and Function in Sponges</a:t>
            </a:r>
            <a:r>
              <a:rPr lang="en-CA">
                <a:ea typeface="ＭＳ Ｐゴシック" pitchFamily="-102" charset="-128"/>
                <a:cs typeface="ＭＳ Ｐゴシック" pitchFamily="-102" charset="-128"/>
              </a:rPr>
              <a:t/>
            </a:r>
            <a:br>
              <a:rPr lang="en-CA">
                <a:ea typeface="ＭＳ Ｐゴシック" pitchFamily="-102" charset="-128"/>
                <a:cs typeface="ＭＳ Ｐゴシック" pitchFamily="-102" charset="-128"/>
              </a:rPr>
            </a:br>
            <a:endParaRPr lang="en-CA">
              <a:ea typeface="ＭＳ Ｐゴシック" pitchFamily="-102" charset="-128"/>
              <a:cs typeface="ＭＳ Ｐゴシック" pitchFamily="-102" charset="-128"/>
            </a:endParaRPr>
          </a:p>
        </p:txBody>
      </p:sp>
      <p:pic>
        <p:nvPicPr>
          <p:cNvPr id="43010" name="Picture 2"/>
          <p:cNvPicPr>
            <a:picLocks noGrp="1" noChangeAspect="1" noChangeArrowheads="1"/>
          </p:cNvPicPr>
          <p:nvPr>
            <p:ph sz="half" idx="1"/>
          </p:nvPr>
        </p:nvPicPr>
        <p:blipFill>
          <a:blip r:embed="rId2"/>
          <a:srcRect/>
          <a:stretch>
            <a:fillRect/>
          </a:stretch>
        </p:blipFill>
        <p:spPr>
          <a:xfrm>
            <a:off x="323850" y="1262063"/>
            <a:ext cx="4032250" cy="4872037"/>
          </a:xfrm>
          <a:noFill/>
        </p:spPr>
      </p:pic>
      <p:sp>
        <p:nvSpPr>
          <p:cNvPr id="43011" name="Content Placeholder 3"/>
          <p:cNvSpPr>
            <a:spLocks noGrp="1"/>
          </p:cNvSpPr>
          <p:nvPr>
            <p:ph sz="half" idx="2"/>
          </p:nvPr>
        </p:nvSpPr>
        <p:spPr/>
        <p:txBody>
          <a:bodyPr>
            <a:normAutofit lnSpcReduction="10000"/>
          </a:bodyPr>
          <a:lstStyle/>
          <a:p>
            <a:pPr marL="0" indent="0">
              <a:buFont typeface="Arial" pitchFamily="-102" charset="0"/>
              <a:buNone/>
            </a:pPr>
            <a:r>
              <a:rPr lang="en-US" b="1">
                <a:ea typeface="ＭＳ Ｐゴシック" pitchFamily="-102" charset="-128"/>
                <a:cs typeface="ＭＳ Ｐゴシック" pitchFamily="-102" charset="-128"/>
              </a:rPr>
              <a:t>B</a:t>
            </a:r>
            <a:r>
              <a:rPr lang="en-US">
                <a:ea typeface="ＭＳ Ｐゴシック" pitchFamily="-102" charset="-128"/>
                <a:cs typeface="ＭＳ Ｐゴシック" pitchFamily="-102" charset="-128"/>
              </a:rPr>
              <a:t>.  The body of a sponge forms a wall around </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a </a:t>
            </a:r>
            <a:r>
              <a:rPr lang="en-US" i="1" u="sng">
                <a:ea typeface="ＭＳ Ｐゴシック" pitchFamily="-102" charset="-128"/>
                <a:cs typeface="ＭＳ Ｐゴシック" pitchFamily="-102" charset="-128"/>
              </a:rPr>
              <a:t>central</a:t>
            </a:r>
            <a:r>
              <a:rPr lang="en-US">
                <a:ea typeface="ＭＳ Ｐゴシック" pitchFamily="-102" charset="-128"/>
                <a:cs typeface="ＭＳ Ｐゴシック" pitchFamily="-102" charset="-128"/>
              </a:rPr>
              <a:t> cavity</a:t>
            </a:r>
          </a:p>
          <a:p>
            <a:pPr marL="0" indent="0">
              <a:buFont typeface="Arial" pitchFamily="-102" charset="0"/>
              <a:buNone/>
            </a:pPr>
            <a:endParaRPr lang="en-CA">
              <a:ea typeface="ＭＳ Ｐゴシック" pitchFamily="-102" charset="-128"/>
              <a:cs typeface="ＭＳ Ｐゴシック" pitchFamily="-102" charset="-128"/>
            </a:endParaRPr>
          </a:p>
          <a:p>
            <a:pPr marL="0" indent="0">
              <a:buFont typeface="Arial" pitchFamily="-102" charset="0"/>
              <a:buAutoNum type="alphaUcPeriod" startAt="3"/>
            </a:pPr>
            <a:r>
              <a:rPr lang="en-US">
                <a:ea typeface="ＭＳ Ｐゴシック" pitchFamily="-102" charset="-128"/>
                <a:cs typeface="ＭＳ Ｐゴシック" pitchFamily="-102" charset="-128"/>
              </a:rPr>
              <a:t>The wall has thousands of </a:t>
            </a:r>
            <a:r>
              <a:rPr lang="en-US" i="1" u="sng">
                <a:ea typeface="ＭＳ Ｐゴシック" pitchFamily="-102" charset="-128"/>
                <a:cs typeface="ＭＳ Ｐゴシック" pitchFamily="-102" charset="-128"/>
              </a:rPr>
              <a:t>pores</a:t>
            </a:r>
          </a:p>
          <a:p>
            <a:pPr marL="0" indent="0">
              <a:buFont typeface="Arial" pitchFamily="-102" charset="0"/>
              <a:buNone/>
            </a:pPr>
            <a:endParaRPr lang="en-CA">
              <a:ea typeface="ＭＳ Ｐゴシック" pitchFamily="-102" charset="-128"/>
              <a:cs typeface="ＭＳ Ｐゴシック" pitchFamily="-102" charset="-128"/>
            </a:endParaRPr>
          </a:p>
          <a:p>
            <a:pPr marL="0" indent="0">
              <a:buFont typeface="Arial" pitchFamily="-102" charset="0"/>
              <a:buNone/>
            </a:pPr>
            <a:r>
              <a:rPr lang="en-US" b="1">
                <a:ea typeface="ＭＳ Ｐゴシック" pitchFamily="-102" charset="-128"/>
                <a:cs typeface="ＭＳ Ｐゴシック" pitchFamily="-102" charset="-128"/>
              </a:rPr>
              <a:t>D.  </a:t>
            </a:r>
            <a:r>
              <a:rPr lang="en-US">
                <a:ea typeface="ＭＳ Ｐゴシック" pitchFamily="-102" charset="-128"/>
                <a:cs typeface="ＭＳ Ｐゴシック" pitchFamily="-102" charset="-128"/>
              </a:rPr>
              <a:t>Collar cells:  </a:t>
            </a:r>
            <a:r>
              <a:rPr lang="en-US" i="1">
                <a:ea typeface="ＭＳ Ｐゴシック" pitchFamily="-102" charset="-128"/>
                <a:cs typeface="ＭＳ Ｐゴシック" pitchFamily="-102" charset="-128"/>
              </a:rPr>
              <a:t>one of the cells forming the wall of a sponge</a:t>
            </a:r>
            <a:r>
              <a:rPr lang="ja-JP" altLang="en-US" i="1">
                <a:ea typeface="ＭＳ Ｐゴシック" pitchFamily="-102" charset="-128"/>
                <a:cs typeface="ＭＳ Ｐゴシック" pitchFamily="-102" charset="-128"/>
              </a:rPr>
              <a:t>’</a:t>
            </a:r>
            <a:r>
              <a:rPr lang="en-US" altLang="ja-JP" i="1">
                <a:ea typeface="ＭＳ Ｐゴシック" pitchFamily="-102" charset="-128"/>
                <a:cs typeface="ＭＳ Ｐゴシック" pitchFamily="-102" charset="-128"/>
              </a:rPr>
              <a:t>s central cavity</a:t>
            </a:r>
            <a:endParaRPr lang="en-CA">
              <a:ea typeface="ＭＳ Ｐゴシック" pitchFamily="-102" charset="-128"/>
              <a:cs typeface="ＭＳ Ｐゴシック" pitchFamily="-102"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endParaRPr lang="en-CA">
              <a:ea typeface="ＭＳ Ｐゴシック" pitchFamily="-102" charset="-128"/>
              <a:cs typeface="ＭＳ Ｐゴシック" pitchFamily="-102" charset="-128"/>
            </a:endParaRPr>
          </a:p>
        </p:txBody>
      </p:sp>
      <p:sp>
        <p:nvSpPr>
          <p:cNvPr id="44034" name="Content Placeholder 2"/>
          <p:cNvSpPr>
            <a:spLocks noGrp="1"/>
          </p:cNvSpPr>
          <p:nvPr>
            <p:ph sz="half" idx="1"/>
          </p:nvPr>
        </p:nvSpPr>
        <p:spPr/>
        <p:txBody>
          <a:bodyPr/>
          <a:lstStyle/>
          <a:p>
            <a:endParaRPr lang="en-CA">
              <a:ea typeface="ＭＳ Ｐゴシック" pitchFamily="-102" charset="-128"/>
              <a:cs typeface="ＭＳ Ｐゴシック" pitchFamily="-102" charset="-128"/>
            </a:endParaRPr>
          </a:p>
        </p:txBody>
      </p:sp>
      <p:sp>
        <p:nvSpPr>
          <p:cNvPr id="44035" name="Content Placeholder 3"/>
          <p:cNvSpPr>
            <a:spLocks noGrp="1"/>
          </p:cNvSpPr>
          <p:nvPr>
            <p:ph sz="half" idx="2"/>
          </p:nvPr>
        </p:nvSpPr>
        <p:spPr>
          <a:xfrm>
            <a:off x="3635375" y="692150"/>
            <a:ext cx="5508625" cy="5434013"/>
          </a:xfrm>
        </p:spPr>
        <p:txBody>
          <a:bodyPr/>
          <a:lstStyle/>
          <a:p>
            <a:pPr marL="0" indent="0">
              <a:buFont typeface="Arial" pitchFamily="-102" charset="0"/>
              <a:buNone/>
            </a:pPr>
            <a:r>
              <a:rPr lang="en-US">
                <a:ea typeface="ＭＳ Ｐゴシック" pitchFamily="-102" charset="-128"/>
                <a:cs typeface="ＭＳ Ｐゴシック" pitchFamily="-102" charset="-128"/>
              </a:rPr>
              <a:t>E.  Osculum:  </a:t>
            </a:r>
            <a:r>
              <a:rPr lang="en-US" i="1">
                <a:ea typeface="ＭＳ Ｐゴシック" pitchFamily="-102" charset="-128"/>
                <a:cs typeface="ＭＳ Ｐゴシック" pitchFamily="-102" charset="-128"/>
              </a:rPr>
              <a:t>large hole through which water exits the central cavity of a sponge</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1.Functions of current of water that flows through the body of a sponge:</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	a.  </a:t>
            </a:r>
            <a:r>
              <a:rPr lang="en-US" i="1">
                <a:ea typeface="ＭＳ Ｐゴシック" pitchFamily="-102" charset="-128"/>
                <a:cs typeface="ＭＳ Ｐゴシック" pitchFamily="-102" charset="-128"/>
              </a:rPr>
              <a:t>Delivers food to the cells</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	b. </a:t>
            </a:r>
            <a:r>
              <a:rPr lang="en-US" i="1">
                <a:ea typeface="ＭＳ Ｐゴシック" pitchFamily="-102" charset="-128"/>
                <a:cs typeface="ＭＳ Ｐゴシック" pitchFamily="-102" charset="-128"/>
              </a:rPr>
              <a:t>Delivers oxygen to the cells</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	c. </a:t>
            </a:r>
            <a:r>
              <a:rPr lang="en-US" i="1">
                <a:ea typeface="ＭＳ Ｐゴシック" pitchFamily="-102" charset="-128"/>
                <a:cs typeface="ＭＳ Ｐゴシック" pitchFamily="-102" charset="-128"/>
              </a:rPr>
              <a:t>Remove cellular waste 	products</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	d.  </a:t>
            </a:r>
            <a:r>
              <a:rPr lang="en-US" i="1">
                <a:ea typeface="ＭＳ Ｐゴシック" pitchFamily="-102" charset="-128"/>
                <a:cs typeface="ＭＳ Ｐゴシック" pitchFamily="-102" charset="-128"/>
              </a:rPr>
              <a:t>Transports gametes or 	larvae out of </a:t>
            </a:r>
            <a:r>
              <a:rPr lang="en-CA">
                <a:ea typeface="ＭＳ Ｐゴシック" pitchFamily="-102" charset="-128"/>
                <a:cs typeface="ＭＳ Ｐゴシック" pitchFamily="-102" charset="-128"/>
              </a:rPr>
              <a:t> </a:t>
            </a:r>
            <a:r>
              <a:rPr lang="en-US" i="1">
                <a:ea typeface="ＭＳ Ｐゴシック" pitchFamily="-102" charset="-128"/>
                <a:cs typeface="ＭＳ Ｐゴシック" pitchFamily="-102" charset="-128"/>
              </a:rPr>
              <a:t>the sponge</a:t>
            </a:r>
            <a:r>
              <a:rPr lang="ja-JP" altLang="en-US" i="1">
                <a:ea typeface="ＭＳ Ｐゴシック" pitchFamily="-102" charset="-128"/>
                <a:cs typeface="ＭＳ Ｐゴシック" pitchFamily="-102" charset="-128"/>
              </a:rPr>
              <a:t>’</a:t>
            </a:r>
            <a:r>
              <a:rPr lang="en-US" altLang="ja-JP" i="1">
                <a:ea typeface="ＭＳ Ｐゴシック" pitchFamily="-102" charset="-128"/>
                <a:cs typeface="ＭＳ Ｐゴシック" pitchFamily="-102" charset="-128"/>
              </a:rPr>
              <a:t>s 	body</a:t>
            </a:r>
            <a:endParaRPr lang="en-CA" i="1">
              <a:ea typeface="ＭＳ Ｐゴシック" pitchFamily="-102" charset="-128"/>
              <a:cs typeface="ＭＳ Ｐゴシック" pitchFamily="-102" charset="-128"/>
            </a:endParaRPr>
          </a:p>
        </p:txBody>
      </p:sp>
      <p:pic>
        <p:nvPicPr>
          <p:cNvPr id="30725" name="Picture 2"/>
          <p:cNvPicPr>
            <a:picLocks noChangeAspect="1" noChangeArrowheads="1"/>
          </p:cNvPicPr>
          <p:nvPr/>
        </p:nvPicPr>
        <p:blipFill>
          <a:blip r:embed="rId2">
            <a:extLst>
              <a:ext uri="{28A0092B-C50C-407E-A947-70E740481C1C}">
                <a14:useLocalDpi xmlns:a14="http://schemas.microsoft.com/office/drawing/2010/main" xmlns:r="http://schemas.openxmlformats.org/officeDocument/2006/relationships" xmlns:a="http://schemas.openxmlformats.org/drawingml/2006/main" xmlns:p="http://schemas.openxmlformats.org/presentationml/2006/main" xmlns="" val="0"/>
              </a:ext>
            </a:extLst>
          </a:blip>
          <a:srcRect/>
          <a:stretch>
            <a:fillRect/>
          </a:stretch>
        </p:blipFill>
        <p:spPr bwMode="auto">
          <a:xfrm>
            <a:off x="323850" y="2613025"/>
            <a:ext cx="3168650" cy="3829050"/>
          </a:xfrm>
          <a:prstGeom prst="rect">
            <a:avLst/>
          </a:prstGeom>
          <a:noFill/>
          <a:ln>
            <a:noFill/>
          </a:ln>
          <a:effectLst/>
          <a:extLst>
            <a:ext uri="{909E8E84-426E-40dd-AFC4-6F175D3DCCD1}">
              <a14:hiddenFill xmlns:a14="http://schemas.microsoft.com/office/drawing/2010/main" xmlns:a="http://schemas.openxmlformats.org/drawingml/2006/main" xmlns:p="http://schemas.openxmlformats.org/presentationml/2006/main" xmlns="">
                <a:solidFill>
                  <a:schemeClr val="accent1"/>
                </a:solidFill>
              </a14:hiddenFill>
            </a:ext>
            <a:ext uri="{91240B29-F687-4f45-9708-019B960494DF}">
              <a14:hiddenLine xmlns:a14="http://schemas.microsoft.com/office/drawing/2010/main" xmlns:a="http://schemas.openxmlformats.org/drawingml/2006/main" xmlns:p="http://schemas.openxmlformats.org/presentationml/2006/main" xmlns="" w="9525">
                <a:solidFill>
                  <a:schemeClr val="tx1"/>
                </a:solidFill>
                <a:miter lim="800000"/>
                <a:headEnd/>
                <a:tailEnd/>
              </a14:hiddenLine>
            </a:ext>
            <a:ext uri="{AF507438-7753-43e0-B8FC-AC1667EBCBE1}">
              <a14:hiddenEffects xmlns:a14="http://schemas.microsoft.com/office/drawing/2010/main" xmlns:a="http://schemas.openxmlformats.org/drawingml/2006/main" xmlns:p="http://schemas.openxmlformats.org/presentationml/2006/main" xmlns="">
                <a:effectLst>
                  <a:outerShdw blurRad="63500" dist="38099" dir="2700000" algn="ctr" rotWithShape="0">
                    <a:schemeClr val="bg2">
                      <a:alpha val="74997"/>
                    </a:schemeClr>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endParaRPr lang="en-CA">
              <a:ea typeface="ＭＳ Ｐゴシック" pitchFamily="-102" charset="-128"/>
              <a:cs typeface="ＭＳ Ｐゴシック" pitchFamily="-102" charset="-128"/>
            </a:endParaRPr>
          </a:p>
        </p:txBody>
      </p:sp>
      <p:sp>
        <p:nvSpPr>
          <p:cNvPr id="45058" name="Content Placeholder 2"/>
          <p:cNvSpPr>
            <a:spLocks noGrp="1"/>
          </p:cNvSpPr>
          <p:nvPr>
            <p:ph sz="half" idx="1"/>
          </p:nvPr>
        </p:nvSpPr>
        <p:spPr>
          <a:xfrm>
            <a:off x="457200" y="1052513"/>
            <a:ext cx="4402138" cy="5073650"/>
          </a:xfrm>
        </p:spPr>
        <p:txBody>
          <a:bodyPr>
            <a:normAutofit lnSpcReduction="10000"/>
          </a:bodyPr>
          <a:lstStyle/>
          <a:p>
            <a:pPr marL="0" indent="0">
              <a:buFont typeface="Arial" pitchFamily="-102" charset="0"/>
              <a:buNone/>
            </a:pPr>
            <a:r>
              <a:rPr lang="en-US" b="1">
                <a:ea typeface="ＭＳ Ｐゴシック" pitchFamily="-102" charset="-128"/>
                <a:cs typeface="ＭＳ Ｐゴシック" pitchFamily="-102" charset="-128"/>
              </a:rPr>
              <a:t>F.  Spicules:  </a:t>
            </a:r>
            <a:r>
              <a:rPr lang="en-US" i="1">
                <a:ea typeface="ＭＳ Ｐゴシック" pitchFamily="-102" charset="-128"/>
                <a:cs typeface="ＭＳ Ｐゴシック" pitchFamily="-102" charset="-128"/>
              </a:rPr>
              <a:t>one of the thin, spiny structures that form the skeleton of a sponge</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1.  Built by </a:t>
            </a:r>
            <a:r>
              <a:rPr lang="en-US" i="1" u="sng">
                <a:ea typeface="ＭＳ Ｐゴシック" pitchFamily="-102" charset="-128"/>
                <a:cs typeface="ＭＳ Ｐゴシック" pitchFamily="-102" charset="-128"/>
              </a:rPr>
              <a:t>amebocyte</a:t>
            </a:r>
            <a:r>
              <a:rPr lang="en-US">
                <a:ea typeface="ＭＳ Ｐゴシック" pitchFamily="-102" charset="-128"/>
                <a:cs typeface="ＭＳ Ｐゴシック" pitchFamily="-102" charset="-128"/>
              </a:rPr>
              <a:t> cells</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2.   2 kinds:</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  a. </a:t>
            </a:r>
            <a:r>
              <a:rPr lang="en-US" i="1">
                <a:ea typeface="ＭＳ Ｐゴシック" pitchFamily="-102" charset="-128"/>
                <a:cs typeface="ＭＳ Ｐゴシック" pitchFamily="-102" charset="-128"/>
              </a:rPr>
              <a:t>Calcium carbonate (chalklike)</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b. </a:t>
            </a:r>
            <a:r>
              <a:rPr lang="en-US" i="1">
                <a:ea typeface="ＭＳ Ｐゴシック" pitchFamily="-102" charset="-128"/>
                <a:cs typeface="ＭＳ Ｐゴシック" pitchFamily="-102" charset="-128"/>
              </a:rPr>
              <a:t>Silica (glasslike)</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3.  Soft(bath) sponges are composed of a protein called </a:t>
            </a:r>
            <a:r>
              <a:rPr lang="en-US" i="1" u="sng">
                <a:ea typeface="ＭＳ Ｐゴシック" pitchFamily="-102" charset="-128"/>
                <a:cs typeface="ＭＳ Ｐゴシック" pitchFamily="-102" charset="-128"/>
              </a:rPr>
              <a:t>spongin</a:t>
            </a:r>
            <a:endParaRPr lang="en-CA">
              <a:ea typeface="ＭＳ Ｐゴシック" pitchFamily="-102" charset="-128"/>
              <a:cs typeface="ＭＳ Ｐゴシック" pitchFamily="-102" charset="-128"/>
            </a:endParaRPr>
          </a:p>
          <a:p>
            <a:pPr marL="0" indent="0">
              <a:buFont typeface="Arial" pitchFamily="-102" charset="0"/>
              <a:buNone/>
            </a:pPr>
            <a:endParaRPr lang="en-CA">
              <a:ea typeface="ＭＳ Ｐゴシック" pitchFamily="-102" charset="-128"/>
              <a:cs typeface="ＭＳ Ｐゴシック" pitchFamily="-102" charset="-128"/>
            </a:endParaRPr>
          </a:p>
        </p:txBody>
      </p:sp>
      <p:pic>
        <p:nvPicPr>
          <p:cNvPr id="45059" name="Picture 2"/>
          <p:cNvPicPr>
            <a:picLocks noGrp="1" noChangeAspect="1" noChangeArrowheads="1"/>
          </p:cNvPicPr>
          <p:nvPr>
            <p:ph sz="half" idx="2"/>
          </p:nvPr>
        </p:nvPicPr>
        <p:blipFill>
          <a:blip r:embed="rId2"/>
          <a:srcRect/>
          <a:stretch>
            <a:fillRect/>
          </a:stretch>
        </p:blipFill>
        <p:spPr>
          <a:xfrm>
            <a:off x="5083175" y="1949450"/>
            <a:ext cx="3168650" cy="3827463"/>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Title 4"/>
          <p:cNvSpPr>
            <a:spLocks noGrp="1"/>
          </p:cNvSpPr>
          <p:nvPr>
            <p:ph type="title"/>
          </p:nvPr>
        </p:nvSpPr>
        <p:spPr>
          <a:xfrm>
            <a:off x="457200" y="188913"/>
            <a:ext cx="8229600" cy="1143000"/>
          </a:xfrm>
        </p:spPr>
        <p:txBody>
          <a:bodyPr/>
          <a:lstStyle/>
          <a:p>
            <a:pPr algn="l"/>
            <a:r>
              <a:rPr lang="en-US" b="1">
                <a:ea typeface="ＭＳ Ｐゴシック" pitchFamily="-102" charset="-128"/>
                <a:cs typeface="ＭＳ Ｐゴシック" pitchFamily="-102" charset="-128"/>
              </a:rPr>
              <a:t>G.  	Describe how a sponge feeds:</a:t>
            </a:r>
            <a:endParaRPr lang="en-CA">
              <a:ea typeface="ＭＳ Ｐゴシック" pitchFamily="-102" charset="-128"/>
              <a:cs typeface="ＭＳ Ｐゴシック" pitchFamily="-102" charset="-128"/>
            </a:endParaRPr>
          </a:p>
        </p:txBody>
      </p:sp>
      <p:sp>
        <p:nvSpPr>
          <p:cNvPr id="46082" name="Content Placeholder 5"/>
          <p:cNvSpPr>
            <a:spLocks noGrp="1"/>
          </p:cNvSpPr>
          <p:nvPr>
            <p:ph idx="1"/>
          </p:nvPr>
        </p:nvSpPr>
        <p:spPr>
          <a:xfrm>
            <a:off x="179388" y="1600200"/>
            <a:ext cx="8785225" cy="4525963"/>
          </a:xfrm>
        </p:spPr>
        <p:txBody>
          <a:bodyPr>
            <a:normAutofit fontScale="92500" lnSpcReduction="10000"/>
          </a:bodyPr>
          <a:lstStyle/>
          <a:p>
            <a:pPr marL="0" indent="0">
              <a:buFont typeface="Arial" pitchFamily="-102" charset="0"/>
              <a:buNone/>
            </a:pPr>
            <a:r>
              <a:rPr lang="en-US" b="1" i="1">
                <a:ea typeface="ＭＳ Ｐゴシック" pitchFamily="-102" charset="-128"/>
                <a:cs typeface="ＭＳ Ｐゴシック" pitchFamily="-102" charset="-128"/>
              </a:rPr>
              <a:t>Filter Feed </a:t>
            </a:r>
            <a:r>
              <a:rPr lang="en-US" b="1" i="1">
                <a:ea typeface="ＭＳ Ｐゴシック" pitchFamily="-102" charset="-128"/>
                <a:cs typeface="ＭＳ Ｐゴシック" pitchFamily="-102" charset="-128"/>
                <a:hlinkClick r:id="rId2"/>
              </a:rPr>
              <a:t>ANIMATION</a:t>
            </a:r>
            <a:endParaRPr lang="en-CA">
              <a:ea typeface="ＭＳ Ｐゴシック" pitchFamily="-102" charset="-128"/>
              <a:cs typeface="ＭＳ Ｐゴシック" pitchFamily="-102" charset="-128"/>
            </a:endParaRPr>
          </a:p>
          <a:p>
            <a:pPr marL="0" indent="0">
              <a:buFont typeface="Arial" pitchFamily="-102" charset="0"/>
              <a:buNone/>
            </a:pPr>
            <a:r>
              <a:rPr lang="en-US" i="1">
                <a:ea typeface="ＭＳ Ｐゴシック" pitchFamily="-102" charset="-128"/>
                <a:cs typeface="ＭＳ Ｐゴシック" pitchFamily="-102" charset="-128"/>
              </a:rPr>
              <a:t>As the water moves through the sponge, tiny food particles stick to the collar cells.  The trapped particles are then engulfed by the collar cells where they may be digested.  If the collar cells do not digest the food, they pass it on to the amebocytes.  When the amebocytes are finished digesting the food particles, they wander around, delivering digested food to other parts of the sponge.  Digestion is intracellular (takes place inside cells).</a:t>
            </a:r>
            <a:endParaRPr lang="en-CA">
              <a:ea typeface="ＭＳ Ｐゴシック" pitchFamily="-102" charset="-128"/>
              <a:cs typeface="ＭＳ Ｐゴシック" pitchFamily="-102"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endParaRPr lang="en-CA">
              <a:ea typeface="ＭＳ Ｐゴシック" pitchFamily="-102" charset="-128"/>
              <a:cs typeface="ＭＳ Ｐゴシック" pitchFamily="-102" charset="-128"/>
            </a:endParaRPr>
          </a:p>
        </p:txBody>
      </p:sp>
      <p:sp>
        <p:nvSpPr>
          <p:cNvPr id="3" name="Content Placeholder 2"/>
          <p:cNvSpPr>
            <a:spLocks noGrp="1"/>
          </p:cNvSpPr>
          <p:nvPr>
            <p:ph idx="1"/>
          </p:nvPr>
        </p:nvSpPr>
        <p:spPr/>
        <p:txBody>
          <a:bodyPr/>
          <a:lstStyle/>
          <a:p>
            <a:pPr marL="0" indent="0">
              <a:buFont typeface="Arial" pitchFamily="-102" charset="0"/>
              <a:buNone/>
            </a:pPr>
            <a:r>
              <a:rPr lang="en-US">
                <a:ea typeface="ＭＳ Ｐゴシック" pitchFamily="-102" charset="-128"/>
                <a:cs typeface="ＭＳ Ｐゴシック" pitchFamily="-102" charset="-128"/>
              </a:rPr>
              <a:t>H. 	How are the following accomplished in </a:t>
            </a:r>
            <a:endParaRPr lang="en-CA">
              <a:ea typeface="ＭＳ Ｐゴシック" pitchFamily="-102" charset="-128"/>
              <a:cs typeface="ＭＳ Ｐゴシック" pitchFamily="-102" charset="-128"/>
            </a:endParaRPr>
          </a:p>
          <a:p>
            <a:pPr marL="0" indent="0">
              <a:buFont typeface="Arial" pitchFamily="-102" charset="0"/>
              <a:buNone/>
            </a:pPr>
            <a:r>
              <a:rPr lang="en-US">
                <a:ea typeface="ＭＳ Ｐゴシック" pitchFamily="-102" charset="-128"/>
                <a:cs typeface="ＭＳ Ｐゴシック" pitchFamily="-102" charset="-128"/>
              </a:rPr>
              <a:t>Sponges (respiration, excretion and internal transport)?  </a:t>
            </a:r>
          </a:p>
          <a:p>
            <a:pPr marL="0" indent="0">
              <a:buFont typeface="Arial" pitchFamily="-102" charset="0"/>
              <a:buNone/>
            </a:pPr>
            <a:r>
              <a:rPr lang="en-US" i="1">
                <a:ea typeface="ＭＳ Ｐゴシック" pitchFamily="-102" charset="-128"/>
                <a:cs typeface="ＭＳ Ｐゴシック" pitchFamily="-102" charset="-128"/>
              </a:rPr>
              <a:t>-water flowing through a sponge will accomplish respiration, excretion, and internal transport</a:t>
            </a:r>
            <a:r>
              <a:rPr lang="en-US">
                <a:ea typeface="ＭＳ Ｐゴシック" pitchFamily="-102" charset="-128"/>
                <a:cs typeface="ＭＳ Ｐゴシック" pitchFamily="-102" charset="-128"/>
              </a:rPr>
              <a:t> </a:t>
            </a:r>
            <a:endParaRPr lang="en-CA">
              <a:ea typeface="ＭＳ Ｐゴシック" pitchFamily="-102" charset="-128"/>
              <a:cs typeface="ＭＳ Ｐゴシック" pitchFamily="-102" charset="-128"/>
            </a:endParaRPr>
          </a:p>
          <a:p>
            <a:pPr marL="0" indent="0"/>
            <a:endParaRPr lang="en-CA">
              <a:ea typeface="ＭＳ Ｐゴシック" pitchFamily="-102" charset="-128"/>
              <a:cs typeface="ＭＳ Ｐゴシック" pitchFamily="-102"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700</Words>
  <Application>Microsoft Macintosh PowerPoint</Application>
  <PresentationFormat>On-screen Show (4:3)</PresentationFormat>
  <Paragraphs>69</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26-2: Sponges </vt:lpstr>
      <vt:lpstr>Slide 2</vt:lpstr>
      <vt:lpstr>Slide 3</vt:lpstr>
      <vt:lpstr>Slide 4</vt:lpstr>
      <vt:lpstr>II.  Form and Function in Sponges </vt:lpstr>
      <vt:lpstr>Slide 6</vt:lpstr>
      <vt:lpstr>Slide 7</vt:lpstr>
      <vt:lpstr>G.   Describe how a sponge feeds:</vt:lpstr>
      <vt:lpstr>Slide 9</vt:lpstr>
      <vt:lpstr>I.  Reproduction</vt:lpstr>
      <vt:lpstr>Slide 11</vt:lpstr>
      <vt:lpstr>Slide 12</vt:lpstr>
      <vt:lpstr>Slide 13</vt:lpstr>
      <vt:lpstr>III.How Sponges Fit into the World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26-2: Sponges </dc:title>
  <dc:creator>Nimret Sandhu</dc:creator>
  <cp:lastModifiedBy>Nimret Sandhu</cp:lastModifiedBy>
  <cp:revision>1</cp:revision>
  <dcterms:created xsi:type="dcterms:W3CDTF">2017-03-07T01:11:45Z</dcterms:created>
  <dcterms:modified xsi:type="dcterms:W3CDTF">2017-03-07T01:13:23Z</dcterms:modified>
</cp:coreProperties>
</file>