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slides/slide64.xml" ContentType="application/vnd.openxmlformats-officedocument.presentationml.slide+xml"/>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85" r:id="rId20"/>
    <p:sldId id="286" r:id="rId21"/>
    <p:sldId id="288" r:id="rId22"/>
    <p:sldId id="287" r:id="rId23"/>
    <p:sldId id="289" r:id="rId24"/>
    <p:sldId id="290" r:id="rId25"/>
    <p:sldId id="292" r:id="rId26"/>
    <p:sldId id="291"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275" r:id="rId52"/>
    <p:sldId id="276" r:id="rId53"/>
    <p:sldId id="277" r:id="rId54"/>
    <p:sldId id="278" r:id="rId55"/>
    <p:sldId id="279" r:id="rId56"/>
    <p:sldId id="280" r:id="rId57"/>
    <p:sldId id="281" r:id="rId58"/>
    <p:sldId id="282" r:id="rId59"/>
    <p:sldId id="283" r:id="rId60"/>
    <p:sldId id="284" r:id="rId61"/>
    <p:sldId id="317" r:id="rId62"/>
    <p:sldId id="318" r:id="rId63"/>
    <p:sldId id="319" r:id="rId64"/>
    <p:sldId id="320" r:id="rId65"/>
    <p:sldId id="321" r:id="rId66"/>
    <p:sldId id="322" r:id="rId67"/>
    <p:sldId id="323" r:id="rId68"/>
    <p:sldId id="324"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 Antiqu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Book Antiqu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Book Antiqu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Book Antiqu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Book Antiqua" charset="0"/>
        <a:ea typeface="ＭＳ Ｐゴシック" charset="0"/>
        <a:cs typeface="ＭＳ Ｐゴシック" charset="0"/>
      </a:defRPr>
    </a:lvl5pPr>
    <a:lvl6pPr marL="2286000" algn="l" defTabSz="457200" rtl="0" eaLnBrk="1" latinLnBrk="0" hangingPunct="1">
      <a:defRPr kern="1200">
        <a:solidFill>
          <a:schemeClr val="tx1"/>
        </a:solidFill>
        <a:latin typeface="Book Antiqua" charset="0"/>
        <a:ea typeface="ＭＳ Ｐゴシック" charset="0"/>
        <a:cs typeface="ＭＳ Ｐゴシック" charset="0"/>
      </a:defRPr>
    </a:lvl6pPr>
    <a:lvl7pPr marL="2743200" algn="l" defTabSz="457200" rtl="0" eaLnBrk="1" latinLnBrk="0" hangingPunct="1">
      <a:defRPr kern="1200">
        <a:solidFill>
          <a:schemeClr val="tx1"/>
        </a:solidFill>
        <a:latin typeface="Book Antiqua" charset="0"/>
        <a:ea typeface="ＭＳ Ｐゴシック" charset="0"/>
        <a:cs typeface="ＭＳ Ｐゴシック" charset="0"/>
      </a:defRPr>
    </a:lvl7pPr>
    <a:lvl8pPr marL="3200400" algn="l" defTabSz="457200" rtl="0" eaLnBrk="1" latinLnBrk="0" hangingPunct="1">
      <a:defRPr kern="1200">
        <a:solidFill>
          <a:schemeClr val="tx1"/>
        </a:solidFill>
        <a:latin typeface="Book Antiqua" charset="0"/>
        <a:ea typeface="ＭＳ Ｐゴシック" charset="0"/>
        <a:cs typeface="ＭＳ Ｐゴシック" charset="0"/>
      </a:defRPr>
    </a:lvl8pPr>
    <a:lvl9pPr marL="3657600" algn="l" defTabSz="457200" rtl="0" eaLnBrk="1" latinLnBrk="0" hangingPunct="1">
      <a:defRPr kern="1200">
        <a:solidFill>
          <a:schemeClr val="tx1"/>
        </a:solidFill>
        <a:latin typeface="Book Antiqu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35" autoAdjust="0"/>
    <p:restoredTop sz="94747" autoAdjust="0"/>
  </p:normalViewPr>
  <p:slideViewPr>
    <p:cSldViewPr>
      <p:cViewPr>
        <p:scale>
          <a:sx n="75" d="100"/>
          <a:sy n="75" d="100"/>
        </p:scale>
        <p:origin x="-1200" y="-464"/>
      </p:cViewPr>
      <p:guideLst>
        <p:guide orient="horz" pos="2160"/>
        <p:guide pos="2880"/>
      </p:guideLst>
    </p:cSldViewPr>
  </p:slideViewPr>
  <p:outlineViewPr>
    <p:cViewPr>
      <p:scale>
        <a:sx n="33" d="100"/>
        <a:sy n="33" d="100"/>
      </p:scale>
      <p:origin x="0" y="3123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cs typeface="Arial" charset="0"/>
              </a:defRPr>
            </a:lvl1pPr>
          </a:lstStyle>
          <a:p>
            <a:pPr>
              <a:defRPr/>
            </a:pPr>
            <a:fld id="{F4D41354-B70D-224C-BC90-4B0868BD54F2}" type="datetimeFigureOut">
              <a:rPr lang="en-CA"/>
              <a:pPr>
                <a:defRPr/>
              </a:pPr>
              <a:t>1/18/17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cs typeface="Arial" charset="0"/>
              </a:defRPr>
            </a:lvl1pPr>
          </a:lstStyle>
          <a:p>
            <a:pPr>
              <a:defRPr/>
            </a:pPr>
            <a:fld id="{93FBB25D-B465-8846-893F-E6AF5E574556}"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5912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eaLnBrk="1" hangingPunct="1">
              <a:spcBef>
                <a:spcPct val="0"/>
              </a:spcBef>
            </a:pPr>
            <a:endParaRPr lang="en-CA">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fld id="{389F7956-0DC0-AE47-92A9-5141913E10DD}" type="slidenum">
              <a:rPr lang="en-CA" sz="1200">
                <a:latin typeface="Calibri" charset="0"/>
              </a:rPr>
              <a:pPr eaLnBrk="1" hangingPunct="1"/>
              <a:t>48</a:t>
            </a:fld>
            <a:endParaRPr lang="en-C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eaLnBrk="1" hangingPunct="1">
              <a:spcBef>
                <a:spcPct val="0"/>
              </a:spcBef>
            </a:pPr>
            <a:endParaRPr lang="en-CA">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fld id="{48ED912E-942D-EA49-8FA0-28B3799D6CD3}" type="slidenum">
              <a:rPr lang="en-CA" sz="1200">
                <a:latin typeface="Calibri" charset="0"/>
              </a:rPr>
              <a:pPr eaLnBrk="1" hangingPunct="1"/>
              <a:t>56</a:t>
            </a:fld>
            <a:endParaRPr lang="en-C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BA0FD475-0EB2-8B45-9E89-3DAA662DFDC5}" type="datetimeFigureOut">
              <a:rPr lang="en-CA"/>
              <a:pPr>
                <a:defRPr/>
              </a:pPr>
              <a:t>1/18/17</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006E36BE-5437-8743-BFDB-4B44BE5033FA}"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493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868C4E4-DBDC-6F43-8F84-60A0F4CB69AB}" type="datetimeFigureOut">
              <a:rPr lang="en-CA"/>
              <a:pPr>
                <a:defRPr/>
              </a:pPr>
              <a:t>1/18/17</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1224C81B-D4C8-144F-91BA-0FA588348D81}"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190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30C1FE6-0A0D-544F-9853-6DDEAE343619}" type="datetimeFigureOut">
              <a:rPr lang="en-CA"/>
              <a:pPr>
                <a:defRPr/>
              </a:pPr>
              <a:t>1/18/17</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B059CEA4-146F-834E-B66A-3B0845C6A634}"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056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7D00C49-2E7B-DE4E-AC61-8CABF80CD85B}" type="datetimeFigureOut">
              <a:rPr lang="en-CA"/>
              <a:pPr>
                <a:defRPr/>
              </a:pPr>
              <a:t>1/18/17</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562C2D97-61E8-2F46-B2BB-6766DF2CC7DE}"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542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00BCE378-25A3-0949-8002-7D7D2882378C}" type="datetimeFigureOut">
              <a:rPr lang="en-CA"/>
              <a:pPr>
                <a:defRPr/>
              </a:pPr>
              <a:t>1/18/17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smtClean="0"/>
            </a:lvl1pPr>
          </a:lstStyle>
          <a:p>
            <a:pPr>
              <a:defRPr/>
            </a:pPr>
            <a:fld id="{2738F450-47A3-8D42-83BC-00B20B3D11CE}"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69532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07086E1-FC8E-5642-9D71-148BE6A9A095}" type="datetimeFigureOut">
              <a:rPr lang="en-CA"/>
              <a:pPr>
                <a:defRPr/>
              </a:pPr>
              <a:t>1/18/17</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429E128F-E730-384E-902A-97B7AD8898A8}"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578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0F49886-07EA-FD4E-A495-C62AD76F9336}" type="datetimeFigureOut">
              <a:rPr lang="en-CA"/>
              <a:pPr>
                <a:defRPr/>
              </a:pPr>
              <a:t>1/18/17</a:t>
            </a:fld>
            <a:endParaRPr lang="en-CA"/>
          </a:p>
        </p:txBody>
      </p:sp>
      <p:sp>
        <p:nvSpPr>
          <p:cNvPr id="8" name="Footer Placeholder 2"/>
          <p:cNvSpPr>
            <a:spLocks noGrp="1"/>
          </p:cNvSpPr>
          <p:nvPr>
            <p:ph type="ftr" sz="quarter" idx="11"/>
          </p:nvPr>
        </p:nvSpPr>
        <p:spPr/>
        <p:txBody>
          <a:bodyPr/>
          <a:lstStyle>
            <a:lvl1pPr>
              <a:defRPr/>
            </a:lvl1pPr>
          </a:lstStyle>
          <a:p>
            <a:pPr>
              <a:defRPr/>
            </a:pPr>
            <a:endParaRPr lang="en-CA"/>
          </a:p>
        </p:txBody>
      </p:sp>
      <p:sp>
        <p:nvSpPr>
          <p:cNvPr id="9" name="Slide Number Placeholder 22"/>
          <p:cNvSpPr>
            <a:spLocks noGrp="1"/>
          </p:cNvSpPr>
          <p:nvPr>
            <p:ph type="sldNum" sz="quarter" idx="12"/>
          </p:nvPr>
        </p:nvSpPr>
        <p:spPr/>
        <p:txBody>
          <a:bodyPr/>
          <a:lstStyle>
            <a:lvl1pPr>
              <a:defRPr/>
            </a:lvl1pPr>
          </a:lstStyle>
          <a:p>
            <a:pPr>
              <a:defRPr/>
            </a:pPr>
            <a:fld id="{E7E17667-5B49-ED42-BC6B-F90BCCE4CCA9}"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185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E6CF126-A4B8-9E49-97A2-301492043E9F}" type="datetimeFigureOut">
              <a:rPr lang="en-CA"/>
              <a:pPr>
                <a:defRPr/>
              </a:pPr>
              <a:t>1/18/17</a:t>
            </a:fld>
            <a:endParaRPr lang="en-CA"/>
          </a:p>
        </p:txBody>
      </p:sp>
      <p:sp>
        <p:nvSpPr>
          <p:cNvPr id="4" name="Footer Placeholder 2"/>
          <p:cNvSpPr>
            <a:spLocks noGrp="1"/>
          </p:cNvSpPr>
          <p:nvPr>
            <p:ph type="ftr" sz="quarter" idx="11"/>
          </p:nvPr>
        </p:nvSpPr>
        <p:spPr/>
        <p:txBody>
          <a:bodyPr/>
          <a:lstStyle>
            <a:lvl1pPr>
              <a:defRPr/>
            </a:lvl1pPr>
          </a:lstStyle>
          <a:p>
            <a:pPr>
              <a:defRPr/>
            </a:pPr>
            <a:endParaRPr lang="en-CA"/>
          </a:p>
        </p:txBody>
      </p:sp>
      <p:sp>
        <p:nvSpPr>
          <p:cNvPr id="5" name="Slide Number Placeholder 22"/>
          <p:cNvSpPr>
            <a:spLocks noGrp="1"/>
          </p:cNvSpPr>
          <p:nvPr>
            <p:ph type="sldNum" sz="quarter" idx="12"/>
          </p:nvPr>
        </p:nvSpPr>
        <p:spPr/>
        <p:txBody>
          <a:bodyPr/>
          <a:lstStyle>
            <a:lvl1pPr>
              <a:defRPr/>
            </a:lvl1pPr>
          </a:lstStyle>
          <a:p>
            <a:pPr>
              <a:defRPr/>
            </a:pPr>
            <a:fld id="{7D8EA6A7-5F64-8542-94B6-FD8C40DAE405}"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049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DE5970F-A6D6-4546-8323-20B58D2EC9F8}" type="datetimeFigureOut">
              <a:rPr lang="en-CA"/>
              <a:pPr>
                <a:defRPr/>
              </a:pPr>
              <a:t>1/18/17</a:t>
            </a:fld>
            <a:endParaRPr lang="en-CA"/>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22"/>
          <p:cNvSpPr>
            <a:spLocks noGrp="1"/>
          </p:cNvSpPr>
          <p:nvPr>
            <p:ph type="sldNum" sz="quarter" idx="12"/>
          </p:nvPr>
        </p:nvSpPr>
        <p:spPr/>
        <p:txBody>
          <a:bodyPr/>
          <a:lstStyle>
            <a:lvl1pPr>
              <a:defRPr/>
            </a:lvl1pPr>
          </a:lstStyle>
          <a:p>
            <a:pPr>
              <a:defRPr/>
            </a:pPr>
            <a:fld id="{85129C0A-51DF-BC4B-80BF-86585C8F0F41}"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812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6D2E74D-98EE-BF4B-8A4B-5125D512B5FB}" type="datetimeFigureOut">
              <a:rPr lang="en-CA"/>
              <a:pPr>
                <a:defRPr/>
              </a:pPr>
              <a:t>1/18/17</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6AF3372A-6BB4-C444-A2F3-54478F050FA7}"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827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C0591158-1DB5-844B-B38B-2012A5FF7090}" type="datetimeFigureOut">
              <a:rPr lang="en-CA"/>
              <a:pPr>
                <a:defRPr/>
              </a:pPr>
              <a:t>1/18/17</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5E9538A8-1455-0949-BB52-2AC69C916D02}"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5670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BCBCBC"/>
                </a:solidFill>
                <a:cs typeface="Arial" charset="0"/>
              </a:defRPr>
            </a:lvl1pPr>
          </a:lstStyle>
          <a:p>
            <a:pPr>
              <a:defRPr/>
            </a:pPr>
            <a:fld id="{79C2D0BE-1BC3-1541-9BD3-A76F008D4BA3}" type="datetimeFigureOut">
              <a:rPr lang="en-CA"/>
              <a:pPr>
                <a:defRPr/>
              </a:pPr>
              <a:t>1/18/17</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smtClean="0">
                <a:solidFill>
                  <a:srgbClr val="BCBCBC"/>
                </a:solidFill>
                <a:cs typeface="Arial" charset="0"/>
              </a:defRPr>
            </a:lvl1pPr>
          </a:lstStyle>
          <a:p>
            <a:pPr>
              <a:defRPr/>
            </a:pPr>
            <a:fld id="{41E931F6-08C0-F849-8A38-8EC87B063445}" type="slidenum">
              <a:rPr lang="en-CA"/>
              <a:pPr>
                <a:defRPr/>
              </a:pPr>
              <a:t>‹#›</a:t>
            </a:fld>
            <a:endParaRPr lang="en-CA"/>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9"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ＭＳ Ｐゴシック" charset="0"/>
          <a:cs typeface="ＭＳ Ｐゴシック" charset="0"/>
        </a:defRPr>
      </a:lvl1pPr>
      <a:lvl2pPr algn="ctr" rtl="0" eaLnBrk="0" fontAlgn="base" hangingPunct="0">
        <a:spcBef>
          <a:spcPct val="0"/>
        </a:spcBef>
        <a:spcAft>
          <a:spcPct val="0"/>
        </a:spcAft>
        <a:defRPr sz="4100" b="1">
          <a:solidFill>
            <a:schemeClr val="tx1"/>
          </a:solidFill>
          <a:latin typeface="Lucida Sans" charset="0"/>
          <a:ea typeface="ＭＳ Ｐゴシック" charset="0"/>
          <a:cs typeface="ＭＳ Ｐゴシック" charset="0"/>
        </a:defRPr>
      </a:lvl2pPr>
      <a:lvl3pPr algn="ctr" rtl="0" eaLnBrk="0" fontAlgn="base" hangingPunct="0">
        <a:spcBef>
          <a:spcPct val="0"/>
        </a:spcBef>
        <a:spcAft>
          <a:spcPct val="0"/>
        </a:spcAft>
        <a:defRPr sz="4100" b="1">
          <a:solidFill>
            <a:schemeClr val="tx1"/>
          </a:solidFill>
          <a:latin typeface="Lucida Sans" charset="0"/>
          <a:ea typeface="ＭＳ Ｐゴシック" charset="0"/>
          <a:cs typeface="ＭＳ Ｐゴシック" charset="0"/>
        </a:defRPr>
      </a:lvl3pPr>
      <a:lvl4pPr algn="ctr" rtl="0" eaLnBrk="0" fontAlgn="base" hangingPunct="0">
        <a:spcBef>
          <a:spcPct val="0"/>
        </a:spcBef>
        <a:spcAft>
          <a:spcPct val="0"/>
        </a:spcAft>
        <a:defRPr sz="4100" b="1">
          <a:solidFill>
            <a:schemeClr val="tx1"/>
          </a:solidFill>
          <a:latin typeface="Lucida Sans" charset="0"/>
          <a:ea typeface="ＭＳ Ｐゴシック" charset="0"/>
          <a:cs typeface="ＭＳ Ｐゴシック" charset="0"/>
        </a:defRPr>
      </a:lvl4pPr>
      <a:lvl5pPr algn="ctr" rtl="0" eaLnBrk="0" fontAlgn="base" hangingPunct="0">
        <a:spcBef>
          <a:spcPct val="0"/>
        </a:spcBef>
        <a:spcAft>
          <a:spcPct val="0"/>
        </a:spcAft>
        <a:defRPr sz="4100" b="1">
          <a:solidFill>
            <a:schemeClr val="tx1"/>
          </a:solidFill>
          <a:latin typeface="Lucida Sans" charset="0"/>
          <a:ea typeface="ＭＳ Ｐゴシック" charset="0"/>
          <a:cs typeface="ＭＳ Ｐゴシック" charset="0"/>
        </a:defRPr>
      </a:lvl5pPr>
      <a:lvl6pPr marL="457200" algn="ctr" rtl="0" fontAlgn="base">
        <a:spcBef>
          <a:spcPct val="0"/>
        </a:spcBef>
        <a:spcAft>
          <a:spcPct val="0"/>
        </a:spcAft>
        <a:defRPr sz="4100" b="1">
          <a:solidFill>
            <a:schemeClr val="tx1"/>
          </a:solidFill>
          <a:latin typeface="Lucida Sans" charset="0"/>
          <a:ea typeface="ＭＳ Ｐゴシック" charset="0"/>
        </a:defRPr>
      </a:lvl6pPr>
      <a:lvl7pPr marL="914400" algn="ctr" rtl="0" fontAlgn="base">
        <a:spcBef>
          <a:spcPct val="0"/>
        </a:spcBef>
        <a:spcAft>
          <a:spcPct val="0"/>
        </a:spcAft>
        <a:defRPr sz="4100" b="1">
          <a:solidFill>
            <a:schemeClr val="tx1"/>
          </a:solidFill>
          <a:latin typeface="Lucida Sans" charset="0"/>
          <a:ea typeface="ＭＳ Ｐゴシック" charset="0"/>
        </a:defRPr>
      </a:lvl7pPr>
      <a:lvl8pPr marL="1371600" algn="ctr" rtl="0" fontAlgn="base">
        <a:spcBef>
          <a:spcPct val="0"/>
        </a:spcBef>
        <a:spcAft>
          <a:spcPct val="0"/>
        </a:spcAft>
        <a:defRPr sz="4100" b="1">
          <a:solidFill>
            <a:schemeClr val="tx1"/>
          </a:solidFill>
          <a:latin typeface="Lucida Sans" charset="0"/>
          <a:ea typeface="ＭＳ Ｐゴシック" charset="0"/>
        </a:defRPr>
      </a:lvl8pPr>
      <a:lvl9pPr marL="1828800" algn="ctr" rtl="0" fontAlgn="base">
        <a:spcBef>
          <a:spcPct val="0"/>
        </a:spcBef>
        <a:spcAft>
          <a:spcPct val="0"/>
        </a:spcAft>
        <a:defRPr sz="4100" b="1">
          <a:solidFill>
            <a:schemeClr val="tx1"/>
          </a:solidFill>
          <a:latin typeface="Lucida Sans" charset="0"/>
          <a:ea typeface="ＭＳ Ｐゴシック" charset="0"/>
        </a:defRPr>
      </a:lvl9pPr>
    </p:titleStyle>
    <p:bodyStyle>
      <a:lvl1pPr marL="547688" indent="-411163" algn="l" rtl="0" eaLnBrk="0" fontAlgn="base" hangingPunct="0">
        <a:spcBef>
          <a:spcPct val="20000"/>
        </a:spcBef>
        <a:spcAft>
          <a:spcPct val="0"/>
        </a:spcAft>
        <a:buClr>
          <a:srgbClr val="F9F9F9"/>
        </a:buClr>
        <a:buSzPct val="65000"/>
        <a:buFont typeface="Wingdings 2" charset="0"/>
        <a:buChar char=""/>
        <a:defRPr sz="2800" kern="1200">
          <a:solidFill>
            <a:schemeClr val="tx1"/>
          </a:solidFill>
          <a:latin typeface="+mn-lt"/>
          <a:ea typeface="ＭＳ Ｐゴシック" charset="0"/>
          <a:cs typeface="ＭＳ Ｐゴシック" charset="0"/>
        </a:defRPr>
      </a:lvl1pPr>
      <a:lvl2pPr marL="868363" indent="-282575" algn="l" rtl="0" eaLnBrk="0" fontAlgn="base" hangingPunct="0">
        <a:spcBef>
          <a:spcPct val="20000"/>
        </a:spcBef>
        <a:spcAft>
          <a:spcPct val="0"/>
        </a:spcAft>
        <a:buClr>
          <a:schemeClr val="tx1"/>
        </a:buClr>
        <a:buSzPct val="80000"/>
        <a:buFont typeface="Wingdings 2" charset="0"/>
        <a:buChar char=""/>
        <a:defRPr sz="2400" kern="1200">
          <a:solidFill>
            <a:schemeClr val="tx1"/>
          </a:solidFill>
          <a:latin typeface="+mn-lt"/>
          <a:ea typeface="ＭＳ Ｐゴシック" charset="0"/>
          <a:cs typeface="+mn-cs"/>
        </a:defRPr>
      </a:lvl2pPr>
      <a:lvl3pPr marL="1133475" indent="-228600" algn="l" rtl="0" eaLnBrk="0" fontAlgn="base" hangingPunct="0">
        <a:spcBef>
          <a:spcPct val="20000"/>
        </a:spcBef>
        <a:spcAft>
          <a:spcPct val="0"/>
        </a:spcAft>
        <a:buClr>
          <a:schemeClr val="tx1"/>
        </a:buClr>
        <a:buSzPct val="95000"/>
        <a:buFont typeface="Wingdings" charset="0"/>
        <a:buChar char=""/>
        <a:defRPr sz="2200" kern="1200">
          <a:solidFill>
            <a:schemeClr val="tx1"/>
          </a:solidFill>
          <a:latin typeface="+mn-lt"/>
          <a:ea typeface="ＭＳ Ｐゴシック" charset="0"/>
          <a:cs typeface="+mn-cs"/>
        </a:defRPr>
      </a:lvl3pPr>
      <a:lvl4pPr marL="1352550" indent="-182563" algn="l" rtl="0" eaLnBrk="0" fontAlgn="base" hangingPunct="0">
        <a:spcBef>
          <a:spcPct val="20000"/>
        </a:spcBef>
        <a:spcAft>
          <a:spcPct val="0"/>
        </a:spcAft>
        <a:buClr>
          <a:schemeClr val="tx1"/>
        </a:buClr>
        <a:buSzPct val="100000"/>
        <a:buFont typeface="Wingdings 3" charset="0"/>
        <a:buChar char=""/>
        <a:defRPr sz="2000" kern="1200">
          <a:solidFill>
            <a:schemeClr val="tx1"/>
          </a:solidFill>
          <a:latin typeface="+mn-lt"/>
          <a:ea typeface="ＭＳ Ｐゴシック" charset="0"/>
          <a:cs typeface="+mn-cs"/>
        </a:defRPr>
      </a:lvl4pPr>
      <a:lvl5pPr marL="1544638" indent="-182563" algn="l" rtl="0" eaLnBrk="0" fontAlgn="base" hangingPunct="0">
        <a:spcBef>
          <a:spcPct val="20000"/>
        </a:spcBef>
        <a:spcAft>
          <a:spcPct val="0"/>
        </a:spcAft>
        <a:buClr>
          <a:schemeClr val="tx1"/>
        </a:buClr>
        <a:buFont typeface="Wingdings 2" charset="0"/>
        <a:buChar char=""/>
        <a:defRPr sz="2000" kern="1200">
          <a:solidFill>
            <a:schemeClr val="tx1"/>
          </a:solidFill>
          <a:latin typeface="+mn-lt"/>
          <a:ea typeface="ＭＳ Ｐゴシック" charset="0"/>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tes.fas.harvard.edu/~biotext/animations/lyticcycle.html" TargetMode="Externa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_J9-xKitsd0" TargetMode="Externa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hyperlink" Target="http://www.microbiologybytes.com/video/motility.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jpeg"/><Relationship Id="rId3" Type="http://schemas.openxmlformats.org/officeDocument/2006/relationships/image" Target="../media/image4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jpeg"/><Relationship Id="rId5" Type="http://schemas.openxmlformats.org/officeDocument/2006/relationships/image" Target="../media/image53.png"/><Relationship Id="rId1" Type="http://schemas.openxmlformats.org/officeDocument/2006/relationships/slideLayout" Target="../slideLayouts/slideLayout4.xml"/><Relationship Id="rId2"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manasinc.com/webcontent/animations/content/winogradsky.html" TargetMode="External"/><Relationship Id="rId3" Type="http://schemas.openxmlformats.org/officeDocument/2006/relationships/hyperlink" Target="http://www.sumanasinc.com/webcontent/animations/content/streakplate.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 Id="rId3"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1.jpeg"/><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 Id="rId3" Type="http://schemas.openxmlformats.org/officeDocument/2006/relationships/image" Target="../media/image6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bitesize/ks3/science/organisms_behaviour_health/disease/activity/" TargetMode="External"/><Relationship Id="rId3" Type="http://schemas.openxmlformats.org/officeDocument/2006/relationships/image" Target="../media/image6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hyperlink" Target="http://www.sumanasinc.com/scienceinfocus/sif_antibiotics.html" TargetMode="External"/><Relationship Id="rId4" Type="http://schemas.openxmlformats.org/officeDocument/2006/relationships/image" Target="../media/image71.jpeg"/><Relationship Id="rId5" Type="http://schemas.openxmlformats.org/officeDocument/2006/relationships/image" Target="../media/image72.jpeg"/><Relationship Id="rId1" Type="http://schemas.openxmlformats.org/officeDocument/2006/relationships/slideLayout" Target="../slideLayouts/slideLayout2.xml"/><Relationship Id="rId2" Type="http://schemas.openxmlformats.org/officeDocument/2006/relationships/hyperlink" Target="http://www.sumanasinc.com/webcontent/animations/content/antibioticproducers.html"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 Id="rId3" Type="http://schemas.openxmlformats.org/officeDocument/2006/relationships/image" Target="../media/image74.jpeg"/></Relationships>
</file>

<file path=ppt/slides/_rels/slide67.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schools/gcsebitesize/science/aqa/keepinghealthy/defendingagainstinfectionact.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youtube.com/watch?v=Rpj0emEGShQ"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courses.fas.harvard.edu/~biotext/animations/viralinfection.html" TargetMode="Externa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7" name="Picture 2" descr="http://i.livescience.com/images/060104_hiv_virus_02.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451225" y="1196975"/>
            <a:ext cx="5692775" cy="5692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ctrTitle"/>
          </p:nvPr>
        </p:nvSpPr>
        <p:spPr>
          <a:xfrm>
            <a:off x="0" y="260648"/>
            <a:ext cx="8229600" cy="833264"/>
          </a:xfrm>
        </p:spPr>
        <p:txBody>
          <a:bodyPr/>
          <a:lstStyle/>
          <a:p>
            <a:pPr eaLnBrk="1" fontAlgn="auto" hangingPunct="1">
              <a:spcAft>
                <a:spcPts val="0"/>
              </a:spcAft>
              <a:defRPr/>
            </a:pPr>
            <a:r>
              <a:rPr lang="en-CA" dirty="0" smtClean="0">
                <a:ea typeface="+mj-ea"/>
                <a:cs typeface="+mj-cs"/>
              </a:rPr>
              <a:t>Ch. 17.1   Viruses</a:t>
            </a:r>
            <a:endParaRPr lang="en-CA" dirty="0">
              <a:ea typeface="+mj-ea"/>
              <a:cs typeface="+mj-cs"/>
            </a:endParaRPr>
          </a:p>
        </p:txBody>
      </p:sp>
      <p:sp>
        <p:nvSpPr>
          <p:cNvPr id="14339" name="Subtitle 2"/>
          <p:cNvSpPr>
            <a:spLocks noGrp="1"/>
          </p:cNvSpPr>
          <p:nvPr>
            <p:ph type="subTitle" idx="1"/>
          </p:nvPr>
        </p:nvSpPr>
        <p:spPr>
          <a:xfrm>
            <a:off x="-104775" y="1700213"/>
            <a:ext cx="3556000" cy="1752600"/>
          </a:xfrm>
        </p:spPr>
        <p:txBody>
          <a:bodyPr/>
          <a:lstStyle/>
          <a:p>
            <a:pPr algn="l" eaLnBrk="1" hangingPunct="1"/>
            <a:r>
              <a:rPr lang="en-US" b="1" dirty="0">
                <a:latin typeface="Book Antiqua" charset="0"/>
              </a:rPr>
              <a:t>The name </a:t>
            </a:r>
            <a:r>
              <a:rPr lang="ja-JP" altLang="en-US" b="1" dirty="0">
                <a:latin typeface="Book Antiqua" charset="0"/>
              </a:rPr>
              <a:t>“</a:t>
            </a:r>
            <a:r>
              <a:rPr lang="en-US" altLang="ja-JP" b="1" dirty="0">
                <a:latin typeface="Book Antiqua" charset="0"/>
              </a:rPr>
              <a:t>virus</a:t>
            </a:r>
            <a:r>
              <a:rPr lang="ja-JP" altLang="en-US" b="1" dirty="0">
                <a:latin typeface="Book Antiqua" charset="0"/>
              </a:rPr>
              <a:t>”</a:t>
            </a:r>
            <a:r>
              <a:rPr lang="en-US" altLang="ja-JP" b="1" dirty="0">
                <a:latin typeface="Book Antiqua" charset="0"/>
              </a:rPr>
              <a:t> means </a:t>
            </a:r>
            <a:r>
              <a:rPr lang="en-US" altLang="ja-JP" b="1" i="1" u="sng" dirty="0">
                <a:latin typeface="Book Antiqua" charset="0"/>
              </a:rPr>
              <a:t>poison</a:t>
            </a:r>
            <a:r>
              <a:rPr lang="en-US" altLang="ja-JP" b="1" dirty="0">
                <a:latin typeface="Book Antiqua" charset="0"/>
              </a:rPr>
              <a:t> in the </a:t>
            </a:r>
            <a:r>
              <a:rPr lang="en-US" altLang="ja-JP" b="1" i="1" u="sng" dirty="0">
                <a:latin typeface="Book Antiqua" charset="0"/>
              </a:rPr>
              <a:t>Latin</a:t>
            </a:r>
            <a:r>
              <a:rPr lang="en-US" altLang="ja-JP" b="1" i="1" dirty="0">
                <a:latin typeface="Book Antiqua" charset="0"/>
              </a:rPr>
              <a:t> </a:t>
            </a:r>
            <a:r>
              <a:rPr lang="en-US" altLang="ja-JP" b="1" dirty="0">
                <a:latin typeface="Book Antiqua" charset="0"/>
              </a:rPr>
              <a:t>language</a:t>
            </a:r>
            <a:endParaRPr lang="en-CA" dirty="0">
              <a:latin typeface="Book Antiqua"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eaLnBrk="1" fontAlgn="auto" hangingPunct="1">
              <a:spcAft>
                <a:spcPts val="0"/>
              </a:spcAft>
              <a:defRPr/>
            </a:pPr>
            <a:r>
              <a:rPr lang="en-US" dirty="0">
                <a:ea typeface="+mj-ea"/>
                <a:cs typeface="+mj-cs"/>
              </a:rPr>
              <a:t> </a:t>
            </a:r>
            <a:r>
              <a:rPr lang="en-CA" dirty="0">
                <a:ea typeface="+mj-ea"/>
                <a:cs typeface="+mj-cs"/>
              </a:rPr>
              <a:t/>
            </a:r>
            <a:br>
              <a:rPr lang="en-CA" dirty="0">
                <a:ea typeface="+mj-ea"/>
                <a:cs typeface="+mj-cs"/>
              </a:rPr>
            </a:br>
            <a:r>
              <a:rPr lang="en-US" dirty="0">
                <a:ea typeface="+mj-ea"/>
                <a:cs typeface="+mj-cs"/>
              </a:rPr>
              <a:t>C.	Growth:</a:t>
            </a:r>
            <a:r>
              <a:rPr lang="en-CA" dirty="0">
                <a:ea typeface="+mj-ea"/>
                <a:cs typeface="+mj-cs"/>
              </a:rPr>
              <a:t/>
            </a:r>
            <a:br>
              <a:rPr lang="en-CA" dirty="0">
                <a:ea typeface="+mj-ea"/>
                <a:cs typeface="+mj-cs"/>
              </a:rPr>
            </a:br>
            <a:endParaRPr lang="en-CA" dirty="0">
              <a:ea typeface="+mj-ea"/>
              <a:cs typeface="+mj-cs"/>
            </a:endParaRPr>
          </a:p>
        </p:txBody>
      </p:sp>
      <p:sp>
        <p:nvSpPr>
          <p:cNvPr id="23554" name="Content Placeholder 5"/>
          <p:cNvSpPr>
            <a:spLocks noGrp="1"/>
          </p:cNvSpPr>
          <p:nvPr>
            <p:ph idx="1"/>
          </p:nvPr>
        </p:nvSpPr>
        <p:spPr/>
        <p:txBody>
          <a:bodyPr/>
          <a:lstStyle/>
          <a:p>
            <a:pPr marL="136525" indent="0" eaLnBrk="1" hangingPunct="1">
              <a:buFont typeface="Wingdings 2" charset="0"/>
              <a:buNone/>
            </a:pPr>
            <a:r>
              <a:rPr lang="en-US" b="1">
                <a:latin typeface="Book Antiqua" charset="0"/>
              </a:rPr>
              <a:t>1.  Host cell cannot tell </a:t>
            </a:r>
            <a:r>
              <a:rPr lang="en-US" b="1" i="1">
                <a:latin typeface="Book Antiqua" charset="0"/>
              </a:rPr>
              <a:t>the difference </a:t>
            </a:r>
            <a:endParaRPr lang="en-CA">
              <a:latin typeface="Book Antiqua" charset="0"/>
            </a:endParaRPr>
          </a:p>
          <a:p>
            <a:pPr marL="136525" indent="0" eaLnBrk="1" hangingPunct="1">
              <a:buFont typeface="Wingdings 2" charset="0"/>
              <a:buNone/>
            </a:pPr>
            <a:r>
              <a:rPr lang="en-US" b="1" i="1">
                <a:latin typeface="Book Antiqua" charset="0"/>
              </a:rPr>
              <a:t>between its own DNA and the DNA of </a:t>
            </a:r>
            <a:endParaRPr lang="en-CA">
              <a:latin typeface="Book Antiqua" charset="0"/>
            </a:endParaRPr>
          </a:p>
          <a:p>
            <a:pPr marL="136525" indent="0" eaLnBrk="1" hangingPunct="1">
              <a:buFont typeface="Wingdings 2" charset="0"/>
              <a:buNone/>
            </a:pPr>
            <a:r>
              <a:rPr lang="en-US" b="1" i="1">
                <a:latin typeface="Book Antiqua" charset="0"/>
              </a:rPr>
              <a:t>the virus</a:t>
            </a:r>
            <a:endParaRPr lang="en-CA">
              <a:latin typeface="Book Antiqua" charset="0"/>
            </a:endParaRPr>
          </a:p>
          <a:p>
            <a:pPr marL="136525" indent="0" eaLnBrk="1" hangingPunct="1">
              <a:buFont typeface="Wingdings 2" charset="0"/>
              <a:buNone/>
            </a:pPr>
            <a:r>
              <a:rPr lang="en-US" b="1">
                <a:latin typeface="Book Antiqua" charset="0"/>
              </a:rPr>
              <a:t>2.  Viral messenger RNA (mRNA) acts </a:t>
            </a:r>
            <a:endParaRPr lang="en-CA">
              <a:latin typeface="Book Antiqua" charset="0"/>
            </a:endParaRPr>
          </a:p>
          <a:p>
            <a:pPr marL="136525" indent="0" eaLnBrk="1" hangingPunct="1">
              <a:buFont typeface="Wingdings 2" charset="0"/>
              <a:buNone/>
            </a:pPr>
            <a:r>
              <a:rPr lang="en-US" b="1">
                <a:latin typeface="Book Antiqua" charset="0"/>
              </a:rPr>
              <a:t>like a </a:t>
            </a:r>
            <a:r>
              <a:rPr lang="en-US" b="1" i="1" u="sng">
                <a:latin typeface="Book Antiqua" charset="0"/>
              </a:rPr>
              <a:t>molecular</a:t>
            </a:r>
            <a:r>
              <a:rPr lang="en-US" b="1">
                <a:latin typeface="Book Antiqua" charset="0"/>
              </a:rPr>
              <a:t> </a:t>
            </a:r>
            <a:r>
              <a:rPr lang="en-US" b="1" i="1" u="sng">
                <a:latin typeface="Book Antiqua" charset="0"/>
              </a:rPr>
              <a:t>wrecking</a:t>
            </a:r>
            <a:r>
              <a:rPr lang="en-US" b="1">
                <a:latin typeface="Book Antiqua" charset="0"/>
              </a:rPr>
              <a:t> </a:t>
            </a:r>
            <a:r>
              <a:rPr lang="en-US" b="1" i="1" u="sng">
                <a:latin typeface="Book Antiqua" charset="0"/>
              </a:rPr>
              <a:t>crew</a:t>
            </a:r>
            <a:r>
              <a:rPr lang="en-US" b="1">
                <a:latin typeface="Book Antiqua" charset="0"/>
              </a:rPr>
              <a:t>,</a:t>
            </a:r>
            <a:r>
              <a:rPr lang="en-CA">
                <a:latin typeface="Book Antiqua" charset="0"/>
              </a:rPr>
              <a:t> </a:t>
            </a:r>
            <a:r>
              <a:rPr lang="en-US" b="1">
                <a:latin typeface="Book Antiqua" charset="0"/>
              </a:rPr>
              <a:t>taking over the infected </a:t>
            </a:r>
            <a:r>
              <a:rPr lang="en-US" b="1" i="1" u="sng">
                <a:latin typeface="Book Antiqua" charset="0"/>
              </a:rPr>
              <a:t>host</a:t>
            </a:r>
            <a:r>
              <a:rPr lang="en-US" b="1">
                <a:latin typeface="Book Antiqua" charset="0"/>
              </a:rPr>
              <a:t> </a:t>
            </a:r>
            <a:r>
              <a:rPr lang="en-US" b="1" i="1" u="sng">
                <a:latin typeface="Book Antiqua" charset="0"/>
              </a:rPr>
              <a:t>cell</a:t>
            </a:r>
            <a:endParaRPr lang="en-CA">
              <a:latin typeface="Book Antiqua" charset="0"/>
            </a:endParaRPr>
          </a:p>
          <a:p>
            <a:pPr marL="136525" indent="0" eaLnBrk="1" hangingPunct="1">
              <a:buFont typeface="Wingdings 2" charset="0"/>
              <a:buNone/>
            </a:pPr>
            <a:r>
              <a:rPr lang="en-US" b="1">
                <a:latin typeface="Book Antiqua" charset="0"/>
              </a:rPr>
              <a:t>3.  Produces enzymes that destroy </a:t>
            </a:r>
            <a:endParaRPr lang="en-CA">
              <a:latin typeface="Book Antiqua" charset="0"/>
            </a:endParaRPr>
          </a:p>
          <a:p>
            <a:pPr marL="136525" indent="0" eaLnBrk="1" hangingPunct="1">
              <a:buFont typeface="Wingdings 2" charset="0"/>
              <a:buNone/>
            </a:pPr>
            <a:r>
              <a:rPr lang="en-US" b="1" i="1" u="sng">
                <a:latin typeface="Book Antiqua" charset="0"/>
              </a:rPr>
              <a:t>host's own</a:t>
            </a:r>
            <a:r>
              <a:rPr lang="en-US" b="1">
                <a:latin typeface="Book Antiqua" charset="0"/>
              </a:rPr>
              <a:t> DNA but don</a:t>
            </a:r>
            <a:r>
              <a:rPr lang="ja-JP" altLang="en-US" b="1">
                <a:latin typeface="Book Antiqua" charset="0"/>
              </a:rPr>
              <a:t>’</a:t>
            </a:r>
            <a:r>
              <a:rPr lang="en-US" altLang="ja-JP" b="1">
                <a:latin typeface="Book Antiqua" charset="0"/>
              </a:rPr>
              <a:t>t harm </a:t>
            </a:r>
            <a:r>
              <a:rPr lang="en-US" altLang="ja-JP" b="1" i="1" u="sng">
                <a:latin typeface="Book Antiqua" charset="0"/>
              </a:rPr>
              <a:t>the viral</a:t>
            </a:r>
            <a:r>
              <a:rPr lang="en-US" altLang="ja-JP" b="1">
                <a:latin typeface="Book Antiqua" charset="0"/>
              </a:rPr>
              <a:t> DNA!</a:t>
            </a:r>
            <a:endParaRPr lang="en-CA" altLang="ja-JP">
              <a:latin typeface="Book Antiqua" charset="0"/>
            </a:endParaRPr>
          </a:p>
          <a:p>
            <a:pPr marL="136525" indent="0" eaLnBrk="1" hangingPunct="1"/>
            <a:endParaRPr lang="en-CA">
              <a:latin typeface="Book Antiqu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eaLnBrk="1" fontAlgn="auto" hangingPunct="1">
              <a:spcAft>
                <a:spcPts val="0"/>
              </a:spcAft>
              <a:defRPr/>
            </a:pPr>
            <a:r>
              <a:rPr lang="en-CA" dirty="0" smtClean="0">
                <a:ea typeface="+mj-ea"/>
                <a:cs typeface="+mj-cs"/>
              </a:rPr>
              <a:t>D. Replication</a:t>
            </a:r>
            <a:endParaRPr lang="en-CA" dirty="0">
              <a:ea typeface="+mj-ea"/>
              <a:cs typeface="+mj-cs"/>
            </a:endParaRPr>
          </a:p>
        </p:txBody>
      </p:sp>
      <p:sp>
        <p:nvSpPr>
          <p:cNvPr id="3" name="Content Placeholder 2"/>
          <p:cNvSpPr>
            <a:spLocks noGrp="1"/>
          </p:cNvSpPr>
          <p:nvPr>
            <p:ph idx="1"/>
          </p:nvPr>
        </p:nvSpPr>
        <p:spPr>
          <a:xfrm>
            <a:off x="457200" y="908050"/>
            <a:ext cx="8229600" cy="6192838"/>
          </a:xfrm>
        </p:spPr>
        <p:txBody>
          <a:bodyPr>
            <a:normAutofit fontScale="77500" lnSpcReduction="20000"/>
          </a:bodyPr>
          <a:lstStyle/>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a:defRPr/>
            </a:pPr>
            <a:r>
              <a:rPr lang="en-US" b="1" dirty="0" smtClean="0">
                <a:ea typeface="+mn-ea"/>
                <a:cs typeface="+mn-cs"/>
              </a:rPr>
              <a:t>Virus </a:t>
            </a:r>
            <a:r>
              <a:rPr lang="en-US" b="1" dirty="0">
                <a:ea typeface="+mn-ea"/>
                <a:cs typeface="+mn-cs"/>
              </a:rPr>
              <a:t>uses materials of the </a:t>
            </a:r>
            <a:r>
              <a:rPr lang="en-US" b="1" i="1" u="sng" dirty="0">
                <a:ea typeface="+mn-ea"/>
                <a:cs typeface="+mn-cs"/>
              </a:rPr>
              <a:t>host</a:t>
            </a:r>
            <a:r>
              <a:rPr lang="en-US" b="1" i="1" dirty="0">
                <a:ea typeface="+mn-ea"/>
                <a:cs typeface="+mn-cs"/>
              </a:rPr>
              <a:t> </a:t>
            </a:r>
            <a:r>
              <a:rPr lang="en-US" b="1" i="1" u="sng" dirty="0">
                <a:ea typeface="+mn-ea"/>
                <a:cs typeface="+mn-cs"/>
              </a:rPr>
              <a:t>cell</a:t>
            </a:r>
            <a:r>
              <a:rPr lang="en-US" b="1" dirty="0">
                <a:ea typeface="+mn-ea"/>
                <a:cs typeface="+mn-cs"/>
              </a:rPr>
              <a:t> to </a:t>
            </a:r>
            <a:r>
              <a:rPr lang="en-US" b="1" dirty="0" smtClean="0">
                <a:ea typeface="+mn-ea"/>
                <a:cs typeface="+mn-cs"/>
              </a:rPr>
              <a:t>make </a:t>
            </a:r>
            <a:r>
              <a:rPr lang="en-US" b="1" i="1" dirty="0">
                <a:ea typeface="+mn-ea"/>
                <a:cs typeface="+mn-cs"/>
              </a:rPr>
              <a:t>thousands of copies of its own </a:t>
            </a:r>
            <a:r>
              <a:rPr lang="en-US" b="1" i="1" dirty="0" smtClean="0">
                <a:ea typeface="+mn-ea"/>
                <a:cs typeface="+mn-cs"/>
              </a:rPr>
              <a:t>protein </a:t>
            </a:r>
            <a:r>
              <a:rPr lang="en-US" b="1" i="1" dirty="0">
                <a:ea typeface="+mn-ea"/>
                <a:cs typeface="+mn-cs"/>
              </a:rPr>
              <a:t>coat and </a:t>
            </a:r>
            <a:r>
              <a:rPr lang="en-US" b="1" i="1" dirty="0" smtClean="0">
                <a:ea typeface="+mn-ea"/>
                <a:cs typeface="+mn-cs"/>
              </a:rPr>
              <a:t>DNA</a:t>
            </a:r>
          </a:p>
          <a:p>
            <a:pPr marL="651510" indent="-514350" eaLnBrk="1" fontAlgn="auto" hangingPunct="1">
              <a:spcAft>
                <a:spcPts val="0"/>
              </a:spcAft>
              <a:buClr>
                <a:schemeClr val="tx1">
                  <a:shade val="95000"/>
                </a:schemeClr>
              </a:buClr>
              <a:buFont typeface="Wingdings 2"/>
              <a:buAutoNum type="arabicPeriod"/>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startAt="2"/>
              <a:defRPr/>
            </a:pPr>
            <a:r>
              <a:rPr lang="en-US" b="1" dirty="0" smtClean="0">
                <a:ea typeface="+mn-ea"/>
                <a:cs typeface="+mn-cs"/>
              </a:rPr>
              <a:t>Host </a:t>
            </a:r>
            <a:r>
              <a:rPr lang="en-US" b="1" dirty="0">
                <a:ea typeface="+mn-ea"/>
                <a:cs typeface="+mn-cs"/>
              </a:rPr>
              <a:t>cell becomes filled with  </a:t>
            </a:r>
            <a:r>
              <a:rPr lang="en-US" b="1" i="1" dirty="0" smtClean="0">
                <a:ea typeface="+mn-ea"/>
                <a:cs typeface="+mn-cs"/>
              </a:rPr>
              <a:t>hundreds </a:t>
            </a:r>
            <a:r>
              <a:rPr lang="en-US" b="1" i="1" dirty="0">
                <a:ea typeface="+mn-ea"/>
                <a:cs typeface="+mn-cs"/>
              </a:rPr>
              <a:t>of viral DNA </a:t>
            </a:r>
            <a:r>
              <a:rPr lang="en-US" b="1" i="1" dirty="0" smtClean="0">
                <a:ea typeface="+mn-ea"/>
                <a:cs typeface="+mn-cs"/>
              </a:rPr>
              <a:t>molecules</a:t>
            </a:r>
          </a:p>
          <a:p>
            <a:pPr marL="651510" indent="-514350" eaLnBrk="1" fontAlgn="auto" hangingPunct="1">
              <a:spcAft>
                <a:spcPts val="0"/>
              </a:spcAft>
              <a:buClr>
                <a:schemeClr val="tx1">
                  <a:shade val="95000"/>
                </a:schemeClr>
              </a:buClr>
              <a:buFont typeface="Wingdings 2"/>
              <a:buAutoNum type="arabicPeriod" startAt="2"/>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a:t>
            </a:r>
            <a:r>
              <a:rPr lang="en-US" b="1" dirty="0" smtClean="0">
                <a:ea typeface="+mn-ea"/>
                <a:cs typeface="+mn-cs"/>
              </a:rPr>
              <a:t>This </a:t>
            </a:r>
            <a:r>
              <a:rPr lang="en-US" b="1" dirty="0">
                <a:ea typeface="+mn-ea"/>
                <a:cs typeface="+mn-cs"/>
              </a:rPr>
              <a:t>sequence (I,G,R) can take as little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as </a:t>
            </a:r>
            <a:r>
              <a:rPr lang="en-US" b="1" i="1" u="sng" dirty="0">
                <a:ea typeface="+mn-ea"/>
                <a:cs typeface="+mn-cs"/>
              </a:rPr>
              <a:t>25</a:t>
            </a:r>
            <a:r>
              <a:rPr lang="en-US" b="1" dirty="0">
                <a:ea typeface="+mn-ea"/>
                <a:cs typeface="+mn-cs"/>
              </a:rPr>
              <a:t> </a:t>
            </a:r>
            <a:r>
              <a:rPr lang="en-US" b="1" dirty="0" smtClean="0">
                <a:ea typeface="+mn-ea"/>
                <a:cs typeface="+mn-cs"/>
              </a:rPr>
              <a:t>minutes!</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a:t>
            </a:r>
            <a:r>
              <a:rPr lang="en-US" b="1" dirty="0">
                <a:ea typeface="+mn-ea"/>
                <a:cs typeface="+mn-cs"/>
              </a:rPr>
              <a:t>.   </a:t>
            </a:r>
            <a:r>
              <a:rPr lang="en-US" b="1" dirty="0" smtClean="0">
                <a:ea typeface="+mn-ea"/>
                <a:cs typeface="+mn-cs"/>
              </a:rPr>
              <a:t>During </a:t>
            </a:r>
            <a:r>
              <a:rPr lang="en-US" b="1" dirty="0">
                <a:ea typeface="+mn-ea"/>
                <a:cs typeface="+mn-cs"/>
              </a:rPr>
              <a:t>final stages: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a</a:t>
            </a:r>
            <a:r>
              <a:rPr lang="en-US" b="1" dirty="0">
                <a:ea typeface="+mn-ea"/>
                <a:cs typeface="+mn-cs"/>
              </a:rPr>
              <a:t>. </a:t>
            </a:r>
            <a:r>
              <a:rPr lang="en-US" b="1" dirty="0" smtClean="0">
                <a:ea typeface="+mn-ea"/>
                <a:cs typeface="+mn-cs"/>
              </a:rPr>
              <a:t>New </a:t>
            </a:r>
            <a:r>
              <a:rPr lang="en-US" b="1" i="1" u="sng" dirty="0">
                <a:ea typeface="+mn-ea"/>
                <a:cs typeface="+mn-cs"/>
              </a:rPr>
              <a:t>virus</a:t>
            </a:r>
            <a:r>
              <a:rPr lang="en-US" b="1" dirty="0">
                <a:ea typeface="+mn-ea"/>
                <a:cs typeface="+mn-cs"/>
              </a:rPr>
              <a:t> particles are assembled</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b</a:t>
            </a:r>
            <a:r>
              <a:rPr lang="en-US" b="1" dirty="0">
                <a:ea typeface="+mn-ea"/>
                <a:cs typeface="+mn-cs"/>
              </a:rPr>
              <a:t>.  </a:t>
            </a:r>
            <a:r>
              <a:rPr lang="en-US" b="1" dirty="0" smtClean="0">
                <a:ea typeface="+mn-ea"/>
                <a:cs typeface="+mn-cs"/>
              </a:rPr>
              <a:t>Infected </a:t>
            </a:r>
            <a:r>
              <a:rPr lang="en-US" b="1" dirty="0">
                <a:ea typeface="+mn-ea"/>
                <a:cs typeface="+mn-cs"/>
              </a:rPr>
              <a:t>cell </a:t>
            </a:r>
            <a:r>
              <a:rPr lang="en-US" b="1" i="1" u="sng" dirty="0">
                <a:ea typeface="+mn-ea"/>
                <a:cs typeface="+mn-cs"/>
              </a:rPr>
              <a:t>lyses</a:t>
            </a:r>
            <a:r>
              <a:rPr lang="en-US" b="1" dirty="0">
                <a:ea typeface="+mn-ea"/>
                <a:cs typeface="+mn-cs"/>
              </a:rPr>
              <a:t> (bursts)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c</a:t>
            </a:r>
            <a:r>
              <a:rPr lang="en-US" b="1" dirty="0">
                <a:ea typeface="+mn-ea"/>
                <a:cs typeface="+mn-cs"/>
              </a:rPr>
              <a:t>.  </a:t>
            </a:r>
            <a:r>
              <a:rPr lang="en-US" b="1" i="1" u="sng" dirty="0" smtClean="0">
                <a:ea typeface="+mn-ea"/>
                <a:cs typeface="+mn-cs"/>
              </a:rPr>
              <a:t>Hundreds</a:t>
            </a:r>
            <a:r>
              <a:rPr lang="en-US" b="1" dirty="0" smtClean="0">
                <a:ea typeface="+mn-ea"/>
                <a:cs typeface="+mn-cs"/>
              </a:rPr>
              <a:t> </a:t>
            </a:r>
            <a:r>
              <a:rPr lang="en-US" b="1" dirty="0">
                <a:ea typeface="+mn-ea"/>
                <a:cs typeface="+mn-cs"/>
              </a:rPr>
              <a:t>of new virus particles are </a:t>
            </a:r>
            <a:r>
              <a:rPr lang="en-US" b="1" i="1" u="sng" dirty="0" smtClean="0">
                <a:ea typeface="+mn-ea"/>
                <a:cs typeface="+mn-cs"/>
              </a:rPr>
              <a:t>released</a:t>
            </a:r>
            <a:r>
              <a:rPr lang="en-US" b="1" dirty="0" smtClean="0">
                <a:ea typeface="+mn-ea"/>
                <a:cs typeface="+mn-cs"/>
              </a:rPr>
              <a:t> </a:t>
            </a:r>
            <a:r>
              <a:rPr lang="en-US" b="1" dirty="0">
                <a:ea typeface="+mn-ea"/>
                <a:cs typeface="+mn-cs"/>
              </a:rPr>
              <a:t>and may </a:t>
            </a:r>
            <a:r>
              <a:rPr lang="en-US" b="1" dirty="0" smtClean="0">
                <a:ea typeface="+mn-ea"/>
                <a:cs typeface="+mn-cs"/>
              </a:rPr>
              <a:t>	now </a:t>
            </a:r>
            <a:r>
              <a:rPr lang="en-US" b="1" dirty="0">
                <a:ea typeface="+mn-ea"/>
                <a:cs typeface="+mn-cs"/>
              </a:rPr>
              <a:t>infect </a:t>
            </a:r>
            <a:r>
              <a:rPr lang="en-US" b="1" i="1" u="sng" dirty="0">
                <a:ea typeface="+mn-ea"/>
                <a:cs typeface="+mn-cs"/>
              </a:rPr>
              <a:t>other</a:t>
            </a:r>
            <a:r>
              <a:rPr lang="en-US" b="1" i="1" dirty="0">
                <a:ea typeface="+mn-ea"/>
                <a:cs typeface="+mn-cs"/>
              </a:rPr>
              <a:t> </a:t>
            </a:r>
            <a:r>
              <a:rPr lang="en-US" b="1" i="1" u="sng" dirty="0" smtClean="0">
                <a:ea typeface="+mn-ea"/>
                <a:cs typeface="+mn-cs"/>
              </a:rPr>
              <a:t>cells</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5</a:t>
            </a:r>
            <a:r>
              <a:rPr lang="en-US" b="1" dirty="0">
                <a:ea typeface="+mn-ea"/>
                <a:cs typeface="+mn-cs"/>
              </a:rPr>
              <a:t>.  </a:t>
            </a:r>
            <a:r>
              <a:rPr lang="en-US" b="1" dirty="0" smtClean="0">
                <a:ea typeface="+mn-ea"/>
                <a:cs typeface="+mn-cs"/>
              </a:rPr>
              <a:t>Called </a:t>
            </a:r>
            <a:r>
              <a:rPr lang="en-US" b="1" dirty="0">
                <a:ea typeface="+mn-ea"/>
                <a:cs typeface="+mn-cs"/>
              </a:rPr>
              <a:t>a lytic infection because </a:t>
            </a:r>
            <a:r>
              <a:rPr lang="en-US" b="1" i="1" dirty="0">
                <a:ea typeface="+mn-ea"/>
                <a:cs typeface="+mn-cs"/>
              </a:rPr>
              <a:t>the host </a:t>
            </a:r>
            <a:r>
              <a:rPr lang="en-US" b="1" i="1" dirty="0" smtClean="0">
                <a:ea typeface="+mn-ea"/>
                <a:cs typeface="+mn-cs"/>
              </a:rPr>
              <a:t>cell </a:t>
            </a:r>
            <a:r>
              <a:rPr lang="en-US" b="1" i="1" dirty="0">
                <a:ea typeface="+mn-ea"/>
                <a:cs typeface="+mn-cs"/>
              </a:rPr>
              <a:t>is lysed and destroyed</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normAutofit fontScale="90000"/>
          </a:bodyPr>
          <a:lstStyle/>
          <a:p>
            <a:pPr eaLnBrk="1" fontAlgn="auto" hangingPunct="1">
              <a:spcAft>
                <a:spcPts val="0"/>
              </a:spcAft>
              <a:defRPr/>
            </a:pPr>
            <a:r>
              <a:rPr lang="en-CA" dirty="0" smtClean="0">
                <a:ea typeface="+mj-ea"/>
                <a:cs typeface="+mj-cs"/>
                <a:hlinkClick r:id="rId2"/>
              </a:rPr>
              <a:t>Lytic Cycle</a:t>
            </a:r>
            <a:endParaRPr lang="en-CA" dirty="0">
              <a:ea typeface="+mj-ea"/>
              <a:cs typeface="+mj-cs"/>
            </a:endParaRPr>
          </a:p>
        </p:txBody>
      </p:sp>
      <p:pic>
        <p:nvPicPr>
          <p:cNvPr id="5" name="Picture 4"/>
          <p:cNvPicPr>
            <a:picLocks noChangeAspect="1"/>
          </p:cNvPicPr>
          <p:nvPr/>
        </p:nvPicPr>
        <p:blipFill>
          <a:blip r:embed="rId3"/>
          <a:stretch>
            <a:fillRect/>
          </a:stretch>
        </p:blipFill>
        <p:spPr>
          <a:xfrm>
            <a:off x="755576" y="764704"/>
            <a:ext cx="7488832" cy="593489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ffectLst/>
                <a:ea typeface="+mj-ea"/>
                <a:cs typeface="+mj-cs"/>
              </a:rPr>
              <a:t>III.	</a:t>
            </a:r>
            <a:r>
              <a:rPr lang="en-US" u="sng" dirty="0">
                <a:effectLst/>
                <a:ea typeface="+mj-ea"/>
                <a:cs typeface="+mj-cs"/>
              </a:rPr>
              <a:t>Lysogenic Infections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457200" y="1600200"/>
            <a:ext cx="5770563" cy="4708525"/>
          </a:xfrm>
        </p:spPr>
        <p:txBody>
          <a:bodyPr/>
          <a:lstStyle/>
          <a:p>
            <a:pPr marL="136525" indent="0" eaLnBrk="1" hangingPunct="1">
              <a:buFont typeface="Wingdings 2" charset="0"/>
              <a:buNone/>
            </a:pPr>
            <a:r>
              <a:rPr lang="en-US" sz="3200" b="1">
                <a:latin typeface="Book Antiqua" charset="0"/>
              </a:rPr>
              <a:t>A.  How it differs from a lytic infection:</a:t>
            </a:r>
            <a:endParaRPr lang="en-CA" sz="3200" b="1">
              <a:latin typeface="Book Antiqua" charset="0"/>
            </a:endParaRPr>
          </a:p>
          <a:p>
            <a:pPr marL="136525" indent="0" eaLnBrk="1" hangingPunct="1">
              <a:buFont typeface="Wingdings 2" charset="0"/>
              <a:buNone/>
            </a:pPr>
            <a:r>
              <a:rPr lang="en-US">
                <a:latin typeface="Book Antiqua" charset="0"/>
              </a:rPr>
              <a:t>	1. Viral DNA enters cells and is </a:t>
            </a:r>
            <a:r>
              <a:rPr lang="en-US" i="1" u="sng">
                <a:latin typeface="Book Antiqua" charset="0"/>
              </a:rPr>
              <a:t>inserted</a:t>
            </a:r>
            <a:r>
              <a:rPr lang="en-US">
                <a:latin typeface="Book Antiqua" charset="0"/>
              </a:rPr>
              <a:t> </a:t>
            </a:r>
            <a:r>
              <a:rPr lang="en-CA">
                <a:latin typeface="Book Antiqua" charset="0"/>
              </a:rPr>
              <a:t>I</a:t>
            </a:r>
            <a:r>
              <a:rPr lang="en-US">
                <a:latin typeface="Book Antiqua" charset="0"/>
              </a:rPr>
              <a:t>nto the </a:t>
            </a:r>
            <a:r>
              <a:rPr lang="en-US" i="1" u="sng">
                <a:latin typeface="Book Antiqua" charset="0"/>
              </a:rPr>
              <a:t>DNA</a:t>
            </a:r>
            <a:r>
              <a:rPr lang="en-US">
                <a:latin typeface="Book Antiqua" charset="0"/>
              </a:rPr>
              <a:t> of the host cell</a:t>
            </a:r>
            <a:endParaRPr lang="en-CA">
              <a:latin typeface="Book Antiqua" charset="0"/>
            </a:endParaRPr>
          </a:p>
          <a:p>
            <a:pPr marL="136525" indent="0" eaLnBrk="1" hangingPunct="1">
              <a:buFont typeface="Wingdings 2" charset="0"/>
              <a:buNone/>
            </a:pPr>
            <a:r>
              <a:rPr lang="en-US">
                <a:latin typeface="Book Antiqua" charset="0"/>
              </a:rPr>
              <a:t>	2.  Once there, called a </a:t>
            </a:r>
            <a:r>
              <a:rPr lang="en-US" i="1" u="sng">
                <a:latin typeface="Book Antiqua" charset="0"/>
              </a:rPr>
              <a:t>prophage</a:t>
            </a:r>
            <a:endParaRPr lang="en-CA">
              <a:latin typeface="Book Antiqua" charset="0"/>
            </a:endParaRPr>
          </a:p>
          <a:p>
            <a:pPr marL="136525" indent="0" eaLnBrk="1" hangingPunct="1">
              <a:buFont typeface="Wingdings 2" charset="0"/>
              <a:buNone/>
            </a:pPr>
            <a:r>
              <a:rPr lang="en-US">
                <a:latin typeface="Book Antiqua" charset="0"/>
              </a:rPr>
              <a:t>	3.  May remain in host DNA for </a:t>
            </a:r>
            <a:r>
              <a:rPr lang="en-US" i="1" u="sng">
                <a:latin typeface="Book Antiqua" charset="0"/>
              </a:rPr>
              <a:t>many </a:t>
            </a:r>
            <a:r>
              <a:rPr lang="en-CA">
                <a:latin typeface="Book Antiqua" charset="0"/>
              </a:rPr>
              <a:t> </a:t>
            </a:r>
            <a:r>
              <a:rPr lang="en-US" i="1" u="sng">
                <a:latin typeface="Book Antiqua" charset="0"/>
              </a:rPr>
              <a:t>generations</a:t>
            </a:r>
            <a:endParaRPr lang="en-CA">
              <a:latin typeface="Book Antiqua" charset="0"/>
            </a:endParaRPr>
          </a:p>
          <a:p>
            <a:pPr marL="136525" indent="0" eaLnBrk="1" hangingPunct="1">
              <a:buFont typeface="Wingdings 2" charset="0"/>
              <a:buNone/>
            </a:pPr>
            <a:endParaRPr lang="en-CA">
              <a:latin typeface="Book Antiqua" charset="0"/>
            </a:endParaRPr>
          </a:p>
          <a:p>
            <a:pPr marL="136525" indent="0" eaLnBrk="1" hangingPunct="1">
              <a:buFont typeface="Wingdings 2" charset="0"/>
              <a:buNone/>
            </a:pPr>
            <a:endParaRPr lang="en-CA">
              <a:latin typeface="Book Antiqua" charset="0"/>
            </a:endParaRPr>
          </a:p>
        </p:txBody>
      </p:sp>
      <p:pic>
        <p:nvPicPr>
          <p:cNvPr id="27651" name="Picture 3">
            <a:hlinkClick r:id="rId2"/>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132513" y="2133600"/>
            <a:ext cx="2543175" cy="1908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7652" name="TextBox 4"/>
          <p:cNvSpPr txBox="1">
            <a:spLocks noChangeArrowheads="1"/>
          </p:cNvSpPr>
          <p:nvPr/>
        </p:nvSpPr>
        <p:spPr bwMode="auto">
          <a:xfrm>
            <a:off x="6372225" y="4160838"/>
            <a:ext cx="2065338"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Click above image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algn="l" eaLnBrk="1" fontAlgn="auto" hangingPunct="1">
              <a:spcAft>
                <a:spcPts val="0"/>
              </a:spcAft>
              <a:defRPr/>
            </a:pPr>
            <a:r>
              <a:rPr lang="en-US" sz="4000" dirty="0" err="1">
                <a:ea typeface="+mj-ea"/>
                <a:cs typeface="+mj-cs"/>
              </a:rPr>
              <a:t>Prophage</a:t>
            </a:r>
            <a:r>
              <a:rPr lang="en-US" sz="4000" dirty="0">
                <a:ea typeface="+mj-ea"/>
                <a:cs typeface="+mj-cs"/>
              </a:rPr>
              <a:t> activity:</a:t>
            </a:r>
            <a:br>
              <a:rPr lang="en-US" sz="4000" dirty="0">
                <a:ea typeface="+mj-ea"/>
                <a:cs typeface="+mj-cs"/>
              </a:rPr>
            </a:br>
            <a:endParaRPr lang="en-CA" dirty="0">
              <a:ea typeface="+mj-ea"/>
              <a:cs typeface="+mj-cs"/>
            </a:endParaRPr>
          </a:p>
        </p:txBody>
      </p:sp>
      <p:sp>
        <p:nvSpPr>
          <p:cNvPr id="3" name="Content Placeholder 2"/>
          <p:cNvSpPr>
            <a:spLocks noGrp="1"/>
          </p:cNvSpPr>
          <p:nvPr>
            <p:ph idx="1"/>
          </p:nvPr>
        </p:nvSpPr>
        <p:spPr>
          <a:xfrm>
            <a:off x="395288" y="908050"/>
            <a:ext cx="8291512" cy="5400675"/>
          </a:xfrm>
        </p:spPr>
        <p:txBody>
          <a:bodyPr/>
          <a:lstStyle/>
          <a:p>
            <a:pPr marL="136525" indent="0" eaLnBrk="1" hangingPunct="1">
              <a:lnSpc>
                <a:spcPct val="90000"/>
              </a:lnSpc>
              <a:buFont typeface="Wingdings 2" charset="0"/>
              <a:buNone/>
            </a:pPr>
            <a:r>
              <a:rPr lang="en-US" sz="2600" b="1">
                <a:latin typeface="Book Antiqua" charset="0"/>
              </a:rPr>
              <a:t>May actually benefit the host cell by:</a:t>
            </a:r>
          </a:p>
          <a:p>
            <a:pPr marL="136525" indent="0" eaLnBrk="1" hangingPunct="1">
              <a:lnSpc>
                <a:spcPct val="90000"/>
              </a:lnSpc>
              <a:buFont typeface="Wingdings 2" charset="0"/>
              <a:buNone/>
            </a:pP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1. 	Blocking the entrance of </a:t>
            </a:r>
            <a:r>
              <a:rPr lang="en-US" sz="2600" b="1" i="1" u="sng">
                <a:latin typeface="Book Antiqua" charset="0"/>
              </a:rPr>
              <a:t>other</a:t>
            </a:r>
            <a:r>
              <a:rPr lang="en-US" sz="2600" b="1">
                <a:latin typeface="Book Antiqua" charset="0"/>
              </a:rPr>
              <a:t> </a:t>
            </a:r>
            <a:r>
              <a:rPr lang="en-US" sz="2600" b="1" i="1" u="sng">
                <a:latin typeface="Book Antiqua" charset="0"/>
              </a:rPr>
              <a:t>viruses</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2. 	Adding useful </a:t>
            </a:r>
            <a:r>
              <a:rPr lang="en-US" sz="2600" b="1" i="1" u="sng">
                <a:latin typeface="Book Antiqua" charset="0"/>
              </a:rPr>
              <a:t>DNA</a:t>
            </a:r>
            <a:r>
              <a:rPr lang="en-US" sz="2600" b="1">
                <a:latin typeface="Book Antiqua" charset="0"/>
              </a:rPr>
              <a:t> sequences </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3. 	Doesn</a:t>
            </a:r>
            <a:r>
              <a:rPr lang="ja-JP" altLang="en-US" sz="2600" b="1">
                <a:latin typeface="Book Antiqua" charset="0"/>
              </a:rPr>
              <a:t>’</a:t>
            </a:r>
            <a:r>
              <a:rPr lang="en-US" altLang="ja-JP" sz="2600" b="1">
                <a:latin typeface="Book Antiqua" charset="0"/>
              </a:rPr>
              <a:t>t stay in </a:t>
            </a:r>
            <a:r>
              <a:rPr lang="en-US" altLang="ja-JP" sz="2600" b="1" i="1" u="sng">
                <a:latin typeface="Book Antiqua" charset="0"/>
              </a:rPr>
              <a:t>prophage</a:t>
            </a:r>
            <a:r>
              <a:rPr lang="en-US" altLang="ja-JP" sz="2600" b="1">
                <a:latin typeface="Book Antiqua" charset="0"/>
              </a:rPr>
              <a:t> form forever; </a:t>
            </a:r>
            <a:r>
              <a:rPr lang="en-CA" altLang="ja-JP" sz="2600">
                <a:latin typeface="Book Antiqua" charset="0"/>
              </a:rPr>
              <a:t> 	</a:t>
            </a:r>
            <a:r>
              <a:rPr lang="en-US" altLang="ja-JP" sz="2600" b="1">
                <a:latin typeface="Book Antiqua" charset="0"/>
              </a:rPr>
              <a:t>eventually DNA becomes </a:t>
            </a:r>
            <a:r>
              <a:rPr lang="en-US" altLang="ja-JP" sz="2600" b="1" i="1" u="sng">
                <a:latin typeface="Book Antiqua" charset="0"/>
              </a:rPr>
              <a:t>active</a:t>
            </a:r>
            <a:r>
              <a:rPr lang="en-US" altLang="ja-JP" sz="2600" b="1">
                <a:latin typeface="Book Antiqua" charset="0"/>
              </a:rPr>
              <a:t>, and </a:t>
            </a:r>
            <a:endParaRPr lang="en-CA" altLang="ja-JP" sz="2600">
              <a:latin typeface="Book Antiqua" charset="0"/>
            </a:endParaRPr>
          </a:p>
          <a:p>
            <a:pPr marL="136525" indent="0" eaLnBrk="1" hangingPunct="1">
              <a:lnSpc>
                <a:spcPct val="90000"/>
              </a:lnSpc>
              <a:buFont typeface="Wingdings 2" charset="0"/>
              <a:buNone/>
            </a:pPr>
            <a:r>
              <a:rPr lang="en-US" sz="2600" b="1">
                <a:latin typeface="Book Antiqua" charset="0"/>
              </a:rPr>
              <a:t>	removes itself from host DNA</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4.  	Then it directs the </a:t>
            </a:r>
            <a:r>
              <a:rPr lang="en-US" sz="2600" b="1" i="1" u="sng">
                <a:latin typeface="Book Antiqua" charset="0"/>
              </a:rPr>
              <a:t>synthesis</a:t>
            </a:r>
            <a:r>
              <a:rPr lang="en-US" sz="2600" b="1">
                <a:latin typeface="Book Antiqua" charset="0"/>
              </a:rPr>
              <a:t> of new </a:t>
            </a:r>
            <a:r>
              <a:rPr lang="en-US" sz="2600" b="1" i="1" u="sng">
                <a:latin typeface="Book Antiqua" charset="0"/>
              </a:rPr>
              <a:t>virus</a:t>
            </a:r>
            <a:r>
              <a:rPr lang="en-US" sz="2600" b="1">
                <a:latin typeface="Book Antiqua" charset="0"/>
              </a:rPr>
              <a:t> 	</a:t>
            </a:r>
            <a:r>
              <a:rPr lang="en-US" sz="2600" b="1" i="1" u="sng">
                <a:latin typeface="Book Antiqua" charset="0"/>
              </a:rPr>
              <a:t>particles</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5.  	Factors that can activate the virus:</a:t>
            </a:r>
            <a:endParaRPr lang="en-CA" sz="2600">
              <a:latin typeface="Book Antiqua" charset="0"/>
            </a:endParaRPr>
          </a:p>
          <a:p>
            <a:pPr marL="136525" indent="0" eaLnBrk="1" hangingPunct="1">
              <a:lnSpc>
                <a:spcPct val="90000"/>
              </a:lnSpc>
            </a:pPr>
            <a:r>
              <a:rPr lang="en-US" sz="2600" b="1">
                <a:latin typeface="Book Antiqua" charset="0"/>
              </a:rPr>
              <a:t>	a.	</a:t>
            </a:r>
            <a:r>
              <a:rPr lang="en-US" sz="2600" b="1" i="1">
                <a:latin typeface="Book Antiqua" charset="0"/>
              </a:rPr>
              <a:t>Sudden changes in temperature</a:t>
            </a:r>
            <a:r>
              <a:rPr lang="en-US" sz="2600" b="1">
                <a:latin typeface="Book Antiqua" charset="0"/>
              </a:rPr>
              <a:t>	</a:t>
            </a:r>
            <a:endParaRPr lang="en-CA" sz="2600">
              <a:latin typeface="Book Antiqua" charset="0"/>
            </a:endParaRPr>
          </a:p>
          <a:p>
            <a:pPr marL="136525" indent="0" eaLnBrk="1" hangingPunct="1">
              <a:lnSpc>
                <a:spcPct val="90000"/>
              </a:lnSpc>
            </a:pPr>
            <a:r>
              <a:rPr lang="en-US" sz="2600" b="1">
                <a:latin typeface="Book Antiqua" charset="0"/>
              </a:rPr>
              <a:t>	b.	</a:t>
            </a:r>
            <a:r>
              <a:rPr lang="en-US" sz="2600" b="1" i="1">
                <a:latin typeface="Book Antiqua" charset="0"/>
              </a:rPr>
              <a:t>Availability of nutrients</a:t>
            </a:r>
            <a:endParaRPr lang="en-CA" sz="2600">
              <a:latin typeface="Book Antiqua" charset="0"/>
            </a:endParaRPr>
          </a:p>
          <a:p>
            <a:pPr marL="136525" indent="0" eaLnBrk="1" hangingPunct="1">
              <a:lnSpc>
                <a:spcPct val="90000"/>
              </a:lnSpc>
              <a:buFont typeface="Wingdings 2" charset="0"/>
              <a:buNone/>
            </a:pPr>
            <a:endParaRPr lang="en-CA" sz="2600">
              <a:latin typeface="Book Antiqu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US" dirty="0">
                <a:effectLst/>
                <a:ea typeface="+mj-ea"/>
                <a:cs typeface="+mj-cs"/>
              </a:rPr>
              <a:t>C.	Retroviruses: </a:t>
            </a:r>
            <a:endParaRPr lang="en-CA" dirty="0">
              <a:ea typeface="+mj-ea"/>
              <a:cs typeface="+mj-cs"/>
            </a:endParaRPr>
          </a:p>
        </p:txBody>
      </p:sp>
      <p:sp>
        <p:nvSpPr>
          <p:cNvPr id="3"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1.  Contain </a:t>
            </a:r>
            <a:r>
              <a:rPr lang="en-US" b="1" i="1" u="sng">
                <a:latin typeface="Book Antiqua" charset="0"/>
              </a:rPr>
              <a:t>RNA</a:t>
            </a:r>
            <a:r>
              <a:rPr lang="en-US" b="1">
                <a:latin typeface="Book Antiqua" charset="0"/>
              </a:rPr>
              <a:t> as their genetic material</a:t>
            </a:r>
            <a:endParaRPr lang="en-CA">
              <a:latin typeface="Book Antiqua" charset="0"/>
            </a:endParaRPr>
          </a:p>
          <a:p>
            <a:pPr marL="136525" indent="0" eaLnBrk="1" hangingPunct="1">
              <a:buFont typeface="Wingdings 2" charset="0"/>
              <a:buNone/>
            </a:pPr>
            <a:r>
              <a:rPr lang="en-US" b="1">
                <a:latin typeface="Book Antiqua" charset="0"/>
              </a:rPr>
              <a:t>2.  When infecting a host, make a </a:t>
            </a:r>
            <a:r>
              <a:rPr lang="en-US" b="1" i="1" u="sng">
                <a:latin typeface="Book Antiqua" charset="0"/>
              </a:rPr>
              <a:t>DNA</a:t>
            </a:r>
            <a:r>
              <a:rPr lang="en-US" b="1">
                <a:latin typeface="Book Antiqua" charset="0"/>
              </a:rPr>
              <a:t> copy of their </a:t>
            </a:r>
            <a:r>
              <a:rPr lang="en-US" b="1" i="1" u="sng">
                <a:latin typeface="Book Antiqua" charset="0"/>
              </a:rPr>
              <a:t>RNA</a:t>
            </a:r>
            <a:r>
              <a:rPr lang="en-US" b="1">
                <a:latin typeface="Book Antiqua" charset="0"/>
              </a:rPr>
              <a:t> genes</a:t>
            </a:r>
            <a:endParaRPr lang="en-CA">
              <a:latin typeface="Book Antiqua" charset="0"/>
            </a:endParaRPr>
          </a:p>
          <a:p>
            <a:pPr marL="136525" indent="0" eaLnBrk="1" hangingPunct="1">
              <a:buFont typeface="Wingdings 2" charset="0"/>
              <a:buNone/>
            </a:pPr>
            <a:r>
              <a:rPr lang="en-US" b="1">
                <a:latin typeface="Book Antiqua" charset="0"/>
              </a:rPr>
              <a:t>3.  This </a:t>
            </a:r>
            <a:r>
              <a:rPr lang="en-US" b="1" i="1" u="sng">
                <a:latin typeface="Book Antiqua" charset="0"/>
              </a:rPr>
              <a:t>DNA</a:t>
            </a:r>
            <a:r>
              <a:rPr lang="en-US" b="1">
                <a:latin typeface="Book Antiqua" charset="0"/>
              </a:rPr>
              <a:t> acts like that of a lysogenic virus and is </a:t>
            </a:r>
            <a:r>
              <a:rPr lang="en-US" b="1" i="1" u="sng">
                <a:latin typeface="Book Antiqua" charset="0"/>
              </a:rPr>
              <a:t>inserted</a:t>
            </a:r>
            <a:r>
              <a:rPr lang="en-US" b="1">
                <a:latin typeface="Book Antiqua" charset="0"/>
              </a:rPr>
              <a:t> into the host DNA</a:t>
            </a:r>
            <a:endParaRPr lang="en-CA">
              <a:latin typeface="Book Antiqua" charset="0"/>
            </a:endParaRPr>
          </a:p>
          <a:p>
            <a:pPr marL="136525" indent="0" eaLnBrk="1" hangingPunct="1">
              <a:buFont typeface="Wingdings 2" charset="0"/>
              <a:buNone/>
            </a:pPr>
            <a:r>
              <a:rPr lang="en-US" b="1">
                <a:latin typeface="Book Antiqua" charset="0"/>
              </a:rPr>
              <a:t>4.  Name means </a:t>
            </a:r>
            <a:r>
              <a:rPr lang="ja-JP" altLang="en-US" b="1">
                <a:latin typeface="Book Antiqua" charset="0"/>
              </a:rPr>
              <a:t>“</a:t>
            </a:r>
            <a:r>
              <a:rPr lang="en-US" altLang="ja-JP" b="1" i="1" u="sng">
                <a:latin typeface="Book Antiqua" charset="0"/>
              </a:rPr>
              <a:t>backward virus</a:t>
            </a:r>
            <a:r>
              <a:rPr lang="ja-JP" altLang="en-US" b="1">
                <a:latin typeface="Book Antiqua" charset="0"/>
              </a:rPr>
              <a:t>”</a:t>
            </a:r>
            <a:r>
              <a:rPr lang="en-US" altLang="ja-JP" b="1">
                <a:latin typeface="Book Antiqua" charset="0"/>
              </a:rPr>
              <a:t> and comes from their genes being copied </a:t>
            </a:r>
            <a:endParaRPr lang="en-CA" altLang="ja-JP">
              <a:latin typeface="Book Antiqua" charset="0"/>
            </a:endParaRPr>
          </a:p>
          <a:p>
            <a:pPr marL="136525" indent="0" eaLnBrk="1" hangingPunct="1">
              <a:buFont typeface="Wingdings 2" charset="0"/>
              <a:buNone/>
            </a:pPr>
            <a:r>
              <a:rPr lang="en-US" b="1" i="1" u="sng">
                <a:latin typeface="Book Antiqua" charset="0"/>
              </a:rPr>
              <a:t>backward</a:t>
            </a:r>
            <a:r>
              <a:rPr lang="en-US" b="1">
                <a:latin typeface="Book Antiqua" charset="0"/>
              </a:rPr>
              <a:t> from RNA to </a:t>
            </a:r>
            <a:r>
              <a:rPr lang="en-US" b="1" i="1" u="sng">
                <a:latin typeface="Book Antiqua" charset="0"/>
              </a:rPr>
              <a:t>DNA</a:t>
            </a:r>
            <a:endParaRPr lang="en-CA">
              <a:latin typeface="Book Antiqua" charset="0"/>
            </a:endParaRPr>
          </a:p>
          <a:p>
            <a:pPr marL="136525" indent="0" eaLnBrk="1" hangingPunct="1">
              <a:buFont typeface="Wingdings 2" charset="0"/>
              <a:buNone/>
            </a:pPr>
            <a:r>
              <a:rPr lang="en-US" b="1">
                <a:latin typeface="Book Antiqua" charset="0"/>
              </a:rPr>
              <a:t>5.  AIDS is caused by a </a:t>
            </a:r>
            <a:r>
              <a:rPr lang="en-US" b="1" i="1" u="sng">
                <a:latin typeface="Book Antiqua" charset="0"/>
              </a:rPr>
              <a:t>retrovirus</a:t>
            </a:r>
            <a:r>
              <a:rPr lang="en-US" b="1" i="1">
                <a:latin typeface="Book Antiqua" charset="0"/>
              </a:rPr>
              <a:t> called</a:t>
            </a:r>
            <a:r>
              <a:rPr lang="en-US" b="1">
                <a:latin typeface="Book Antiqua" charset="0"/>
              </a:rPr>
              <a:t> HIV</a:t>
            </a:r>
            <a:endParaRPr lang="en-CA">
              <a:latin typeface="Book Antiqua" charset="0"/>
            </a:endParaRPr>
          </a:p>
          <a:p>
            <a:pPr marL="136525" indent="0" eaLnBrk="1" hangingPunct="1">
              <a:buFont typeface="Wingdings 2" charset="0"/>
              <a:buNone/>
            </a:pPr>
            <a:endParaRPr lang="en-CA">
              <a:latin typeface="Book Antiqua" charset="0"/>
            </a:endParaRPr>
          </a:p>
        </p:txBody>
      </p:sp>
      <p:pic>
        <p:nvPicPr>
          <p:cNvPr id="29699" name="Picture 2" descr="http://www.alanwcollins.co.uk/wp-content/uploads/2009/04/3d-hiv-model.jpg"/>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399338" y="260350"/>
            <a:ext cx="1744662" cy="17446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IV.	</a:t>
            </a:r>
            <a:r>
              <a:rPr lang="en-US" u="sng" dirty="0">
                <a:effectLst/>
                <a:ea typeface="+mj-ea"/>
                <a:cs typeface="+mj-cs"/>
              </a:rPr>
              <a:t>Viruses and Living Cells</a:t>
            </a:r>
            <a:r>
              <a:rPr lang="en-CA" dirty="0">
                <a:effectLst/>
                <a:ea typeface="+mj-ea"/>
                <a:cs typeface="+mj-cs"/>
              </a:rPr>
              <a:t/>
            </a:r>
            <a:br>
              <a:rPr lang="en-CA" dirty="0">
                <a:effectLst/>
                <a:ea typeface="+mj-ea"/>
                <a:cs typeface="+mj-cs"/>
              </a:rPr>
            </a:br>
            <a:endParaRPr lang="en-CA" dirty="0">
              <a:ea typeface="+mj-ea"/>
              <a:cs typeface="+mj-cs"/>
            </a:endParaRPr>
          </a:p>
        </p:txBody>
      </p:sp>
      <p:sp>
        <p:nvSpPr>
          <p:cNvPr id="30722"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A.</a:t>
            </a:r>
            <a:r>
              <a:rPr lang="en-US" b="1" u="sng">
                <a:latin typeface="Book Antiqua" charset="0"/>
              </a:rPr>
              <a:t>Viruses are parasites:  </a:t>
            </a:r>
          </a:p>
          <a:p>
            <a:pPr marL="136525" indent="0" eaLnBrk="1" hangingPunct="1">
              <a:buFont typeface="Wingdings 2" charset="0"/>
              <a:buNone/>
            </a:pPr>
            <a:r>
              <a:rPr lang="en-US">
                <a:latin typeface="Book Antiqua" charset="0"/>
              </a:rPr>
              <a:t>	</a:t>
            </a:r>
            <a:r>
              <a:rPr lang="en-US" b="1" i="1">
                <a:latin typeface="Book Antiqua" charset="0"/>
              </a:rPr>
              <a:t>an organism that depends entirely upon 	another living organism for its existence in 	such a way that it harms that organism</a:t>
            </a:r>
            <a:endParaRPr lang="en-CA">
              <a:latin typeface="Book Antiqua" charset="0"/>
            </a:endParaRPr>
          </a:p>
          <a:p>
            <a:pPr marL="136525" indent="0" eaLnBrk="1" hangingPunct="1">
              <a:buFont typeface="Wingdings 2" charset="0"/>
              <a:buNone/>
            </a:pPr>
            <a:endParaRPr lang="en-CA">
              <a:latin typeface="Book Antiqua" charset="0"/>
            </a:endParaRPr>
          </a:p>
        </p:txBody>
      </p:sp>
      <p:pic>
        <p:nvPicPr>
          <p:cNvPr id="30723" name="Picture 2" descr="http://wvlc.uwaterloo.ca/biology475/Emerging_Diseases/Virus_hemorrhagic/ebola.jpg"/>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555875" y="3573463"/>
            <a:ext cx="3776663" cy="29384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cs typeface="+mj-cs"/>
              </a:rPr>
              <a:t>Are viruses living or non-living?  </a:t>
            </a:r>
            <a:r>
              <a:rPr lang="en-CA" sz="3600" dirty="0">
                <a:ea typeface="+mj-ea"/>
                <a:cs typeface="+mj-cs"/>
              </a:rPr>
              <a:t/>
            </a:r>
            <a:br>
              <a:rPr lang="en-CA" sz="3600" dirty="0">
                <a:ea typeface="+mj-ea"/>
                <a:cs typeface="+mj-cs"/>
              </a:rPr>
            </a:br>
            <a:endParaRPr lang="en-CA" dirty="0">
              <a:ea typeface="+mj-ea"/>
              <a:cs typeface="+mj-cs"/>
            </a:endParaRPr>
          </a:p>
        </p:txBody>
      </p:sp>
      <p:sp>
        <p:nvSpPr>
          <p:cNvPr id="3" name="Content Placeholder 2"/>
          <p:cNvSpPr>
            <a:spLocks noGrp="1"/>
          </p:cNvSpPr>
          <p:nvPr>
            <p:ph idx="1"/>
          </p:nvPr>
        </p:nvSpPr>
        <p:spPr/>
        <p:txBody>
          <a:bodyPr/>
          <a:lstStyle/>
          <a:p>
            <a:pPr marL="650875" indent="-514350" eaLnBrk="1" hangingPunct="1">
              <a:buFont typeface="Wingdings 2" charset="0"/>
              <a:buAutoNum type="arabicPeriod"/>
            </a:pPr>
            <a:r>
              <a:rPr lang="en-US" b="1">
                <a:latin typeface="Book Antiqua" charset="0"/>
              </a:rPr>
              <a:t>Evidence for </a:t>
            </a:r>
            <a:r>
              <a:rPr lang="ja-JP" altLang="en-US" b="1">
                <a:latin typeface="Book Antiqua" charset="0"/>
              </a:rPr>
              <a:t>“</a:t>
            </a:r>
            <a:r>
              <a:rPr lang="en-US" altLang="ja-JP" b="1">
                <a:latin typeface="Book Antiqua" charset="0"/>
              </a:rPr>
              <a:t>non-living</a:t>
            </a:r>
            <a:r>
              <a:rPr lang="ja-JP" altLang="en-US" b="1">
                <a:latin typeface="Book Antiqua" charset="0"/>
              </a:rPr>
              <a:t>”</a:t>
            </a:r>
            <a:r>
              <a:rPr lang="en-US" altLang="ja-JP" b="1">
                <a:latin typeface="Book Antiqua" charset="0"/>
              </a:rPr>
              <a:t>:</a:t>
            </a:r>
          </a:p>
          <a:p>
            <a:pPr marL="650875" indent="-514350" eaLnBrk="1" hangingPunct="1">
              <a:buFont typeface="Wingdings 2" charset="0"/>
              <a:buNone/>
            </a:pPr>
            <a:r>
              <a:rPr lang="en-CA" sz="2000">
                <a:latin typeface="Book Antiqua" charset="0"/>
              </a:rPr>
              <a:t>	-  </a:t>
            </a:r>
            <a:r>
              <a:rPr lang="en-US" b="1" i="1">
                <a:latin typeface="Book Antiqua" charset="0"/>
              </a:rPr>
              <a:t>viruses cannot grow and develop 	independently</a:t>
            </a:r>
            <a:endParaRPr lang="en-CA" sz="2000">
              <a:latin typeface="Book Antiqua" charset="0"/>
            </a:endParaRPr>
          </a:p>
          <a:p>
            <a:pPr marL="650875" indent="-514350" eaLnBrk="1" hangingPunct="1">
              <a:buFont typeface="Wingdings 2" charset="0"/>
              <a:buNone/>
            </a:pPr>
            <a:r>
              <a:rPr lang="en-CA" sz="2000" b="1" i="1">
                <a:latin typeface="Book Antiqua" charset="0"/>
              </a:rPr>
              <a:t>	- </a:t>
            </a:r>
            <a:r>
              <a:rPr lang="en-US" b="1" i="1">
                <a:latin typeface="Book Antiqua" charset="0"/>
              </a:rPr>
              <a:t>viruses cannot reproduce independently</a:t>
            </a:r>
            <a:endParaRPr lang="en-CA">
              <a:latin typeface="Book Antiqua" charset="0"/>
            </a:endParaRPr>
          </a:p>
          <a:p>
            <a:pPr marL="650875" indent="-514350" eaLnBrk="1" hangingPunct="1">
              <a:buFont typeface="Wingdings 2" charset="0"/>
              <a:buNone/>
            </a:pPr>
            <a:r>
              <a:rPr lang="en-CA" b="1" i="1">
                <a:latin typeface="Book Antiqua" charset="0"/>
              </a:rPr>
              <a:t>	</a:t>
            </a:r>
            <a:r>
              <a:rPr lang="en-US" b="1" i="1">
                <a:latin typeface="Book Antiqua" charset="0"/>
              </a:rPr>
              <a:t>- viruses cannot obtain and use energy </a:t>
            </a:r>
            <a:r>
              <a:rPr lang="en-CA">
                <a:latin typeface="Book Antiqua" charset="0"/>
              </a:rPr>
              <a:t> 	</a:t>
            </a:r>
            <a:r>
              <a:rPr lang="en-US" b="1" i="1">
                <a:latin typeface="Book Antiqua" charset="0"/>
              </a:rPr>
              <a:t>independently</a:t>
            </a:r>
            <a:endParaRPr lang="en-CA">
              <a:latin typeface="Book Antiqua" charset="0"/>
            </a:endParaRPr>
          </a:p>
          <a:p>
            <a:pPr marL="650875" indent="-514350" eaLnBrk="1" hangingPunct="1">
              <a:buFont typeface="Wingdings 2" charset="0"/>
              <a:buNone/>
            </a:pPr>
            <a:r>
              <a:rPr lang="en-US" b="1">
                <a:latin typeface="Book Antiqua" charset="0"/>
              </a:rPr>
              <a:t>2.  Evidence for </a:t>
            </a:r>
            <a:r>
              <a:rPr lang="ja-JP" altLang="en-US" b="1">
                <a:latin typeface="Book Antiqua" charset="0"/>
              </a:rPr>
              <a:t>“</a:t>
            </a:r>
            <a:r>
              <a:rPr lang="en-US" altLang="ja-JP" b="1">
                <a:latin typeface="Book Antiqua" charset="0"/>
              </a:rPr>
              <a:t>living</a:t>
            </a:r>
            <a:r>
              <a:rPr lang="ja-JP" altLang="en-US" b="1">
                <a:latin typeface="Book Antiqua" charset="0"/>
              </a:rPr>
              <a:t>”</a:t>
            </a:r>
            <a:r>
              <a:rPr lang="en-US" altLang="ja-JP" b="1">
                <a:latin typeface="Book Antiqua" charset="0"/>
              </a:rPr>
              <a:t>:</a:t>
            </a:r>
            <a:endParaRPr lang="en-CA" altLang="ja-JP" sz="2000">
              <a:latin typeface="Book Antiqua" charset="0"/>
            </a:endParaRPr>
          </a:p>
          <a:p>
            <a:pPr lvl="4" eaLnBrk="1" hangingPunct="1"/>
            <a:r>
              <a:rPr lang="en-US" b="1" i="1">
                <a:latin typeface="Book Antiqua" charset="0"/>
              </a:rPr>
              <a:t>contains DNA</a:t>
            </a:r>
            <a:endParaRPr lang="en-CA" sz="1600">
              <a:latin typeface="Book Antiqua" charset="0"/>
            </a:endParaRPr>
          </a:p>
          <a:p>
            <a:pPr marL="650875" indent="-514350" eaLnBrk="1" hangingPunct="1">
              <a:buFont typeface="Wingdings 2" charset="0"/>
              <a:buNone/>
            </a:pPr>
            <a:endParaRPr lang="en-CA">
              <a:latin typeface="Book Antiqu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u="sng" dirty="0" smtClean="0">
                <a:effectLst/>
                <a:ea typeface="+mj-ea"/>
                <a:cs typeface="+mj-cs"/>
              </a:rPr>
              <a:t>Origin </a:t>
            </a:r>
            <a:r>
              <a:rPr lang="en-US" u="sng" dirty="0">
                <a:effectLst/>
                <a:ea typeface="+mj-ea"/>
                <a:cs typeface="+mj-cs"/>
              </a:rPr>
              <a:t>of Viruses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A.	More likely that viruses developed after living cells because they are completely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u="sng" dirty="0" smtClean="0">
                <a:ea typeface="+mn-ea"/>
                <a:cs typeface="+mn-cs"/>
              </a:rPr>
              <a:t>dependent</a:t>
            </a:r>
            <a:r>
              <a:rPr lang="en-US" b="1" dirty="0" smtClean="0">
                <a:ea typeface="+mn-ea"/>
                <a:cs typeface="+mn-cs"/>
              </a:rPr>
              <a:t> </a:t>
            </a:r>
            <a:r>
              <a:rPr lang="en-US" b="1" dirty="0">
                <a:ea typeface="+mn-ea"/>
                <a:cs typeface="+mn-cs"/>
              </a:rPr>
              <a:t>upon living cells for </a:t>
            </a:r>
            <a:r>
              <a:rPr lang="en-US" b="1" i="1" u="sng" dirty="0">
                <a:ea typeface="+mn-ea"/>
                <a:cs typeface="+mn-cs"/>
              </a:rPr>
              <a:t>growth</a:t>
            </a:r>
            <a:r>
              <a:rPr lang="en-US" b="1" dirty="0">
                <a:ea typeface="+mn-ea"/>
                <a:cs typeface="+mn-cs"/>
              </a:rPr>
              <a:t> and </a:t>
            </a:r>
            <a:r>
              <a:rPr lang="en-US" b="1" i="1" u="sng" dirty="0">
                <a:ea typeface="+mn-ea"/>
                <a:cs typeface="+mn-cs"/>
              </a:rPr>
              <a:t>reproduction</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699000" y="1557338"/>
            <a:ext cx="4462463" cy="33448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smtClean="0">
                <a:effectLst/>
                <a:ea typeface="+mj-ea"/>
                <a:cs typeface="+mj-cs"/>
              </a:rPr>
              <a:t>17-2: </a:t>
            </a:r>
            <a:r>
              <a:rPr lang="en-US" dirty="0" err="1" smtClean="0">
                <a:effectLst/>
                <a:ea typeface="+mj-ea"/>
                <a:cs typeface="+mj-cs"/>
              </a:rPr>
              <a:t>Monerans</a:t>
            </a:r>
            <a:r>
              <a:rPr lang="en-US" dirty="0" smtClean="0">
                <a:effectLst/>
                <a:ea typeface="+mj-ea"/>
                <a:cs typeface="+mj-cs"/>
              </a:rPr>
              <a:t> </a:t>
            </a:r>
            <a:r>
              <a:rPr lang="en-US" dirty="0">
                <a:effectLst/>
                <a:ea typeface="+mj-ea"/>
                <a:cs typeface="+mj-cs"/>
              </a:rPr>
              <a:t>- Prokaryotic Cells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sz="half" idx="1"/>
          </p:nvPr>
        </p:nvSpPr>
        <p:spPr>
          <a:xfrm>
            <a:off x="179388" y="1600200"/>
            <a:ext cx="4316412" cy="4781550"/>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u="sng" dirty="0" err="1" smtClean="0">
                <a:ea typeface="+mn-ea"/>
                <a:cs typeface="+mn-cs"/>
              </a:rPr>
              <a:t>Monerans</a:t>
            </a:r>
            <a:r>
              <a:rPr lang="en-US" b="1" u="sng" dirty="0" smtClean="0">
                <a:ea typeface="+mn-ea"/>
                <a:cs typeface="+mn-cs"/>
              </a:rPr>
              <a:t> </a:t>
            </a:r>
            <a:r>
              <a:rPr lang="en-US" b="1" u="sng" dirty="0">
                <a:ea typeface="+mn-ea"/>
                <a:cs typeface="+mn-cs"/>
              </a:rPr>
              <a:t>- Prokaryotic </a:t>
            </a:r>
            <a:r>
              <a:rPr lang="en-US" b="1" u="sng" dirty="0" smtClean="0">
                <a:ea typeface="+mn-ea"/>
                <a:cs typeface="+mn-cs"/>
              </a:rPr>
              <a:t>Cells</a:t>
            </a:r>
          </a:p>
          <a:p>
            <a:pPr marL="708660" indent="-571500" eaLnBrk="1" fontAlgn="auto" hangingPunct="1">
              <a:spcAft>
                <a:spcPts val="0"/>
              </a:spcAft>
              <a:buClr>
                <a:schemeClr val="tx1">
                  <a:shade val="95000"/>
                </a:schemeClr>
              </a:buClr>
              <a:buFont typeface="Wingdings 2"/>
              <a:buAutoNum type="romanUcPeriod"/>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 Prokaryotes</a:t>
            </a:r>
            <a:r>
              <a:rPr lang="en-US" b="1" dirty="0">
                <a:ea typeface="+mn-ea"/>
                <a:cs typeface="+mn-cs"/>
              </a:rPr>
              <a:t>:  </a:t>
            </a:r>
            <a:r>
              <a:rPr lang="en-US" b="1" i="1" dirty="0">
                <a:ea typeface="+mn-ea"/>
                <a:cs typeface="+mn-cs"/>
              </a:rPr>
              <a:t>single-celled organism </a:t>
            </a:r>
            <a:r>
              <a:rPr lang="en-US" b="1" i="1" dirty="0" smtClean="0">
                <a:ea typeface="+mn-ea"/>
                <a:cs typeface="+mn-cs"/>
              </a:rPr>
              <a:t>whose </a:t>
            </a:r>
            <a:r>
              <a:rPr lang="en-US" b="1" i="1" dirty="0">
                <a:ea typeface="+mn-ea"/>
                <a:cs typeface="+mn-cs"/>
              </a:rPr>
              <a:t>cells do not have a nucleus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dirty="0">
              <a:ea typeface="+mn-ea"/>
              <a:cs typeface="+mn-cs"/>
            </a:endParaRPr>
          </a:p>
          <a:p>
            <a:pPr marL="137160" indent="0" eaLnBrk="1" fontAlgn="auto" hangingPunct="1">
              <a:spcAft>
                <a:spcPts val="0"/>
              </a:spcAft>
              <a:buClr>
                <a:schemeClr val="tx1">
                  <a:shade val="95000"/>
                </a:schemeClr>
              </a:buClr>
              <a:buFont typeface="Wingdings 2"/>
              <a:buNone/>
              <a:defRPr/>
            </a:pPr>
            <a:r>
              <a:rPr lang="en-US" sz="2400" b="1" dirty="0" smtClean="0">
                <a:ea typeface="+mn-ea"/>
                <a:cs typeface="+mn-cs"/>
              </a:rPr>
              <a:t>They </a:t>
            </a:r>
            <a:r>
              <a:rPr lang="en-US" sz="2400" b="1" dirty="0">
                <a:ea typeface="+mn-ea"/>
                <a:cs typeface="+mn-cs"/>
              </a:rPr>
              <a:t>are found </a:t>
            </a:r>
            <a:r>
              <a:rPr lang="en-US" sz="2400" b="1" i="1" u="sng" dirty="0">
                <a:ea typeface="+mn-ea"/>
                <a:cs typeface="+mn-cs"/>
              </a:rPr>
              <a:t>everywhere</a:t>
            </a:r>
            <a:endParaRPr lang="en-CA" sz="2400"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
        <p:nvSpPr>
          <p:cNvPr id="45060" name="Content Placeholder 3"/>
          <p:cNvSpPr>
            <a:spLocks noGrp="1"/>
          </p:cNvSpPr>
          <p:nvPr>
            <p:ph sz="half" idx="2"/>
          </p:nvPr>
        </p:nvSpPr>
        <p:spPr/>
        <p:txBody>
          <a:bodyPr/>
          <a:lstStyle/>
          <a:p>
            <a:pPr eaLnBrk="1" hangingPunct="1"/>
            <a:endParaRPr lang="en-CA">
              <a:latin typeface="Book Antiqua"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I.	</a:t>
            </a:r>
            <a:r>
              <a:rPr lang="en-US" u="sng" dirty="0">
                <a:effectLst/>
                <a:ea typeface="+mj-ea"/>
                <a:cs typeface="+mj-cs"/>
              </a:rPr>
              <a:t>What is a Virus?</a:t>
            </a:r>
            <a:r>
              <a:rPr lang="en-CA" dirty="0">
                <a:effectLst/>
                <a:ea typeface="+mj-ea"/>
                <a:cs typeface="+mj-cs"/>
              </a:rPr>
              <a:t/>
            </a:r>
            <a:br>
              <a:rPr lang="en-CA" dirty="0">
                <a:effectLst/>
                <a:ea typeface="+mj-ea"/>
                <a:cs typeface="+mj-cs"/>
              </a:rPr>
            </a:br>
            <a:endParaRPr lang="en-CA" dirty="0">
              <a:ea typeface="+mj-ea"/>
              <a:cs typeface="+mj-cs"/>
            </a:endParaRPr>
          </a:p>
        </p:txBody>
      </p:sp>
      <p:sp>
        <p:nvSpPr>
          <p:cNvPr id="15362" name="Content Placeholder 2"/>
          <p:cNvSpPr>
            <a:spLocks noGrp="1"/>
          </p:cNvSpPr>
          <p:nvPr>
            <p:ph idx="1"/>
          </p:nvPr>
        </p:nvSpPr>
        <p:spPr>
          <a:xfrm>
            <a:off x="0" y="1600200"/>
            <a:ext cx="5580063" cy="4708525"/>
          </a:xfrm>
        </p:spPr>
        <p:txBody>
          <a:bodyPr/>
          <a:lstStyle/>
          <a:p>
            <a:pPr eaLnBrk="1" hangingPunct="1"/>
            <a:r>
              <a:rPr lang="en-US" sz="3200" b="1">
                <a:latin typeface="Book Antiqua" charset="0"/>
              </a:rPr>
              <a:t>A.Virus:  </a:t>
            </a:r>
            <a:r>
              <a:rPr lang="en-US" sz="3200" b="1" i="1">
                <a:latin typeface="Book Antiqua" charset="0"/>
              </a:rPr>
              <a:t>is a noncellular particle made up of genetic material and protein that can invade living cells</a:t>
            </a:r>
            <a:endParaRPr lang="en-CA" sz="3200">
              <a:latin typeface="Book Antiqua" charset="0"/>
            </a:endParaRPr>
          </a:p>
          <a:p>
            <a:pPr eaLnBrk="1" hangingPunct="1"/>
            <a:endParaRPr lang="en-CA">
              <a:latin typeface="Book Antiqua" charset="0"/>
            </a:endParaRPr>
          </a:p>
          <a:p>
            <a:pPr eaLnBrk="1" hangingPunct="1"/>
            <a:endParaRPr lang="en-CA">
              <a:latin typeface="Book Antiqua" charset="0"/>
            </a:endParaRP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902325" y="2133600"/>
            <a:ext cx="2600325" cy="33051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ffectLst/>
                <a:ea typeface="+mj-ea"/>
                <a:cs typeface="+mj-cs"/>
              </a:rPr>
              <a:t>II.	</a:t>
            </a:r>
            <a:r>
              <a:rPr lang="en-US" u="sng" dirty="0">
                <a:effectLst/>
                <a:ea typeface="+mj-ea"/>
                <a:cs typeface="+mj-cs"/>
              </a:rPr>
              <a:t>Classification of </a:t>
            </a:r>
            <a:r>
              <a:rPr lang="en-US" u="sng" dirty="0" err="1">
                <a:effectLst/>
                <a:ea typeface="+mj-ea"/>
                <a:cs typeface="+mj-cs"/>
              </a:rPr>
              <a:t>Monerans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All </a:t>
            </a:r>
            <a:r>
              <a:rPr lang="en-US" b="1" dirty="0">
                <a:ea typeface="+mn-ea"/>
                <a:cs typeface="+mn-cs"/>
              </a:rPr>
              <a:t>prokaryotes belong to the </a:t>
            </a:r>
            <a:r>
              <a:rPr lang="en-US" b="1" dirty="0" smtClean="0">
                <a:ea typeface="+mn-ea"/>
                <a:cs typeface="+mn-cs"/>
              </a:rPr>
              <a:t>kingdom </a:t>
            </a:r>
            <a:r>
              <a:rPr lang="en-US" b="1" i="1" u="sng" dirty="0" err="1">
                <a:ea typeface="+mn-ea"/>
                <a:cs typeface="+mn-cs"/>
              </a:rPr>
              <a:t>Monera</a:t>
            </a:r>
            <a:endParaRPr lang="en-CA" b="1"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B</a:t>
            </a:r>
            <a:r>
              <a:rPr lang="en-US" b="1" dirty="0">
                <a:ea typeface="+mn-ea"/>
                <a:cs typeface="+mn-cs"/>
              </a:rPr>
              <a:t>. </a:t>
            </a:r>
            <a:r>
              <a:rPr lang="en-US" b="1" dirty="0" smtClean="0">
                <a:ea typeface="+mn-ea"/>
                <a:cs typeface="+mn-cs"/>
              </a:rPr>
              <a:t>Divided </a:t>
            </a:r>
            <a:r>
              <a:rPr lang="en-US" b="1" dirty="0">
                <a:ea typeface="+mn-ea"/>
                <a:cs typeface="+mn-cs"/>
              </a:rPr>
              <a:t>into 4 Phyla</a:t>
            </a:r>
            <a:r>
              <a:rPr lang="en-US" b="1" dirty="0" smtClean="0">
                <a:ea typeface="+mn-ea"/>
                <a:cs typeface="+mn-cs"/>
              </a:rPr>
              <a:t>:</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a:t>
            </a:r>
            <a:r>
              <a:rPr lang="en-US" b="1" dirty="0">
                <a:ea typeface="+mn-ea"/>
                <a:cs typeface="+mn-cs"/>
              </a:rPr>
              <a:t>.	</a:t>
            </a:r>
            <a:r>
              <a:rPr lang="en-US" b="1" i="1" dirty="0">
                <a:ea typeface="+mn-ea"/>
                <a:cs typeface="+mn-cs"/>
              </a:rPr>
              <a:t>Eubacteria</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i="1" dirty="0">
                <a:ea typeface="+mn-ea"/>
                <a:cs typeface="+mn-cs"/>
              </a:rPr>
              <a:t>Cyanobacteria</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a:t>
            </a:r>
            <a:r>
              <a:rPr lang="en-US" b="1" i="1" dirty="0" err="1">
                <a:ea typeface="+mn-ea"/>
                <a:cs typeface="+mn-cs"/>
              </a:rPr>
              <a:t>Archaebacteria</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a:t>
            </a:r>
            <a:r>
              <a:rPr lang="en-US" b="1" dirty="0">
                <a:ea typeface="+mn-ea"/>
                <a:cs typeface="+mn-cs"/>
              </a:rPr>
              <a:t>.	</a:t>
            </a:r>
            <a:r>
              <a:rPr lang="en-US" b="1" i="1" dirty="0" err="1">
                <a:ea typeface="+mn-ea"/>
                <a:cs typeface="+mn-cs"/>
              </a:rPr>
              <a:t>Prochlorobacteria</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46083" name="Content Placeholder 3"/>
          <p:cNvSpPr>
            <a:spLocks noGrp="1"/>
          </p:cNvSpPr>
          <p:nvPr>
            <p:ph sz="half" idx="2"/>
          </p:nvPr>
        </p:nvSpPr>
        <p:spPr/>
        <p:txBody>
          <a:bodyPr/>
          <a:lstStyle/>
          <a:p>
            <a:pPr marL="136525" indent="0" eaLnBrk="1" hangingPunct="1">
              <a:buFont typeface="Wingdings 2" charset="0"/>
              <a:buNone/>
            </a:pPr>
            <a:endParaRPr lang="en-CA">
              <a:latin typeface="Book Antiqua" charset="0"/>
            </a:endParaRP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716463" y="1052513"/>
            <a:ext cx="2143125" cy="2133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46085" name="TextBox 5"/>
          <p:cNvSpPr txBox="1">
            <a:spLocks noChangeArrowheads="1"/>
          </p:cNvSpPr>
          <p:nvPr/>
        </p:nvSpPr>
        <p:spPr bwMode="auto">
          <a:xfrm>
            <a:off x="4656138" y="2816225"/>
            <a:ext cx="220345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E. C oli - Eubacteria</a:t>
            </a:r>
          </a:p>
        </p:txBody>
      </p:sp>
      <p:pic>
        <p:nvPicPr>
          <p:cNvPr id="33799"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962775" y="1778000"/>
            <a:ext cx="2200275" cy="20764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33800"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752975" y="3854450"/>
            <a:ext cx="1906588" cy="17113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46088" name="TextBox 6"/>
          <p:cNvSpPr txBox="1">
            <a:spLocks noChangeArrowheads="1"/>
          </p:cNvSpPr>
          <p:nvPr/>
        </p:nvSpPr>
        <p:spPr bwMode="auto">
          <a:xfrm>
            <a:off x="4741863" y="5207000"/>
            <a:ext cx="1725612"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Archaebacteria</a:t>
            </a:r>
          </a:p>
        </p:txBody>
      </p:sp>
      <p:pic>
        <p:nvPicPr>
          <p:cNvPr id="46089" name="Picture 6" descr="http://t3.gstatic.com/images?q=tbn:ANd9GcTZpeLRVt1HJywUvZtDtw4Q9l9UJlX6oBOLZtKDxuH1LdzeG1d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859588" y="4362450"/>
            <a:ext cx="2219325" cy="2057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6090" name="TextBox 8"/>
          <p:cNvSpPr txBox="1">
            <a:spLocks noChangeArrowheads="1"/>
          </p:cNvSpPr>
          <p:nvPr/>
        </p:nvSpPr>
        <p:spPr bwMode="auto">
          <a:xfrm>
            <a:off x="6950075" y="6384925"/>
            <a:ext cx="1997075"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Prochlorobacteria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6" name="Content Placeholder 5"/>
          <p:cNvSpPr>
            <a:spLocks noGrp="1"/>
          </p:cNvSpPr>
          <p:nvPr>
            <p:ph idx="1"/>
          </p:nvPr>
        </p:nvSpPr>
        <p:spPr/>
        <p:txBody>
          <a:bodyPr>
            <a:normAutofit lnSpcReduction="1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C</a:t>
            </a:r>
            <a:r>
              <a:rPr lang="en-US" b="1" dirty="0">
                <a:ea typeface="+mn-ea"/>
                <a:cs typeface="+mn-cs"/>
              </a:rPr>
              <a:t>.  	Bacteria:  </a:t>
            </a:r>
            <a:r>
              <a:rPr lang="en-US" b="1" i="1" dirty="0">
                <a:ea typeface="+mn-ea"/>
                <a:cs typeface="+mn-cs"/>
              </a:rPr>
              <a:t>one-celled prokaryote; chiefly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parasitic or </a:t>
            </a:r>
            <a:r>
              <a:rPr lang="en-US" b="1" i="1" dirty="0" smtClean="0">
                <a:ea typeface="+mn-ea"/>
                <a:cs typeface="+mn-cs"/>
              </a:rPr>
              <a:t>saprophytic </a:t>
            </a: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a:t>
            </a:r>
            <a:r>
              <a:rPr lang="en-US" sz="1600" b="1" i="1" dirty="0" smtClean="0">
                <a:ea typeface="+mn-ea"/>
                <a:cs typeface="+mn-cs"/>
              </a:rPr>
              <a:t>saprophytic = lives on dead organic material)</a:t>
            </a: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1</a:t>
            </a:r>
            <a:r>
              <a:rPr lang="en-US" b="1" dirty="0">
                <a:ea typeface="+mn-ea"/>
                <a:cs typeface="+mn-cs"/>
              </a:rPr>
              <a:t>. 	Size:  </a:t>
            </a:r>
            <a:r>
              <a:rPr lang="en-US" b="1" i="1" dirty="0">
                <a:ea typeface="+mn-ea"/>
                <a:cs typeface="+mn-cs"/>
              </a:rPr>
              <a:t>1 to 10 </a:t>
            </a:r>
            <a:r>
              <a:rPr lang="en-US" b="1" i="1" dirty="0" smtClean="0">
                <a:ea typeface="+mn-ea"/>
                <a:cs typeface="+mn-cs"/>
              </a:rPr>
              <a:t>micrometers</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2</a:t>
            </a:r>
            <a:r>
              <a:rPr lang="en-US" b="1" dirty="0">
                <a:ea typeface="+mn-ea"/>
                <a:cs typeface="+mn-cs"/>
              </a:rPr>
              <a:t>.  	Smaller than eukaryotic cells because:</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	bacteria </a:t>
            </a:r>
            <a:r>
              <a:rPr lang="en-US" b="1" i="1" dirty="0">
                <a:ea typeface="+mn-ea"/>
                <a:cs typeface="+mn-cs"/>
              </a:rPr>
              <a:t>do not contain the complex range of </a:t>
            </a:r>
            <a:r>
              <a:rPr lang="en-US" b="1" i="1" dirty="0" smtClean="0">
                <a:ea typeface="+mn-ea"/>
                <a:cs typeface="+mn-cs"/>
              </a:rPr>
              <a:t>	membrane-enclosed </a:t>
            </a:r>
            <a:r>
              <a:rPr lang="en-US" b="1" i="1" dirty="0">
                <a:ea typeface="+mn-ea"/>
                <a:cs typeface="+mn-cs"/>
              </a:rPr>
              <a:t>organelles that are </a:t>
            </a:r>
            <a:r>
              <a:rPr lang="en-US" b="1" i="1" dirty="0" smtClean="0">
                <a:ea typeface="+mn-ea"/>
                <a:cs typeface="+mn-cs"/>
              </a:rPr>
              <a:t>	found </a:t>
            </a:r>
            <a:r>
              <a:rPr lang="en-US" b="1" i="1" dirty="0">
                <a:ea typeface="+mn-ea"/>
                <a:cs typeface="+mn-cs"/>
              </a:rPr>
              <a:t>in most eukaryotic cells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pPr algn="l" eaLnBrk="1" fontAlgn="auto" hangingPunct="1">
              <a:spcAft>
                <a:spcPts val="0"/>
              </a:spcAft>
              <a:defRPr/>
            </a:pPr>
            <a:r>
              <a:rPr lang="en-US" dirty="0">
                <a:effectLst/>
                <a:ea typeface="+mj-ea"/>
                <a:cs typeface="+mj-cs"/>
              </a:rPr>
              <a:t>D.	Eubacteria</a:t>
            </a:r>
            <a:endParaRPr lang="en-CA" dirty="0">
              <a:ea typeface="+mj-ea"/>
              <a:cs typeface="+mj-cs"/>
            </a:endParaRPr>
          </a:p>
        </p:txBody>
      </p:sp>
      <p:sp>
        <p:nvSpPr>
          <p:cNvPr id="3" name="Content Placeholder 2"/>
          <p:cNvSpPr>
            <a:spLocks noGrp="1"/>
          </p:cNvSpPr>
          <p:nvPr>
            <p:ph sz="half" idx="1"/>
          </p:nvPr>
        </p:nvSpPr>
        <p:spPr>
          <a:xfrm>
            <a:off x="0" y="981075"/>
            <a:ext cx="4716463" cy="5616575"/>
          </a:xfrm>
        </p:spPr>
        <p:txBody>
          <a:bodyPr>
            <a:normAutofit fontScale="92500" lnSpcReduction="20000"/>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1.  </a:t>
            </a:r>
            <a:r>
              <a:rPr lang="en-US" b="1" dirty="0" smtClean="0">
                <a:ea typeface="+mn-ea"/>
                <a:cs typeface="+mn-cs"/>
              </a:rPr>
              <a:t>Commonly </a:t>
            </a:r>
            <a:r>
              <a:rPr lang="en-US" b="1" dirty="0">
                <a:ea typeface="+mn-ea"/>
                <a:cs typeface="+mn-cs"/>
              </a:rPr>
              <a:t>called:  </a:t>
            </a:r>
            <a:r>
              <a:rPr lang="en-US" b="1" i="1" dirty="0">
                <a:ea typeface="+mn-ea"/>
                <a:cs typeface="+mn-cs"/>
              </a:rPr>
              <a:t>bacteria</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dirty="0" smtClean="0">
                <a:ea typeface="+mn-ea"/>
                <a:cs typeface="+mn-cs"/>
              </a:rPr>
              <a:t>General </a:t>
            </a:r>
            <a:r>
              <a:rPr lang="en-US" b="1" dirty="0">
                <a:ea typeface="+mn-ea"/>
                <a:cs typeface="+mn-cs"/>
              </a:rPr>
              <a:t>appearance:</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a</a:t>
            </a:r>
            <a:r>
              <a:rPr lang="en-US" b="1" dirty="0">
                <a:ea typeface="+mn-ea"/>
                <a:cs typeface="+mn-cs"/>
              </a:rPr>
              <a:t>.  </a:t>
            </a:r>
            <a:r>
              <a:rPr lang="en-US" b="1" dirty="0" smtClean="0">
                <a:ea typeface="+mn-ea"/>
                <a:cs typeface="+mn-cs"/>
              </a:rPr>
              <a:t>Cell </a:t>
            </a:r>
            <a:r>
              <a:rPr lang="en-US" b="1" dirty="0">
                <a:ea typeface="+mn-ea"/>
                <a:cs typeface="+mn-cs"/>
              </a:rPr>
              <a:t>wall composed of:  </a:t>
            </a:r>
            <a:r>
              <a:rPr lang="en-US" b="1" dirty="0" smtClean="0">
                <a:ea typeface="+mn-ea"/>
                <a:cs typeface="+mn-cs"/>
              </a:rPr>
              <a:t>	</a:t>
            </a:r>
            <a:r>
              <a:rPr lang="en-US" b="1" i="1" dirty="0" smtClean="0">
                <a:ea typeface="+mn-ea"/>
                <a:cs typeface="+mn-cs"/>
              </a:rPr>
              <a:t>complex carbohydrates</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b</a:t>
            </a:r>
            <a:r>
              <a:rPr lang="en-US" b="1" dirty="0">
                <a:ea typeface="+mn-ea"/>
                <a:cs typeface="+mn-cs"/>
              </a:rPr>
              <a:t>.  </a:t>
            </a:r>
            <a:r>
              <a:rPr lang="en-US" b="1" dirty="0" smtClean="0">
                <a:ea typeface="+mn-ea"/>
                <a:cs typeface="+mn-cs"/>
              </a:rPr>
              <a:t>Within </a:t>
            </a:r>
            <a:r>
              <a:rPr lang="en-US" b="1" dirty="0">
                <a:ea typeface="+mn-ea"/>
                <a:cs typeface="+mn-cs"/>
              </a:rPr>
              <a:t>the cell wall is </a:t>
            </a:r>
            <a:r>
              <a:rPr lang="en-US" b="1" dirty="0" smtClean="0">
                <a:ea typeface="+mn-ea"/>
                <a:cs typeface="+mn-cs"/>
              </a:rPr>
              <a:t>	a </a:t>
            </a:r>
            <a:r>
              <a:rPr lang="en-US" b="1" i="1" dirty="0" smtClean="0">
                <a:ea typeface="+mn-ea"/>
                <a:cs typeface="+mn-cs"/>
              </a:rPr>
              <a:t>cell </a:t>
            </a:r>
            <a:r>
              <a:rPr lang="en-US" b="1" i="1" dirty="0">
                <a:ea typeface="+mn-ea"/>
                <a:cs typeface="+mn-cs"/>
              </a:rPr>
              <a:t>membrane that </a:t>
            </a:r>
            <a:r>
              <a:rPr lang="en-US" b="1" i="1" dirty="0" smtClean="0">
                <a:ea typeface="+mn-ea"/>
                <a:cs typeface="+mn-cs"/>
              </a:rPr>
              <a:t>	surrounds </a:t>
            </a:r>
            <a:r>
              <a:rPr lang="en-US" b="1" i="1" dirty="0">
                <a:ea typeface="+mn-ea"/>
                <a:cs typeface="+mn-cs"/>
              </a:rPr>
              <a:t>the </a:t>
            </a:r>
            <a:r>
              <a:rPr lang="en-US" b="1" i="1" dirty="0" smtClean="0">
                <a:ea typeface="+mn-ea"/>
                <a:cs typeface="+mn-cs"/>
              </a:rPr>
              <a:t>cytoplasm</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c</a:t>
            </a:r>
            <a:r>
              <a:rPr lang="en-US" b="1" dirty="0">
                <a:ea typeface="+mn-ea"/>
                <a:cs typeface="+mn-cs"/>
              </a:rPr>
              <a:t>.  </a:t>
            </a:r>
            <a:r>
              <a:rPr lang="en-US" b="1" dirty="0" smtClean="0">
                <a:ea typeface="+mn-ea"/>
                <a:cs typeface="+mn-cs"/>
              </a:rPr>
              <a:t>Some </a:t>
            </a:r>
            <a:r>
              <a:rPr lang="en-US" b="1" dirty="0">
                <a:ea typeface="+mn-ea"/>
                <a:cs typeface="+mn-cs"/>
              </a:rPr>
              <a:t>have </a:t>
            </a:r>
            <a:r>
              <a:rPr lang="en-US" b="1" i="1" u="sng" dirty="0">
                <a:ea typeface="+mn-ea"/>
                <a:cs typeface="+mn-cs"/>
              </a:rPr>
              <a:t>long </a:t>
            </a:r>
            <a:r>
              <a:rPr lang="en-US" b="1" i="1" dirty="0">
                <a:ea typeface="+mn-ea"/>
                <a:cs typeface="+mn-cs"/>
              </a:rPr>
              <a:t>	</a:t>
            </a:r>
            <a:r>
              <a:rPr lang="en-US" b="1" i="1" u="sng" dirty="0" smtClean="0">
                <a:ea typeface="+mn-ea"/>
                <a:cs typeface="+mn-cs"/>
              </a:rPr>
              <a:t>whip-</a:t>
            </a:r>
            <a:r>
              <a:rPr lang="en-US" b="1" i="1" dirty="0" smtClean="0">
                <a:ea typeface="+mn-ea"/>
                <a:cs typeface="+mn-cs"/>
              </a:rPr>
              <a:t>	</a:t>
            </a:r>
            <a:r>
              <a:rPr lang="en-US" b="1" i="1" u="sng" dirty="0" smtClean="0">
                <a:ea typeface="+mn-ea"/>
                <a:cs typeface="+mn-cs"/>
              </a:rPr>
              <a:t>like </a:t>
            </a:r>
            <a:r>
              <a:rPr lang="en-US" b="1" i="1" u="sng" dirty="0">
                <a:ea typeface="+mn-ea"/>
                <a:cs typeface="+mn-cs"/>
              </a:rPr>
              <a:t>flagella</a:t>
            </a:r>
            <a:r>
              <a:rPr lang="en-US" b="1" dirty="0">
                <a:ea typeface="+mn-ea"/>
                <a:cs typeface="+mn-cs"/>
              </a:rPr>
              <a:t> </a:t>
            </a:r>
            <a:r>
              <a:rPr lang="en-US" b="1" dirty="0" smtClean="0">
                <a:ea typeface="+mn-ea"/>
                <a:cs typeface="+mn-cs"/>
              </a:rPr>
              <a:t>that </a:t>
            </a:r>
            <a:r>
              <a:rPr lang="en-US" b="1" dirty="0">
                <a:ea typeface="+mn-ea"/>
                <a:cs typeface="+mn-cs"/>
              </a:rPr>
              <a:t>protrude </a:t>
            </a:r>
            <a:r>
              <a:rPr lang="en-US" b="1" dirty="0" smtClean="0">
                <a:ea typeface="+mn-ea"/>
                <a:cs typeface="+mn-cs"/>
              </a:rPr>
              <a:t>	from </a:t>
            </a:r>
            <a:r>
              <a:rPr lang="en-US" b="1" dirty="0">
                <a:ea typeface="+mn-ea"/>
                <a:cs typeface="+mn-cs"/>
              </a:rPr>
              <a:t>cell </a:t>
            </a:r>
            <a:r>
              <a:rPr lang="en-US" b="1" i="1" u="sng" dirty="0" smtClean="0">
                <a:ea typeface="+mn-ea"/>
                <a:cs typeface="+mn-cs"/>
              </a:rPr>
              <a:t>membrane</a:t>
            </a:r>
            <a:r>
              <a:rPr lang="en-US" b="1" dirty="0" smtClean="0">
                <a:ea typeface="+mn-ea"/>
                <a:cs typeface="+mn-cs"/>
              </a:rPr>
              <a:t> 	through </a:t>
            </a:r>
            <a:r>
              <a:rPr lang="en-US" b="1" dirty="0">
                <a:ea typeface="+mn-ea"/>
                <a:cs typeface="+mn-cs"/>
              </a:rPr>
              <a:t>the </a:t>
            </a:r>
            <a:r>
              <a:rPr lang="en-US" b="1" dirty="0" smtClean="0">
                <a:ea typeface="+mn-ea"/>
                <a:cs typeface="+mn-cs"/>
              </a:rPr>
              <a:t>	cell </a:t>
            </a:r>
            <a:r>
              <a:rPr lang="en-US" b="1" i="1" u="sng" dirty="0">
                <a:ea typeface="+mn-ea"/>
                <a:cs typeface="+mn-cs"/>
              </a:rPr>
              <a:t>wall</a:t>
            </a:r>
            <a:r>
              <a:rPr lang="en-US" b="1" dirty="0">
                <a:ea typeface="+mn-ea"/>
                <a:cs typeface="+mn-cs"/>
              </a:rPr>
              <a:t>; </a:t>
            </a:r>
            <a:r>
              <a:rPr lang="en-US" b="1" dirty="0" smtClean="0">
                <a:ea typeface="+mn-ea"/>
                <a:cs typeface="+mn-cs"/>
              </a:rPr>
              <a:t>	these </a:t>
            </a:r>
            <a:r>
              <a:rPr lang="en-US" b="1" dirty="0">
                <a:ea typeface="+mn-ea"/>
                <a:cs typeface="+mn-cs"/>
              </a:rPr>
              <a:t>are used </a:t>
            </a:r>
            <a:r>
              <a:rPr lang="en-US" b="1" dirty="0" smtClean="0">
                <a:ea typeface="+mn-ea"/>
                <a:cs typeface="+mn-cs"/>
              </a:rPr>
              <a:t>for 	</a:t>
            </a:r>
            <a:r>
              <a:rPr lang="en-US" b="1" i="1" u="sng" dirty="0" smtClean="0">
                <a:ea typeface="+mn-ea"/>
                <a:cs typeface="+mn-cs"/>
              </a:rPr>
              <a:t>movement</a:t>
            </a:r>
            <a:r>
              <a:rPr lang="en-US" b="1" i="1" u="sng" dirty="0">
                <a:ea typeface="+mn-ea"/>
                <a:cs typeface="+mn-cs"/>
              </a:rPr>
              <a: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
        <p:nvSpPr>
          <p:cNvPr id="4" name="Content Placeholder 3"/>
          <p:cNvSpPr>
            <a:spLocks noGrp="1"/>
          </p:cNvSpPr>
          <p:nvPr>
            <p:ph sz="half" idx="2"/>
          </p:nvPr>
        </p:nvSpPr>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619875" y="4113213"/>
            <a:ext cx="2160588" cy="27447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35846" name="Picture 3"/>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19650" y="1052513"/>
            <a:ext cx="3960813" cy="23939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cs typeface="+mj-cs"/>
              </a:rPr>
              <a:t>3.  	</a:t>
            </a:r>
            <a:r>
              <a:rPr lang="en-US" dirty="0" smtClean="0">
                <a:ea typeface="+mj-ea"/>
                <a:cs typeface="+mj-cs"/>
              </a:rPr>
              <a:t>Lifestyles of bacteria include:</a:t>
            </a:r>
            <a:r>
              <a:rPr lang="en-CA" dirty="0">
                <a:ea typeface="+mj-ea"/>
                <a:cs typeface="+mj-cs"/>
              </a:rPr>
              <a:t/>
            </a:r>
            <a:br>
              <a:rPr lang="en-CA" dirty="0">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a.  Live </a:t>
            </a:r>
            <a:r>
              <a:rPr lang="en-US" b="1" i="1" dirty="0">
                <a:ea typeface="+mn-ea"/>
                <a:cs typeface="+mn-cs"/>
              </a:rPr>
              <a:t>in the </a:t>
            </a:r>
            <a:r>
              <a:rPr lang="en-US" b="1" i="1" dirty="0" smtClean="0">
                <a:ea typeface="+mn-ea"/>
                <a:cs typeface="+mn-cs"/>
              </a:rPr>
              <a:t>soil</a:t>
            </a: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	</a:t>
            </a:r>
            <a:r>
              <a:rPr lang="en-US" sz="1800" b="1" i="1" dirty="0" err="1" smtClean="0">
                <a:ea typeface="+mn-ea"/>
                <a:cs typeface="+mn-cs"/>
              </a:rPr>
              <a:t>eg</a:t>
            </a:r>
            <a:r>
              <a:rPr lang="en-US" sz="1800" b="1" i="1" dirty="0" smtClean="0">
                <a:ea typeface="+mn-ea"/>
                <a:cs typeface="+mn-cs"/>
              </a:rPr>
              <a:t>: Rhizobia</a:t>
            </a:r>
            <a:endParaRPr lang="en-CA" sz="1800"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b. </a:t>
            </a:r>
            <a:r>
              <a:rPr lang="en-US" b="1" i="1" dirty="0" smtClean="0">
                <a:ea typeface="+mn-ea"/>
                <a:cs typeface="+mn-cs"/>
              </a:rPr>
              <a:t>Infect larger organisms and produce disease</a:t>
            </a:r>
          </a:p>
          <a:p>
            <a:pPr marL="137160" indent="0" eaLnBrk="1" fontAlgn="auto" hangingPunct="1">
              <a:spcAft>
                <a:spcPts val="0"/>
              </a:spcAft>
              <a:buClr>
                <a:schemeClr val="tx1">
                  <a:shade val="95000"/>
                </a:schemeClr>
              </a:buClr>
              <a:buFont typeface="Wingdings 2"/>
              <a:buNone/>
              <a:defRPr/>
            </a:pPr>
            <a:r>
              <a:rPr lang="en-US" b="1" i="1" dirty="0">
                <a:ea typeface="+mn-ea"/>
                <a:cs typeface="+mn-cs"/>
              </a:rPr>
              <a:t>	</a:t>
            </a:r>
            <a:r>
              <a:rPr lang="en-US" sz="1800" b="1" i="1" dirty="0" err="1" smtClean="0">
                <a:ea typeface="+mn-ea"/>
                <a:cs typeface="+mn-cs"/>
              </a:rPr>
              <a:t>eg</a:t>
            </a:r>
            <a:r>
              <a:rPr lang="en-US" sz="1800" b="1" i="1" dirty="0" smtClean="0">
                <a:ea typeface="+mn-ea"/>
                <a:cs typeface="+mn-cs"/>
              </a:rPr>
              <a:t>: Streptococcus </a:t>
            </a:r>
            <a:r>
              <a:rPr lang="en-US" sz="1800" b="1" i="1" dirty="0" err="1" smtClean="0">
                <a:ea typeface="+mn-ea"/>
                <a:cs typeface="+mn-cs"/>
              </a:rPr>
              <a:t>pyogenes</a:t>
            </a:r>
            <a:endParaRPr lang="en-US" sz="1800" b="1" i="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sz="1800" b="1" i="1" dirty="0">
                <a:ea typeface="+mn-ea"/>
                <a:cs typeface="+mn-cs"/>
              </a:rPr>
              <a:t>	</a:t>
            </a:r>
            <a:r>
              <a:rPr lang="en-US" sz="1800" b="1" i="1" dirty="0" smtClean="0">
                <a:ea typeface="+mn-ea"/>
                <a:cs typeface="+mn-cs"/>
              </a:rPr>
              <a:t>(causes Strep throat)</a:t>
            </a:r>
          </a:p>
          <a:p>
            <a:pPr marL="137160" indent="0" eaLnBrk="1" fontAlgn="auto" hangingPunct="1">
              <a:spcAft>
                <a:spcPts val="0"/>
              </a:spcAft>
              <a:buClr>
                <a:schemeClr val="tx1">
                  <a:shade val="95000"/>
                </a:schemeClr>
              </a:buClr>
              <a:buFont typeface="Wingdings 2"/>
              <a:buNone/>
              <a:defRPr/>
            </a:pPr>
            <a:endParaRPr lang="en-CA" sz="1800"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c</a:t>
            </a:r>
            <a:r>
              <a:rPr lang="en-US" b="1" dirty="0">
                <a:ea typeface="+mn-ea"/>
                <a:cs typeface="+mn-cs"/>
              </a:rPr>
              <a:t>.	</a:t>
            </a:r>
            <a:r>
              <a:rPr lang="en-US" b="1" i="1" dirty="0">
                <a:ea typeface="+mn-ea"/>
                <a:cs typeface="+mn-cs"/>
              </a:rPr>
              <a:t>Photosynthetic</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49155" name="Content Placeholder 3"/>
          <p:cNvSpPr>
            <a:spLocks noGrp="1"/>
          </p:cNvSpPr>
          <p:nvPr>
            <p:ph sz="half" idx="2"/>
          </p:nvPr>
        </p:nvSpPr>
        <p:spPr/>
        <p:txBody>
          <a:bodyPr/>
          <a:lstStyle/>
          <a:p>
            <a:pPr eaLnBrk="1" hangingPunct="1"/>
            <a:endParaRPr lang="en-CA">
              <a:latin typeface="Book Antiqua" charset="0"/>
            </a:endParaRPr>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59338" y="1192213"/>
            <a:ext cx="3057525" cy="1495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36870" name="Picture 3"/>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427538" y="2898775"/>
            <a:ext cx="2208212" cy="15843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36871" name="Picture 4"/>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043738" y="2924175"/>
            <a:ext cx="2265362" cy="18129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E.  	Cyanobacteria</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lnSpcReduction="10000"/>
          </a:bodyPr>
          <a:lstStyle/>
          <a:p>
            <a:pPr marL="651510" indent="-514350" eaLnBrk="1" fontAlgn="auto" hangingPunct="1">
              <a:spcAft>
                <a:spcPts val="0"/>
              </a:spcAft>
              <a:buClr>
                <a:schemeClr val="tx1">
                  <a:shade val="95000"/>
                </a:schemeClr>
              </a:buClr>
              <a:buFont typeface="Wingdings 2"/>
              <a:buAutoNum type="arabicPeriod"/>
              <a:defRPr/>
            </a:pPr>
            <a:r>
              <a:rPr lang="en-US" b="1" dirty="0" smtClean="0">
                <a:ea typeface="+mn-ea"/>
                <a:cs typeface="+mn-cs"/>
              </a:rPr>
              <a:t>Commonly </a:t>
            </a:r>
            <a:r>
              <a:rPr lang="en-US" b="1" dirty="0">
                <a:ea typeface="+mn-ea"/>
                <a:cs typeface="+mn-cs"/>
              </a:rPr>
              <a:t>called:  </a:t>
            </a:r>
            <a:r>
              <a:rPr lang="en-US" b="1" i="1" dirty="0">
                <a:ea typeface="+mn-ea"/>
                <a:cs typeface="+mn-cs"/>
              </a:rPr>
              <a:t>blue-green bacteria </a:t>
            </a: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startAt="2"/>
              <a:defRPr/>
            </a:pPr>
            <a:r>
              <a:rPr lang="en-US" b="1" dirty="0" smtClean="0">
                <a:ea typeface="+mn-ea"/>
                <a:cs typeface="+mn-cs"/>
              </a:rPr>
              <a:t>Origin </a:t>
            </a:r>
            <a:r>
              <a:rPr lang="en-US" b="1" dirty="0">
                <a:ea typeface="+mn-ea"/>
                <a:cs typeface="+mn-cs"/>
              </a:rPr>
              <a:t>of the name:  </a:t>
            </a:r>
            <a:r>
              <a:rPr lang="en-US" b="1" i="1" dirty="0">
                <a:ea typeface="+mn-ea"/>
                <a:cs typeface="+mn-cs"/>
              </a:rPr>
              <a:t>are blue-green in </a:t>
            </a:r>
            <a:r>
              <a:rPr lang="en-US" b="1" i="1" dirty="0" err="1" smtClean="0">
                <a:ea typeface="+mn-ea"/>
                <a:cs typeface="+mn-cs"/>
              </a:rPr>
              <a:t>colour</a:t>
            </a:r>
            <a:endParaRPr lang="en-US" b="1" i="1" dirty="0" smtClean="0">
              <a:ea typeface="+mn-ea"/>
              <a:cs typeface="+mn-cs"/>
            </a:endParaRPr>
          </a:p>
          <a:p>
            <a:pPr marL="651510" indent="-514350" eaLnBrk="1" fontAlgn="auto" hangingPunct="1">
              <a:spcAft>
                <a:spcPts val="0"/>
              </a:spcAft>
              <a:buClr>
                <a:schemeClr val="tx1">
                  <a:shade val="95000"/>
                </a:schemeClr>
              </a:buClr>
              <a:buFont typeface="Wingdings 2"/>
              <a:buAutoNum type="arabicPeriod" startAt="2"/>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startAt="3"/>
              <a:defRPr/>
            </a:pPr>
            <a:r>
              <a:rPr lang="en-US" b="1" dirty="0" smtClean="0">
                <a:ea typeface="+mn-ea"/>
                <a:cs typeface="+mn-cs"/>
              </a:rPr>
              <a:t>All </a:t>
            </a:r>
            <a:r>
              <a:rPr lang="en-US" b="1" dirty="0">
                <a:ea typeface="+mn-ea"/>
                <a:cs typeface="+mn-cs"/>
              </a:rPr>
              <a:t>cyanobacteria can carry out the </a:t>
            </a:r>
            <a:r>
              <a:rPr lang="en-US" b="1" dirty="0" smtClean="0">
                <a:ea typeface="+mn-ea"/>
                <a:cs typeface="+mn-cs"/>
              </a:rPr>
              <a:t>reactions </a:t>
            </a:r>
            <a:r>
              <a:rPr lang="en-US" b="1" dirty="0">
                <a:ea typeface="+mn-ea"/>
                <a:cs typeface="+mn-cs"/>
              </a:rPr>
              <a:t>of </a:t>
            </a:r>
            <a:r>
              <a:rPr lang="en-US" b="1" i="1" u="sng" dirty="0" smtClean="0">
                <a:ea typeface="+mn-ea"/>
                <a:cs typeface="+mn-cs"/>
              </a:rPr>
              <a:t>photosynthesis</a:t>
            </a:r>
          </a:p>
          <a:p>
            <a:pPr marL="651510" indent="-514350" eaLnBrk="1" fontAlgn="auto" hangingPunct="1">
              <a:spcAft>
                <a:spcPts val="0"/>
              </a:spcAft>
              <a:buClr>
                <a:schemeClr val="tx1">
                  <a:shade val="95000"/>
                </a:schemeClr>
              </a:buClr>
              <a:buFont typeface="Wingdings 2"/>
              <a:buAutoNum type="arabicPeriod" startAt="3"/>
              <a:defRPr/>
            </a:pPr>
            <a:endParaRPr lang="en-US" b="1" i="1" u="sng"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
        <p:nvSpPr>
          <p:cNvPr id="4" name="Content Placeholder 3"/>
          <p:cNvSpPr>
            <a:spLocks noGrp="1"/>
          </p:cNvSpPr>
          <p:nvPr>
            <p:ph sz="half" idx="2"/>
          </p:nvPr>
        </p:nvSpPr>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endParaRPr lang="en-CA">
              <a:ea typeface="+mn-ea"/>
              <a:cs typeface="+mn-cs"/>
            </a:endParaRPr>
          </a:p>
        </p:txBody>
      </p:sp>
      <p:pic>
        <p:nvPicPr>
          <p:cNvPr id="50180" name="Picture 2" descr="http://www.astro.wisc.edu/~townsend/resource/teaching/diploma/cyanobacteria.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500563" y="1773238"/>
            <a:ext cx="4610100" cy="3073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6" name="Content Placeholder 5"/>
          <p:cNvSpPr>
            <a:spLocks noGrp="1"/>
          </p:cNvSpPr>
          <p:nvPr>
            <p:ph idx="1"/>
          </p:nvPr>
        </p:nvSpPr>
        <p:spPr>
          <a:xfrm>
            <a:off x="457200" y="549275"/>
            <a:ext cx="8229600" cy="5759450"/>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  Habitat:</a:t>
            </a:r>
          </a:p>
          <a:p>
            <a:pPr marL="651510" indent="-514350" eaLnBrk="1" fontAlgn="auto" hangingPunct="1">
              <a:spcAft>
                <a:spcPts val="0"/>
              </a:spcAft>
              <a:buClr>
                <a:schemeClr val="tx1">
                  <a:shade val="95000"/>
                </a:schemeClr>
              </a:buClr>
              <a:buFont typeface="Wingdings 2"/>
              <a:buAutoNum type="arabicPeriod" startAt="4"/>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lphaLcPeriod"/>
              <a:defRPr/>
            </a:pPr>
            <a:r>
              <a:rPr lang="en-US" b="1" i="1" dirty="0" smtClean="0">
                <a:ea typeface="+mn-ea"/>
                <a:cs typeface="+mn-cs"/>
              </a:rPr>
              <a:t>Fresh </a:t>
            </a:r>
            <a:r>
              <a:rPr lang="en-US" b="1" i="1" dirty="0">
                <a:ea typeface="+mn-ea"/>
                <a:cs typeface="+mn-cs"/>
              </a:rPr>
              <a:t>water</a:t>
            </a:r>
            <a:r>
              <a:rPr lang="en-CA" dirty="0">
                <a:ea typeface="+mn-ea"/>
                <a:cs typeface="+mn-cs"/>
              </a:rPr>
              <a:t>  </a:t>
            </a:r>
            <a:r>
              <a:rPr lang="en-CA" dirty="0" smtClean="0">
                <a:ea typeface="+mn-ea"/>
                <a:cs typeface="+mn-cs"/>
              </a:rPr>
              <a:t>	</a:t>
            </a:r>
          </a:p>
          <a:p>
            <a:pPr marL="651510" indent="-514350" eaLnBrk="1" fontAlgn="auto" hangingPunct="1">
              <a:spcAft>
                <a:spcPts val="0"/>
              </a:spcAft>
              <a:buClr>
                <a:schemeClr val="tx1">
                  <a:shade val="95000"/>
                </a:schemeClr>
              </a:buClr>
              <a:buFont typeface="Wingdings 2"/>
              <a:buAutoNum type="alphaLcPeriod"/>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CA" dirty="0" smtClean="0">
                <a:ea typeface="+mn-ea"/>
                <a:cs typeface="+mn-cs"/>
              </a:rPr>
              <a:t>  </a:t>
            </a:r>
          </a:p>
          <a:p>
            <a:pPr marL="651510" indent="-514350" eaLnBrk="1" fontAlgn="auto" hangingPunct="1">
              <a:spcAft>
                <a:spcPts val="0"/>
              </a:spcAft>
              <a:buClr>
                <a:schemeClr val="tx1">
                  <a:shade val="95000"/>
                </a:schemeClr>
              </a:buClr>
              <a:buFont typeface="Wingdings 2"/>
              <a:buAutoNum type="alphaLcPeriod" startAt="2"/>
              <a:defRPr/>
            </a:pPr>
            <a:r>
              <a:rPr lang="en-US" b="1" i="1" dirty="0" smtClean="0">
                <a:ea typeface="+mn-ea"/>
                <a:cs typeface="+mn-cs"/>
              </a:rPr>
              <a:t>Salt </a:t>
            </a:r>
            <a:r>
              <a:rPr lang="en-US" b="1" i="1" dirty="0">
                <a:ea typeface="+mn-ea"/>
                <a:cs typeface="+mn-cs"/>
              </a:rPr>
              <a:t>water</a:t>
            </a:r>
            <a:r>
              <a:rPr lang="en-CA" dirty="0">
                <a:ea typeface="+mn-ea"/>
                <a:cs typeface="+mn-cs"/>
              </a:rPr>
              <a:t>      </a:t>
            </a:r>
            <a:endParaRPr lang="en-CA" dirty="0" smtClean="0">
              <a:ea typeface="+mn-ea"/>
              <a:cs typeface="+mn-cs"/>
            </a:endParaRPr>
          </a:p>
          <a:p>
            <a:pPr marL="651510" indent="-514350" eaLnBrk="1" fontAlgn="auto" hangingPunct="1">
              <a:spcAft>
                <a:spcPts val="0"/>
              </a:spcAft>
              <a:buClr>
                <a:schemeClr val="tx1">
                  <a:shade val="95000"/>
                </a:schemeClr>
              </a:buClr>
              <a:buFont typeface="Wingdings 2"/>
              <a:buAutoNum type="alphaLcPeriod" startAt="2"/>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smtClean="0">
              <a:ea typeface="+mn-ea"/>
              <a:cs typeface="+mn-cs"/>
            </a:endParaRPr>
          </a:p>
          <a:p>
            <a:pPr marL="651510" indent="-514350" eaLnBrk="1" fontAlgn="auto" hangingPunct="1">
              <a:spcAft>
                <a:spcPts val="0"/>
              </a:spcAft>
              <a:buClr>
                <a:schemeClr val="tx1">
                  <a:shade val="95000"/>
                </a:schemeClr>
              </a:buClr>
              <a:buFont typeface="Wingdings 2"/>
              <a:buAutoNum type="alphaLcPeriod" startAt="2"/>
              <a:defRPr/>
            </a:pPr>
            <a:endParaRPr lang="en-CA" dirty="0" smtClean="0">
              <a:ea typeface="+mn-ea"/>
              <a:cs typeface="+mn-cs"/>
            </a:endParaRPr>
          </a:p>
          <a:p>
            <a:pPr marL="651510" indent="-514350" eaLnBrk="1" fontAlgn="auto" hangingPunct="1">
              <a:spcAft>
                <a:spcPts val="0"/>
              </a:spcAft>
              <a:buClr>
                <a:schemeClr val="tx1">
                  <a:shade val="95000"/>
                </a:schemeClr>
              </a:buClr>
              <a:buFont typeface="Wingdings 2"/>
              <a:buAutoNum type="alphaLcPeriod" startAt="2"/>
              <a:defRPr/>
            </a:pPr>
            <a:r>
              <a:rPr lang="en-CA" dirty="0" smtClean="0">
                <a:ea typeface="+mn-ea"/>
                <a:cs typeface="+mn-cs"/>
              </a:rPr>
              <a:t> </a:t>
            </a:r>
            <a:r>
              <a:rPr lang="en-US" b="1" i="1" dirty="0" smtClean="0">
                <a:ea typeface="+mn-ea"/>
                <a:cs typeface="+mn-cs"/>
              </a:rPr>
              <a:t>Land</a:t>
            </a:r>
          </a:p>
          <a:p>
            <a:pPr marL="137160" indent="0" eaLnBrk="1" fontAlgn="auto" hangingPunct="1">
              <a:spcAft>
                <a:spcPts val="0"/>
              </a:spcAft>
              <a:buClr>
                <a:schemeClr val="tx1">
                  <a:shade val="95000"/>
                </a:schemeClr>
              </a:buClr>
              <a:buFont typeface="Wingdings 2"/>
              <a:buNone/>
              <a:defRPr/>
            </a:pPr>
            <a:r>
              <a:rPr lang="en-US" b="1" i="1" dirty="0">
                <a:ea typeface="+mn-ea"/>
                <a:cs typeface="+mn-cs"/>
              </a:rPr>
              <a:t>	</a:t>
            </a:r>
            <a:endParaRPr lang="en-CA" sz="1800" dirty="0">
              <a:ea typeface="+mn-ea"/>
              <a:cs typeface="+mn-cs"/>
            </a:endParaRPr>
          </a:p>
        </p:txBody>
      </p:sp>
      <p:pic>
        <p:nvPicPr>
          <p:cNvPr id="51203" name="Picture 2" descr="http://green.kingcounty.gov/lakes/img/blue-green-algae.JPG"/>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356100" y="765175"/>
            <a:ext cx="2400300" cy="1800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8917" name="Picture 3"/>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783138" y="2924175"/>
            <a:ext cx="2212975" cy="16430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38918" name="Picture 6"/>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484438" y="5013325"/>
            <a:ext cx="1604962" cy="16383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52226" name="Content Placeholder 2"/>
          <p:cNvSpPr>
            <a:spLocks noGrp="1"/>
          </p:cNvSpPr>
          <p:nvPr>
            <p:ph idx="1"/>
          </p:nvPr>
        </p:nvSpPr>
        <p:spPr>
          <a:xfrm>
            <a:off x="457200" y="549275"/>
            <a:ext cx="8229600" cy="5759450"/>
          </a:xfrm>
        </p:spPr>
        <p:txBody>
          <a:bodyPr/>
          <a:lstStyle/>
          <a:p>
            <a:pPr marL="136525" indent="0" eaLnBrk="1" hangingPunct="1">
              <a:buFont typeface="Wingdings 2" charset="0"/>
              <a:buNone/>
            </a:pPr>
            <a:r>
              <a:rPr lang="en-US" b="1">
                <a:latin typeface="Book Antiqua" charset="0"/>
              </a:rPr>
              <a:t>	</a:t>
            </a:r>
            <a:endParaRPr lang="en-CA">
              <a:latin typeface="Book Antiqua" charset="0"/>
            </a:endParaRPr>
          </a:p>
          <a:p>
            <a:pPr marL="136525" indent="0" eaLnBrk="1" hangingPunct="1">
              <a:buFont typeface="Wingdings 2" charset="0"/>
              <a:buNone/>
            </a:pPr>
            <a:r>
              <a:rPr lang="en-US" b="1">
                <a:latin typeface="Book Antiqua" charset="0"/>
              </a:rPr>
              <a:t>		</a:t>
            </a:r>
          </a:p>
          <a:p>
            <a:pPr marL="136525" indent="0" eaLnBrk="1" hangingPunct="1">
              <a:buFont typeface="Wingdings 2" charset="0"/>
              <a:buNone/>
            </a:pPr>
            <a:r>
              <a:rPr lang="en-US" b="1">
                <a:latin typeface="Book Antiqua" charset="0"/>
              </a:rPr>
              <a:t>5.  Some </a:t>
            </a:r>
            <a:r>
              <a:rPr lang="ja-JP" altLang="en-US" b="1">
                <a:latin typeface="Book Antiqua" charset="0"/>
              </a:rPr>
              <a:t>“</a:t>
            </a:r>
            <a:r>
              <a:rPr lang="en-US" altLang="ja-JP" b="1">
                <a:latin typeface="Book Antiqua" charset="0"/>
              </a:rPr>
              <a:t>extreme</a:t>
            </a:r>
            <a:r>
              <a:rPr lang="ja-JP" altLang="en-US" b="1">
                <a:latin typeface="Book Antiqua" charset="0"/>
              </a:rPr>
              <a:t>”</a:t>
            </a:r>
            <a:r>
              <a:rPr lang="en-US" altLang="ja-JP" b="1">
                <a:latin typeface="Book Antiqua" charset="0"/>
              </a:rPr>
              <a:t> habitats:</a:t>
            </a:r>
            <a:endParaRPr lang="en-CA" altLang="ja-JP">
              <a:latin typeface="Book Antiqua" charset="0"/>
            </a:endParaRPr>
          </a:p>
          <a:p>
            <a:pPr marL="136525" indent="0" eaLnBrk="1" hangingPunct="1">
              <a:buFont typeface="Wingdings 2" charset="0"/>
              <a:buNone/>
            </a:pPr>
            <a:r>
              <a:rPr lang="en-US" b="1">
                <a:latin typeface="Book Antiqua" charset="0"/>
              </a:rPr>
              <a:t>	a.	</a:t>
            </a:r>
            <a:r>
              <a:rPr lang="en-US" b="1" i="1">
                <a:latin typeface="Book Antiqua" charset="0"/>
              </a:rPr>
              <a:t>Hot springs</a:t>
            </a:r>
            <a:r>
              <a:rPr lang="en-CA">
                <a:latin typeface="Book Antiqua" charset="0"/>
              </a:rPr>
              <a:t>	</a:t>
            </a:r>
            <a:r>
              <a:rPr lang="en-US" b="1">
                <a:latin typeface="Book Antiqua" charset="0"/>
              </a:rPr>
              <a:t>b.	</a:t>
            </a:r>
            <a:r>
              <a:rPr lang="en-US" b="1" i="1">
                <a:latin typeface="Book Antiqua" charset="0"/>
              </a:rPr>
              <a:t>Arctic</a:t>
            </a:r>
            <a:endParaRPr lang="en-CA">
              <a:latin typeface="Book Antiqua" charset="0"/>
            </a:endParaRPr>
          </a:p>
          <a:p>
            <a:pPr marL="136525" indent="0" eaLnBrk="1" hangingPunct="1"/>
            <a:endParaRPr lang="en-CA">
              <a:latin typeface="Book Antiqua" charset="0"/>
            </a:endParaRPr>
          </a:p>
        </p:txBody>
      </p:sp>
      <p:pic>
        <p:nvPicPr>
          <p:cNvPr id="52227" name="Picture 2" descr="Cyanobacteria"/>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997575" y="2997200"/>
            <a:ext cx="2117725" cy="1593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2228" name="TextBox 5"/>
          <p:cNvSpPr txBox="1">
            <a:spLocks noChangeArrowheads="1"/>
          </p:cNvSpPr>
          <p:nvPr/>
        </p:nvSpPr>
        <p:spPr bwMode="auto">
          <a:xfrm>
            <a:off x="5556250" y="4895850"/>
            <a:ext cx="5116513" cy="923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Tapered cyanobacteria filments</a:t>
            </a:r>
          </a:p>
          <a:p>
            <a:pPr eaLnBrk="1" hangingPunct="1"/>
            <a:r>
              <a:rPr lang="en-CA" sz="1800"/>
              <a:t> from Nunavut</a:t>
            </a:r>
          </a:p>
          <a:p>
            <a:pPr eaLnBrk="1" hangingPunct="1"/>
            <a:endParaRPr lang="en-CA" sz="1800"/>
          </a:p>
        </p:txBody>
      </p:sp>
      <p:pic>
        <p:nvPicPr>
          <p:cNvPr id="39942" name="Picture 3"/>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971550" y="2755900"/>
            <a:ext cx="3455988" cy="26019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52230" name="TextBox 6"/>
          <p:cNvSpPr txBox="1">
            <a:spLocks noChangeArrowheads="1"/>
          </p:cNvSpPr>
          <p:nvPr/>
        </p:nvSpPr>
        <p:spPr bwMode="auto">
          <a:xfrm>
            <a:off x="395288" y="5938838"/>
            <a:ext cx="4435475" cy="6461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b="1"/>
              <a:t>The Grand Prismatic Hot Spring and its </a:t>
            </a:r>
          </a:p>
          <a:p>
            <a:pPr eaLnBrk="1" hangingPunct="1"/>
            <a:r>
              <a:rPr lang="en-CA" sz="1800" b="1"/>
              <a:t>famous thermophilic cyanobacteria</a:t>
            </a:r>
            <a:endParaRPr lang="en-CA" sz="1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lgn="l" eaLnBrk="1" fontAlgn="auto" hangingPunct="1">
              <a:spcAft>
                <a:spcPts val="0"/>
              </a:spcAft>
              <a:defRPr/>
            </a:pPr>
            <a:r>
              <a:rPr lang="en-US" dirty="0">
                <a:effectLst/>
                <a:ea typeface="+mj-ea"/>
                <a:cs typeface="+mj-cs"/>
              </a:rPr>
              <a:t>F.  	</a:t>
            </a:r>
            <a:r>
              <a:rPr lang="en-US" dirty="0" err="1">
                <a:effectLst/>
                <a:ea typeface="+mj-ea"/>
                <a:cs typeface="+mj-cs"/>
              </a:rPr>
              <a:t>Archaebacteria</a:t>
            </a:r>
            <a:endParaRPr lang="en-CA" dirty="0">
              <a:ea typeface="+mj-ea"/>
              <a:cs typeface="+mj-cs"/>
            </a:endParaRPr>
          </a:p>
        </p:txBody>
      </p:sp>
      <p:sp>
        <p:nvSpPr>
          <p:cNvPr id="3" name="Content Placeholder 2"/>
          <p:cNvSpPr>
            <a:spLocks noGrp="1"/>
          </p:cNvSpPr>
          <p:nvPr>
            <p:ph idx="1"/>
          </p:nvPr>
        </p:nvSpPr>
        <p:spPr>
          <a:xfrm>
            <a:off x="457200" y="1341438"/>
            <a:ext cx="8229600" cy="4967287"/>
          </a:xfrm>
        </p:spPr>
        <p:txBody>
          <a:bodyPr>
            <a:normAutofit/>
          </a:bodyPr>
          <a:lstStyle/>
          <a:p>
            <a:pPr marL="651510" indent="-514350" eaLnBrk="1" fontAlgn="auto" hangingPunct="1">
              <a:spcAft>
                <a:spcPts val="0"/>
              </a:spcAft>
              <a:buClr>
                <a:schemeClr val="tx1">
                  <a:shade val="95000"/>
                </a:schemeClr>
              </a:buClr>
              <a:buFont typeface="Wingdings 2"/>
              <a:buAutoNum type="arabicPeriod"/>
              <a:defRPr/>
            </a:pPr>
            <a:r>
              <a:rPr lang="en-US" b="1" dirty="0" smtClean="0">
                <a:ea typeface="+mn-ea"/>
                <a:cs typeface="+mn-cs"/>
              </a:rPr>
              <a:t>Habitat</a:t>
            </a:r>
            <a:r>
              <a:rPr lang="en-US" b="1" dirty="0">
                <a:ea typeface="+mn-ea"/>
                <a:cs typeface="+mn-cs"/>
              </a:rPr>
              <a:t>:  </a:t>
            </a:r>
            <a:r>
              <a:rPr lang="en-US" b="1" i="1" dirty="0">
                <a:ea typeface="+mn-ea"/>
                <a:cs typeface="+mn-cs"/>
              </a:rPr>
              <a:t>extremely harsh </a:t>
            </a:r>
            <a:r>
              <a:rPr lang="en-US" b="1" i="1" dirty="0" smtClean="0">
                <a:ea typeface="+mn-ea"/>
                <a:cs typeface="+mn-cs"/>
              </a:rPr>
              <a:t>environments</a:t>
            </a: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Methanogens: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Habitat</a:t>
            </a:r>
            <a:r>
              <a:rPr lang="en-US" b="1" dirty="0">
                <a:ea typeface="+mn-ea"/>
                <a:cs typeface="+mn-cs"/>
              </a:rPr>
              <a:t>:  </a:t>
            </a:r>
            <a:r>
              <a:rPr lang="en-US" b="1" i="1" dirty="0">
                <a:ea typeface="+mn-ea"/>
                <a:cs typeface="+mn-cs"/>
              </a:rPr>
              <a:t>oxygen-free environments </a:t>
            </a:r>
            <a:endParaRPr lang="en-CA" dirty="0">
              <a:ea typeface="+mn-ea"/>
              <a:cs typeface="+mn-cs"/>
            </a:endParaRPr>
          </a:p>
          <a:p>
            <a:pPr marL="971550" lvl="1" indent="-514350" eaLnBrk="1" fontAlgn="auto" hangingPunct="1">
              <a:spcAft>
                <a:spcPts val="0"/>
              </a:spcAft>
              <a:buFont typeface="Wingdings 2"/>
              <a:buAutoNum type="romanLcPeriod"/>
              <a:defRPr/>
            </a:pPr>
            <a:r>
              <a:rPr lang="en-US" b="1" dirty="0" smtClean="0">
                <a:ea typeface="+mn-ea"/>
              </a:rPr>
              <a:t>Examples</a:t>
            </a:r>
            <a:r>
              <a:rPr lang="en-US" b="1" dirty="0">
                <a:ea typeface="+mn-ea"/>
              </a:rPr>
              <a:t>:  thick </a:t>
            </a:r>
            <a:r>
              <a:rPr lang="en-US" b="1" i="1" u="sng" dirty="0">
                <a:ea typeface="+mn-ea"/>
              </a:rPr>
              <a:t>mud</a:t>
            </a:r>
            <a:r>
              <a:rPr lang="en-US" b="1" dirty="0">
                <a:ea typeface="+mn-ea"/>
              </a:rPr>
              <a:t> &amp; animal </a:t>
            </a:r>
            <a:r>
              <a:rPr lang="en-US" b="1" i="1" u="sng" dirty="0">
                <a:ea typeface="+mn-ea"/>
              </a:rPr>
              <a:t>digestive</a:t>
            </a:r>
            <a:r>
              <a:rPr lang="en-US" b="1" dirty="0">
                <a:ea typeface="+mn-ea"/>
              </a:rPr>
              <a:t> </a:t>
            </a:r>
            <a:r>
              <a:rPr lang="en-US" b="1" dirty="0" smtClean="0">
                <a:ea typeface="+mn-ea"/>
              </a:rPr>
              <a:t>tracks</a:t>
            </a:r>
          </a:p>
          <a:p>
            <a:pPr marL="971550" lvl="1" indent="-514350" eaLnBrk="1" fontAlgn="auto" hangingPunct="1">
              <a:spcAft>
                <a:spcPts val="0"/>
              </a:spcAft>
              <a:buFont typeface="Wingdings 2"/>
              <a:buAutoNum type="romanLcPeriod"/>
              <a:defRPr/>
            </a:pPr>
            <a:endParaRPr lang="en-CA" dirty="0" smtClean="0">
              <a:ea typeface="+mn-ea"/>
            </a:endParaRPr>
          </a:p>
          <a:p>
            <a:pPr marL="971550" lvl="1" indent="-514350" eaLnBrk="1" fontAlgn="auto" hangingPunct="1">
              <a:spcAft>
                <a:spcPts val="0"/>
              </a:spcAft>
              <a:buFont typeface="Wingdings 2"/>
              <a:buAutoNum type="romanLcPeriod"/>
              <a:defRPr/>
            </a:pPr>
            <a:endParaRPr lang="en-CA" dirty="0">
              <a:ea typeface="+mn-ea"/>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pic>
        <p:nvPicPr>
          <p:cNvPr id="40964"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132138" y="3832225"/>
            <a:ext cx="4268787" cy="27876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54274"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b.  Origin of name:  </a:t>
            </a:r>
            <a:r>
              <a:rPr lang="en-US" b="1" i="1">
                <a:latin typeface="Book Antiqua" charset="0"/>
              </a:rPr>
              <a:t>these bacteria produce methane gas</a:t>
            </a:r>
            <a:endParaRPr lang="en-CA">
              <a:latin typeface="Book Antiqua" charset="0"/>
            </a:endParaRPr>
          </a:p>
          <a:p>
            <a:pPr marL="136525" indent="0" eaLnBrk="1" hangingPunct="1">
              <a:buFont typeface="Wingdings 2" charset="0"/>
              <a:buNone/>
            </a:pPr>
            <a:endParaRPr lang="en-CA">
              <a:latin typeface="Book Antiqua" charset="0"/>
            </a:endParaRPr>
          </a:p>
          <a:p>
            <a:pPr marL="136525" indent="0" eaLnBrk="1" hangingPunct="1">
              <a:buFont typeface="Wingdings 2" charset="0"/>
              <a:buNone/>
            </a:pPr>
            <a:r>
              <a:rPr lang="en-US" b="1">
                <a:latin typeface="Book Antiqua" charset="0"/>
              </a:rPr>
              <a:t>c.  Other </a:t>
            </a:r>
            <a:r>
              <a:rPr lang="ja-JP" altLang="en-US" b="1">
                <a:latin typeface="Book Antiqua" charset="0"/>
              </a:rPr>
              <a:t>“</a:t>
            </a:r>
            <a:r>
              <a:rPr lang="en-US" altLang="ja-JP" b="1">
                <a:latin typeface="Book Antiqua" charset="0"/>
              </a:rPr>
              <a:t>extreme</a:t>
            </a:r>
            <a:r>
              <a:rPr lang="ja-JP" altLang="en-US" b="1">
                <a:latin typeface="Book Antiqua" charset="0"/>
              </a:rPr>
              <a:t>”</a:t>
            </a:r>
            <a:r>
              <a:rPr lang="en-US" altLang="ja-JP" b="1">
                <a:latin typeface="Book Antiqua" charset="0"/>
              </a:rPr>
              <a:t> habitats:</a:t>
            </a:r>
            <a:endParaRPr lang="en-CA" altLang="ja-JP">
              <a:latin typeface="Book Antiqua" charset="0"/>
            </a:endParaRPr>
          </a:p>
          <a:p>
            <a:pPr marL="136525" indent="0" eaLnBrk="1" hangingPunct="1">
              <a:buFont typeface="Wingdings 2" charset="0"/>
              <a:buNone/>
            </a:pPr>
            <a:r>
              <a:rPr lang="en-US" b="1">
                <a:latin typeface="Book Antiqua" charset="0"/>
              </a:rPr>
              <a:t>	i.	</a:t>
            </a:r>
            <a:r>
              <a:rPr lang="en-US" b="1" i="1">
                <a:latin typeface="Book Antiqua" charset="0"/>
              </a:rPr>
              <a:t>salty environments</a:t>
            </a:r>
            <a:endParaRPr lang="en-CA">
              <a:latin typeface="Book Antiqua" charset="0"/>
            </a:endParaRPr>
          </a:p>
          <a:p>
            <a:pPr marL="584200" lvl="1" indent="0" eaLnBrk="1" hangingPunct="1">
              <a:buFont typeface="Wingdings 2" charset="0"/>
              <a:buNone/>
            </a:pPr>
            <a:r>
              <a:rPr lang="en-US" b="1">
                <a:latin typeface="Book Antiqua" charset="0"/>
              </a:rPr>
              <a:t>	ii.	</a:t>
            </a:r>
            <a:r>
              <a:rPr lang="en-US" b="1" i="1">
                <a:latin typeface="Book Antiqua" charset="0"/>
              </a:rPr>
              <a:t>extremely hot environments </a:t>
            </a:r>
            <a:endParaRPr lang="en-CA">
              <a:latin typeface="Book Antiqua" charset="0"/>
            </a:endParaRPr>
          </a:p>
          <a:p>
            <a:pPr marL="136525" indent="0" eaLnBrk="1" hangingPunct="1">
              <a:buFont typeface="Wingdings 2" charset="0"/>
              <a:buNone/>
            </a:pPr>
            <a:endParaRPr lang="en-CA">
              <a:latin typeface="Book Antiqua" charset="0"/>
            </a:endParaRPr>
          </a:p>
        </p:txBody>
      </p:sp>
      <p:pic>
        <p:nvPicPr>
          <p:cNvPr id="41988"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630613" y="4646613"/>
            <a:ext cx="3519487" cy="22113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err="1" smtClean="0">
                <a:effectLst/>
                <a:ea typeface="+mj-ea"/>
                <a:cs typeface="+mj-cs"/>
              </a:rPr>
              <a:t>III.</a:t>
            </a:r>
            <a:r>
              <a:rPr lang="en-US" u="sng" dirty="0" err="1" smtClean="0">
                <a:effectLst/>
                <a:ea typeface="+mj-ea"/>
                <a:cs typeface="+mj-cs"/>
              </a:rPr>
              <a:t>Identifying</a:t>
            </a:r>
            <a:r>
              <a:rPr lang="en-US" u="sng" dirty="0" smtClean="0">
                <a:effectLst/>
                <a:ea typeface="+mj-ea"/>
                <a:cs typeface="+mj-cs"/>
              </a:rPr>
              <a:t> </a:t>
            </a:r>
            <a:r>
              <a:rPr lang="en-US" u="sng" dirty="0" err="1">
                <a:effectLst/>
                <a:ea typeface="+mj-ea"/>
                <a:cs typeface="+mj-cs"/>
              </a:rPr>
              <a:t>Monerans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Name and sketch the basic shapes of </a:t>
            </a:r>
            <a:r>
              <a:rPr lang="en-US" b="1" dirty="0" smtClean="0">
                <a:ea typeface="+mn-ea"/>
                <a:cs typeface="+mn-cs"/>
              </a:rPr>
              <a:t>bacteria</a:t>
            </a:r>
            <a:r>
              <a:rPr lang="en-US" b="1" dirty="0">
                <a:ea typeface="+mn-ea"/>
                <a:cs typeface="+mn-cs"/>
              </a:rPr>
              <a:t>:</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graphicFrame>
        <p:nvGraphicFramePr>
          <p:cNvPr id="9" name="Table 8"/>
          <p:cNvGraphicFramePr>
            <a:graphicFrameLocks noGrp="1"/>
          </p:cNvGraphicFramePr>
          <p:nvPr/>
        </p:nvGraphicFramePr>
        <p:xfrm>
          <a:off x="468313" y="2276475"/>
          <a:ext cx="7704137" cy="2736852"/>
        </p:xfrm>
        <a:graphic>
          <a:graphicData uri="http://schemas.openxmlformats.org/drawingml/2006/table">
            <a:tbl>
              <a:tblPr/>
              <a:tblGrid>
                <a:gridCol w="1603375"/>
                <a:gridCol w="2709862"/>
                <a:gridCol w="3390900"/>
              </a:tblGrid>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Shape:</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Name:</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Sketch:</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Rod</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Bacilli</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Sphere</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Cocci</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Spiral</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Spirilla</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Book Antiqua" charset="0"/>
                          <a:ea typeface="ＭＳ Ｐゴシック" charset="0"/>
                        </a:rPr>
                        <a:t> </a:t>
                      </a:r>
                      <a:endParaRPr kumimoji="0" lang="en-CA" sz="2800" b="0" i="0" u="none" strike="noStrike" cap="none" normalizeH="0" baseline="0">
                        <a:ln>
                          <a:noFill/>
                        </a:ln>
                        <a:solidFill>
                          <a:srgbClr val="000000"/>
                        </a:solidFill>
                        <a:effectLst/>
                        <a:latin typeface="Garamond"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bl>
          </a:graphicData>
        </a:graphic>
      </p:graphicFrame>
      <p:sp>
        <p:nvSpPr>
          <p:cNvPr id="55321" name="AutoShape 7"/>
          <p:cNvSpPr>
            <a:spLocks noChangeArrowheads="1"/>
          </p:cNvSpPr>
          <p:nvPr/>
        </p:nvSpPr>
        <p:spPr bwMode="auto">
          <a:xfrm>
            <a:off x="5592763" y="3068638"/>
            <a:ext cx="1571625" cy="360362"/>
          </a:xfrm>
          <a:prstGeom prst="roundRect">
            <a:avLst>
              <a:gd name="adj" fmla="val 50000"/>
            </a:avLst>
          </a:prstGeom>
          <a:solidFill>
            <a:srgbClr val="FFFFFF"/>
          </a:solidFill>
          <a:ln w="9525">
            <a:solidFill>
              <a:srgbClr val="000000"/>
            </a:solidFill>
            <a:round/>
            <a:headEnd/>
            <a:tailEnd/>
          </a:ln>
        </p:spPr>
        <p:txBody>
          <a:bodyPr/>
          <a:lstStyle/>
          <a:p>
            <a:endParaRPr lang="en-CA"/>
          </a:p>
        </p:txBody>
      </p:sp>
      <p:sp>
        <p:nvSpPr>
          <p:cNvPr id="55322" name="Oval 5"/>
          <p:cNvSpPr>
            <a:spLocks noChangeArrowheads="1"/>
          </p:cNvSpPr>
          <p:nvPr/>
        </p:nvSpPr>
        <p:spPr bwMode="auto">
          <a:xfrm>
            <a:off x="5913438" y="3663950"/>
            <a:ext cx="379412" cy="419100"/>
          </a:xfrm>
          <a:prstGeom prst="ellipse">
            <a:avLst/>
          </a:prstGeom>
          <a:solidFill>
            <a:srgbClr val="FFFFFF"/>
          </a:solidFill>
          <a:ln w="9525">
            <a:solidFill>
              <a:srgbClr val="000000"/>
            </a:solidFill>
            <a:round/>
            <a:headEnd/>
            <a:tailEnd/>
          </a:ln>
        </p:spPr>
        <p:txBody>
          <a:bodyPr/>
          <a:lstStyle/>
          <a:p>
            <a:endParaRPr lang="en-CA"/>
          </a:p>
        </p:txBody>
      </p:sp>
      <p:sp>
        <p:nvSpPr>
          <p:cNvPr id="55323" name="Freeform 6"/>
          <p:cNvSpPr>
            <a:spLocks/>
          </p:cNvSpPr>
          <p:nvPr/>
        </p:nvSpPr>
        <p:spPr bwMode="auto">
          <a:xfrm>
            <a:off x="5389563" y="4437063"/>
            <a:ext cx="1427162" cy="366712"/>
          </a:xfrm>
          <a:custGeom>
            <a:avLst/>
            <a:gdLst>
              <a:gd name="T0" fmla="*/ 30926385 w 1257"/>
              <a:gd name="T1" fmla="*/ 378237685 h 349"/>
              <a:gd name="T2" fmla="*/ 69583514 w 1257"/>
              <a:gd name="T3" fmla="*/ 146663785 h 349"/>
              <a:gd name="T4" fmla="*/ 340184556 w 1257"/>
              <a:gd name="T5" fmla="*/ 278992178 h 349"/>
              <a:gd name="T6" fmla="*/ 456155945 w 1257"/>
              <a:gd name="T7" fmla="*/ 245909292 h 349"/>
              <a:gd name="T8" fmla="*/ 572128469 w 1257"/>
              <a:gd name="T9" fmla="*/ 179745621 h 349"/>
              <a:gd name="T10" fmla="*/ 688099857 w 1257"/>
              <a:gd name="T11" fmla="*/ 212827456 h 349"/>
              <a:gd name="T12" fmla="*/ 881386640 w 1257"/>
              <a:gd name="T13" fmla="*/ 345155849 h 349"/>
              <a:gd name="T14" fmla="*/ 920043769 w 1257"/>
              <a:gd name="T15" fmla="*/ 245909292 h 349"/>
              <a:gd name="T16" fmla="*/ 1151987682 w 1257"/>
              <a:gd name="T17" fmla="*/ 146663785 h 349"/>
              <a:gd name="T18" fmla="*/ 1345274465 w 1257"/>
              <a:gd name="T19" fmla="*/ 312074014 h 349"/>
              <a:gd name="T20" fmla="*/ 1577218377 w 1257"/>
              <a:gd name="T21" fmla="*/ 179745621 h 349"/>
              <a:gd name="T22" fmla="*/ 1615875506 w 1257"/>
              <a:gd name="T23" fmla="*/ 312074014 h 3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7" h="349">
                <a:moveTo>
                  <a:pt x="24" y="343"/>
                </a:moveTo>
                <a:cubicBezTo>
                  <a:pt x="34" y="273"/>
                  <a:pt x="0" y="179"/>
                  <a:pt x="54" y="133"/>
                </a:cubicBezTo>
                <a:cubicBezTo>
                  <a:pt x="209" y="0"/>
                  <a:pt x="244" y="193"/>
                  <a:pt x="264" y="253"/>
                </a:cubicBezTo>
                <a:cubicBezTo>
                  <a:pt x="294" y="243"/>
                  <a:pt x="326" y="237"/>
                  <a:pt x="354" y="223"/>
                </a:cubicBezTo>
                <a:cubicBezTo>
                  <a:pt x="386" y="207"/>
                  <a:pt x="408" y="169"/>
                  <a:pt x="444" y="163"/>
                </a:cubicBezTo>
                <a:cubicBezTo>
                  <a:pt x="475" y="158"/>
                  <a:pt x="504" y="183"/>
                  <a:pt x="534" y="193"/>
                </a:cubicBezTo>
                <a:cubicBezTo>
                  <a:pt x="553" y="221"/>
                  <a:pt x="612" y="349"/>
                  <a:pt x="684" y="313"/>
                </a:cubicBezTo>
                <a:cubicBezTo>
                  <a:pt x="712" y="299"/>
                  <a:pt x="694" y="248"/>
                  <a:pt x="714" y="223"/>
                </a:cubicBezTo>
                <a:cubicBezTo>
                  <a:pt x="756" y="170"/>
                  <a:pt x="835" y="153"/>
                  <a:pt x="894" y="133"/>
                </a:cubicBezTo>
                <a:cubicBezTo>
                  <a:pt x="915" y="174"/>
                  <a:pt x="949" y="315"/>
                  <a:pt x="1044" y="283"/>
                </a:cubicBezTo>
                <a:cubicBezTo>
                  <a:pt x="1112" y="260"/>
                  <a:pt x="1224" y="163"/>
                  <a:pt x="1224" y="163"/>
                </a:cubicBezTo>
                <a:cubicBezTo>
                  <a:pt x="1257" y="262"/>
                  <a:pt x="1254" y="221"/>
                  <a:pt x="1254" y="283"/>
                </a:cubicBezTo>
              </a:path>
            </a:pathLst>
          </a:custGeom>
          <a:noFill/>
          <a:ln w="9525">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a typeface="+mj-ea"/>
                <a:cs typeface="+mj-cs"/>
              </a:rPr>
              <a:t>B.	Structure of a Virus</a:t>
            </a:r>
            <a:r>
              <a:rPr lang="en-CA" dirty="0">
                <a:ea typeface="+mj-ea"/>
                <a:cs typeface="+mj-cs"/>
              </a:rPr>
              <a:t/>
            </a:r>
            <a:br>
              <a:rPr lang="en-CA" dirty="0">
                <a:ea typeface="+mj-ea"/>
                <a:cs typeface="+mj-cs"/>
              </a:rPr>
            </a:br>
            <a:endParaRPr lang="en-CA" dirty="0">
              <a:ea typeface="+mj-ea"/>
              <a:cs typeface="+mj-cs"/>
            </a:endParaRPr>
          </a:p>
        </p:txBody>
      </p:sp>
      <p:sp>
        <p:nvSpPr>
          <p:cNvPr id="3" name="Content Placeholder 2"/>
          <p:cNvSpPr>
            <a:spLocks noGrp="1"/>
          </p:cNvSpPr>
          <p:nvPr>
            <p:ph idx="1"/>
          </p:nvPr>
        </p:nvSpPr>
        <p:spPr>
          <a:xfrm>
            <a:off x="0" y="1600200"/>
            <a:ext cx="4932363" cy="4708525"/>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 CORE </a:t>
            </a:r>
            <a:r>
              <a:rPr lang="en-US" b="1" dirty="0">
                <a:ea typeface="+mn-ea"/>
                <a:cs typeface="+mn-cs"/>
              </a:rPr>
              <a:t>of </a:t>
            </a:r>
            <a:r>
              <a:rPr lang="en-US" b="1" i="1" u="sng" dirty="0" smtClean="0">
                <a:ea typeface="+mn-ea"/>
                <a:cs typeface="+mn-cs"/>
              </a:rPr>
              <a:t>nucleic</a:t>
            </a:r>
            <a:r>
              <a:rPr lang="en-US" b="1" dirty="0" smtClean="0">
                <a:ea typeface="+mn-ea"/>
                <a:cs typeface="+mn-cs"/>
              </a:rPr>
              <a:t> </a:t>
            </a:r>
            <a:r>
              <a:rPr lang="en-US" b="1" i="1" u="sng" dirty="0" smtClean="0">
                <a:ea typeface="+mn-ea"/>
                <a:cs typeface="+mn-cs"/>
              </a:rPr>
              <a:t>acid</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a. Made </a:t>
            </a:r>
            <a:r>
              <a:rPr lang="en-US" b="1" dirty="0">
                <a:ea typeface="+mn-ea"/>
                <a:cs typeface="+mn-cs"/>
              </a:rPr>
              <a:t>of </a:t>
            </a:r>
            <a:r>
              <a:rPr lang="en-US" b="1" i="1" u="sng" dirty="0">
                <a:ea typeface="+mn-ea"/>
                <a:cs typeface="+mn-cs"/>
              </a:rPr>
              <a:t>DNA</a:t>
            </a:r>
            <a:r>
              <a:rPr lang="en-US" b="1" dirty="0">
                <a:ea typeface="+mn-ea"/>
                <a:cs typeface="+mn-cs"/>
              </a:rPr>
              <a:t> or </a:t>
            </a:r>
            <a:r>
              <a:rPr lang="en-US" b="1" i="1" u="sng" dirty="0">
                <a:ea typeface="+mn-ea"/>
                <a:cs typeface="+mn-cs"/>
              </a:rPr>
              <a:t>RNA</a:t>
            </a:r>
            <a:r>
              <a:rPr lang="en-US" b="1" dirty="0">
                <a:ea typeface="+mn-ea"/>
                <a:cs typeface="+mn-cs"/>
              </a:rPr>
              <a:t> but never </a:t>
            </a:r>
            <a:r>
              <a:rPr lang="en-US" b="1" dirty="0" smtClean="0">
                <a:ea typeface="+mn-ea"/>
                <a:cs typeface="+mn-cs"/>
              </a:rPr>
              <a:t>both</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b</a:t>
            </a:r>
            <a:r>
              <a:rPr lang="en-US" b="1" dirty="0">
                <a:ea typeface="+mn-ea"/>
                <a:cs typeface="+mn-cs"/>
              </a:rPr>
              <a:t>.  Contains up to </a:t>
            </a:r>
            <a:r>
              <a:rPr lang="en-US" b="1" i="1" u="sng" dirty="0">
                <a:ea typeface="+mn-ea"/>
                <a:cs typeface="+mn-cs"/>
              </a:rPr>
              <a:t>several</a:t>
            </a:r>
            <a:r>
              <a:rPr lang="en-US" b="1" dirty="0">
                <a:ea typeface="+mn-ea"/>
                <a:cs typeface="+mn-cs"/>
              </a:rPr>
              <a:t> </a:t>
            </a:r>
            <a:r>
              <a:rPr lang="en-US" b="1" i="1" dirty="0">
                <a:ea typeface="+mn-ea"/>
                <a:cs typeface="+mn-cs"/>
              </a:rPr>
              <a:t>hundred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genes</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16387" name="Picture 5" descr="http://micro.magnet.fsu.edu/cells/viruses/images/virus.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435600" y="1916113"/>
            <a:ext cx="2476500" cy="3067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dirty="0">
              <a:ea typeface="+mj-ea"/>
              <a:cs typeface="+mj-cs"/>
            </a:endParaRPr>
          </a:p>
        </p:txBody>
      </p:sp>
      <p:sp>
        <p:nvSpPr>
          <p:cNvPr id="56322" name="Content Placeholder 2"/>
          <p:cNvSpPr>
            <a:spLocks noGrp="1"/>
          </p:cNvSpPr>
          <p:nvPr>
            <p:ph idx="1"/>
          </p:nvPr>
        </p:nvSpPr>
        <p:spPr>
          <a:xfrm>
            <a:off x="457200" y="188913"/>
            <a:ext cx="8229600" cy="6119812"/>
          </a:xfrm>
        </p:spPr>
        <p:txBody>
          <a:bodyPr/>
          <a:lstStyle/>
          <a:p>
            <a:pPr marL="136525" indent="0" eaLnBrk="1" hangingPunct="1">
              <a:buFont typeface="Wingdings 2" charset="0"/>
              <a:buNone/>
            </a:pPr>
            <a:r>
              <a:rPr lang="en-US" b="1">
                <a:latin typeface="Book Antiqua" charset="0"/>
              </a:rPr>
              <a:t> </a:t>
            </a:r>
            <a:endParaRPr lang="en-CA">
              <a:latin typeface="Book Antiqua" charset="0"/>
            </a:endParaRPr>
          </a:p>
          <a:p>
            <a:pPr marL="136525" indent="0" eaLnBrk="1" hangingPunct="1">
              <a:buFont typeface="Wingdings 2" charset="0"/>
              <a:buNone/>
            </a:pPr>
            <a:r>
              <a:rPr lang="en-US" b="1">
                <a:latin typeface="Book Antiqua" charset="0"/>
              </a:rPr>
              <a:t>B.  	Sketch:  2 cocci together (diplococci):</a:t>
            </a:r>
            <a:endParaRPr lang="en-CA">
              <a:latin typeface="Book Antiqua" charset="0"/>
            </a:endParaRPr>
          </a:p>
          <a:p>
            <a:pPr marL="136525" indent="0" eaLnBrk="1" hangingPunct="1">
              <a:buFont typeface="Wingdings 2" charset="0"/>
              <a:buNone/>
            </a:pPr>
            <a:r>
              <a:rPr lang="en-US" b="1">
                <a:latin typeface="Book Antiqua" charset="0"/>
              </a:rPr>
              <a:t> </a:t>
            </a:r>
          </a:p>
          <a:p>
            <a:pPr marL="136525" indent="0" eaLnBrk="1" hangingPunct="1">
              <a:buFont typeface="Wingdings 2" charset="0"/>
              <a:buNone/>
            </a:pPr>
            <a:endParaRPr lang="en-US" b="1">
              <a:latin typeface="Book Antiqua" charset="0"/>
            </a:endParaRPr>
          </a:p>
          <a:p>
            <a:pPr marL="136525" indent="0" eaLnBrk="1" hangingPunct="1">
              <a:buFont typeface="Wingdings 2" charset="0"/>
              <a:buNone/>
            </a:pPr>
            <a:endParaRPr lang="en-CA">
              <a:latin typeface="Book Antiqua" charset="0"/>
            </a:endParaRPr>
          </a:p>
          <a:p>
            <a:pPr marL="136525" indent="0" eaLnBrk="1" hangingPunct="1">
              <a:buFont typeface="Wingdings 2" charset="0"/>
              <a:buNone/>
            </a:pPr>
            <a:r>
              <a:rPr lang="en-US" b="1">
                <a:latin typeface="Book Antiqua" charset="0"/>
              </a:rPr>
              <a:t>Sketch:  long chain of cocci </a:t>
            </a:r>
            <a:endParaRPr lang="en-CA">
              <a:latin typeface="Book Antiqua" charset="0"/>
            </a:endParaRPr>
          </a:p>
          <a:p>
            <a:pPr marL="136525" indent="0" eaLnBrk="1" hangingPunct="1">
              <a:buFont typeface="Wingdings 2" charset="0"/>
              <a:buNone/>
            </a:pPr>
            <a:r>
              <a:rPr lang="en-US" b="1">
                <a:latin typeface="Book Antiqua" charset="0"/>
              </a:rPr>
              <a:t>		     </a:t>
            </a:r>
            <a:endParaRPr lang="en-CA">
              <a:latin typeface="Book Antiqua" charset="0"/>
            </a:endParaRPr>
          </a:p>
          <a:p>
            <a:pPr marL="136525" indent="0" eaLnBrk="1" hangingPunct="1">
              <a:buFont typeface="Wingdings 2" charset="0"/>
              <a:buNone/>
            </a:pPr>
            <a:r>
              <a:rPr lang="en-US" b="1">
                <a:latin typeface="Book Antiqua" charset="0"/>
              </a:rPr>
              <a:t> </a:t>
            </a:r>
          </a:p>
          <a:p>
            <a:pPr marL="136525" indent="0" eaLnBrk="1" hangingPunct="1">
              <a:buFont typeface="Wingdings 2" charset="0"/>
              <a:buNone/>
            </a:pPr>
            <a:r>
              <a:rPr lang="en-CA">
                <a:latin typeface="Book Antiqua" charset="0"/>
              </a:rPr>
              <a:t>		</a:t>
            </a:r>
          </a:p>
          <a:p>
            <a:pPr marL="136525" indent="0" eaLnBrk="1" hangingPunct="1">
              <a:buFont typeface="Wingdings 2" charset="0"/>
              <a:buNone/>
            </a:pPr>
            <a:r>
              <a:rPr lang="en-US" b="1">
                <a:latin typeface="Book Antiqua" charset="0"/>
              </a:rPr>
              <a:t>Sketch:  a big clump of cocci:</a:t>
            </a:r>
            <a:endParaRPr lang="en-CA">
              <a:latin typeface="Book Antiqua" charset="0"/>
            </a:endParaRPr>
          </a:p>
          <a:p>
            <a:pPr marL="136525" indent="0" eaLnBrk="1" hangingPunct="1"/>
            <a:endParaRPr lang="en-CA">
              <a:latin typeface="Book Antiqua" charset="0"/>
            </a:endParaRPr>
          </a:p>
        </p:txBody>
      </p:sp>
      <p:sp>
        <p:nvSpPr>
          <p:cNvPr id="4" name="Oval 3"/>
          <p:cNvSpPr/>
          <p:nvPr/>
        </p:nvSpPr>
        <p:spPr>
          <a:xfrm>
            <a:off x="4560888" y="1800225"/>
            <a:ext cx="431800" cy="433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Oval 4"/>
          <p:cNvSpPr/>
          <p:nvPr/>
        </p:nvSpPr>
        <p:spPr>
          <a:xfrm>
            <a:off x="5029200" y="1800225"/>
            <a:ext cx="431800" cy="433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 name="Oval 5"/>
          <p:cNvSpPr/>
          <p:nvPr/>
        </p:nvSpPr>
        <p:spPr>
          <a:xfrm>
            <a:off x="6181725" y="401478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 name="Oval 6"/>
          <p:cNvSpPr/>
          <p:nvPr/>
        </p:nvSpPr>
        <p:spPr>
          <a:xfrm>
            <a:off x="5886450" y="401478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 name="Oval 7"/>
          <p:cNvSpPr/>
          <p:nvPr/>
        </p:nvSpPr>
        <p:spPr>
          <a:xfrm>
            <a:off x="5459413" y="401478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 name="Oval 8"/>
          <p:cNvSpPr/>
          <p:nvPr/>
        </p:nvSpPr>
        <p:spPr>
          <a:xfrm>
            <a:off x="6637338" y="392747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 name="Oval 9"/>
          <p:cNvSpPr/>
          <p:nvPr/>
        </p:nvSpPr>
        <p:spPr>
          <a:xfrm>
            <a:off x="5029200" y="399415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 name="Oval 10"/>
          <p:cNvSpPr/>
          <p:nvPr/>
        </p:nvSpPr>
        <p:spPr>
          <a:xfrm>
            <a:off x="4576763" y="399415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 name="Oval 11"/>
          <p:cNvSpPr/>
          <p:nvPr/>
        </p:nvSpPr>
        <p:spPr>
          <a:xfrm>
            <a:off x="4724400" y="5637213"/>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 name="Oval 12"/>
          <p:cNvSpPr/>
          <p:nvPr/>
        </p:nvSpPr>
        <p:spPr>
          <a:xfrm>
            <a:off x="5027613" y="5853113"/>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 name="Oval 13"/>
          <p:cNvSpPr/>
          <p:nvPr/>
        </p:nvSpPr>
        <p:spPr>
          <a:xfrm>
            <a:off x="5391150" y="5637213"/>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 name="Oval 14"/>
          <p:cNvSpPr/>
          <p:nvPr/>
        </p:nvSpPr>
        <p:spPr>
          <a:xfrm>
            <a:off x="5140325" y="522922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 name="Oval 15"/>
          <p:cNvSpPr/>
          <p:nvPr/>
        </p:nvSpPr>
        <p:spPr>
          <a:xfrm>
            <a:off x="4932363" y="544512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44049"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34988" y="1316038"/>
            <a:ext cx="1871662" cy="14017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56337" name="TextBox 16"/>
          <p:cNvSpPr txBox="1">
            <a:spLocks noChangeArrowheads="1"/>
          </p:cNvSpPr>
          <p:nvPr/>
        </p:nvSpPr>
        <p:spPr bwMode="auto">
          <a:xfrm>
            <a:off x="2627313" y="2349500"/>
            <a:ext cx="1546225"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Neisseria sp.</a:t>
            </a:r>
          </a:p>
        </p:txBody>
      </p:sp>
      <p:pic>
        <p:nvPicPr>
          <p:cNvPr id="44051" name="Picture 3"/>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34988" y="3425825"/>
            <a:ext cx="1660525" cy="1244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56339" name="TextBox 17"/>
          <p:cNvSpPr txBox="1">
            <a:spLocks noChangeArrowheads="1"/>
          </p:cNvSpPr>
          <p:nvPr/>
        </p:nvSpPr>
        <p:spPr bwMode="auto">
          <a:xfrm>
            <a:off x="2425700" y="4359275"/>
            <a:ext cx="194945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Streptococcus sp.</a:t>
            </a:r>
          </a:p>
        </p:txBody>
      </p:sp>
      <p:pic>
        <p:nvPicPr>
          <p:cNvPr id="56340" name="Picture 5" descr="http://t0.gstatic.com/images?q=tbn:ANd9GcRTqeIKrjpaMuArIVxRyj66nKujmfVmGoM5dW9-RB5fNTbIHjUD"/>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66738" y="5291138"/>
            <a:ext cx="1981200" cy="1233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6341" name="TextBox 18"/>
          <p:cNvSpPr txBox="1">
            <a:spLocks noChangeArrowheads="1"/>
          </p:cNvSpPr>
          <p:nvPr/>
        </p:nvSpPr>
        <p:spPr bwMode="auto">
          <a:xfrm>
            <a:off x="2987675" y="6524625"/>
            <a:ext cx="2009775"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Staphlococcus sp.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US" dirty="0">
                <a:effectLst/>
                <a:ea typeface="+mj-ea"/>
                <a:cs typeface="+mj-cs"/>
              </a:rPr>
              <a:t>C.  Cell wall</a:t>
            </a:r>
            <a:endParaRPr lang="en-CA" dirty="0">
              <a:ea typeface="+mj-ea"/>
              <a:cs typeface="+mj-cs"/>
            </a:endParaRPr>
          </a:p>
        </p:txBody>
      </p:sp>
      <p:sp>
        <p:nvSpPr>
          <p:cNvPr id="57346" name="Content Placeholder 2"/>
          <p:cNvSpPr>
            <a:spLocks noGrp="1"/>
          </p:cNvSpPr>
          <p:nvPr>
            <p:ph idx="1"/>
          </p:nvPr>
        </p:nvSpPr>
        <p:spPr/>
        <p:txBody>
          <a:bodyPr/>
          <a:lstStyle/>
          <a:p>
            <a:pPr marL="136525" indent="0" eaLnBrk="1" hangingPunct="1">
              <a:buFont typeface="Wingdings 2" charset="0"/>
              <a:buNone/>
            </a:pPr>
            <a:r>
              <a:rPr lang="en-CA">
                <a:latin typeface="Book Antiqua" charset="0"/>
              </a:rPr>
              <a:t>Gram Stain:  </a:t>
            </a:r>
            <a:r>
              <a:rPr lang="en-US" b="1">
                <a:latin typeface="Book Antiqua" charset="0"/>
              </a:rPr>
              <a:t>Gram staining studies the </a:t>
            </a:r>
            <a:r>
              <a:rPr lang="en-US" b="1" i="1" u="sng">
                <a:latin typeface="Book Antiqua" charset="0"/>
              </a:rPr>
              <a:t>chemical</a:t>
            </a:r>
            <a:r>
              <a:rPr lang="en-US" b="1">
                <a:latin typeface="Book Antiqua" charset="0"/>
              </a:rPr>
              <a:t> nature of the bacterial cell </a:t>
            </a:r>
            <a:r>
              <a:rPr lang="en-US" b="1" i="1" u="sng">
                <a:latin typeface="Book Antiqua" charset="0"/>
              </a:rPr>
              <a:t>wall</a:t>
            </a:r>
            <a:endParaRPr lang="en-CA">
              <a:latin typeface="Book Antiqua" charset="0"/>
            </a:endParaRPr>
          </a:p>
          <a:p>
            <a:pPr marL="136525" indent="0" eaLnBrk="1" hangingPunct="1">
              <a:buFont typeface="Wingdings 2" charset="0"/>
              <a:buNone/>
            </a:pPr>
            <a:endParaRPr lang="en-CA">
              <a:latin typeface="Book Antiqua" charset="0"/>
            </a:endParaRPr>
          </a:p>
        </p:txBody>
      </p:sp>
      <p:pic>
        <p:nvPicPr>
          <p:cNvPr id="45060"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851275" y="3141663"/>
            <a:ext cx="5095875" cy="34258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57348" name="TextBox 3"/>
          <p:cNvSpPr txBox="1">
            <a:spLocks noChangeArrowheads="1"/>
          </p:cNvSpPr>
          <p:nvPr/>
        </p:nvSpPr>
        <p:spPr bwMode="auto">
          <a:xfrm>
            <a:off x="539750" y="3429000"/>
            <a:ext cx="2592388" cy="2862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Gram-positive bacteria have a thick mesh-like cell wall made of peptidoglycan (50-90% of cell wall), which stains purple while Gram-negative bacteria have a thinner layer (10% of cell wall), which stains pink.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58370" name="Content Placeholder 2"/>
          <p:cNvSpPr>
            <a:spLocks noGrp="1"/>
          </p:cNvSpPr>
          <p:nvPr>
            <p:ph idx="1"/>
          </p:nvPr>
        </p:nvSpPr>
        <p:spPr>
          <a:xfrm>
            <a:off x="457200" y="549275"/>
            <a:ext cx="8229600" cy="5759450"/>
          </a:xfrm>
        </p:spPr>
        <p:txBody>
          <a:bodyPr/>
          <a:lstStyle/>
          <a:p>
            <a:pPr marL="136525" indent="0" eaLnBrk="1" hangingPunct="1">
              <a:buFont typeface="Wingdings 2" charset="0"/>
              <a:buNone/>
            </a:pPr>
            <a:r>
              <a:rPr lang="en-US" sz="2400" b="1">
                <a:latin typeface="Book Antiqua" charset="0"/>
              </a:rPr>
              <a:t>2.  Gram-positive bacteria are coloured </a:t>
            </a:r>
            <a:endParaRPr lang="en-CA" sz="2400">
              <a:latin typeface="Book Antiqua" charset="0"/>
            </a:endParaRPr>
          </a:p>
          <a:p>
            <a:pPr marL="136525" indent="0" eaLnBrk="1" hangingPunct="1">
              <a:buFont typeface="Wingdings 2" charset="0"/>
              <a:buNone/>
            </a:pPr>
            <a:r>
              <a:rPr lang="en-US" sz="2400" b="1" i="1" u="sng">
                <a:latin typeface="Book Antiqua" charset="0"/>
              </a:rPr>
              <a:t>purple</a:t>
            </a:r>
            <a:r>
              <a:rPr lang="en-US" sz="2400" b="1">
                <a:latin typeface="Book Antiqua" charset="0"/>
              </a:rPr>
              <a:t> because they take up the stain</a:t>
            </a:r>
            <a:r>
              <a:rPr lang="en-US" sz="2400" b="1" i="1" u="sng">
                <a:latin typeface="Book Antiqua" charset="0"/>
              </a:rPr>
              <a:t>crystal</a:t>
            </a:r>
            <a:r>
              <a:rPr lang="en-US" sz="2400" b="1" i="1">
                <a:latin typeface="Book Antiqua" charset="0"/>
              </a:rPr>
              <a:t> </a:t>
            </a:r>
            <a:r>
              <a:rPr lang="en-US" sz="2400" b="1" i="1" u="sng">
                <a:latin typeface="Book Antiqua" charset="0"/>
              </a:rPr>
              <a:t>violet</a:t>
            </a:r>
          </a:p>
          <a:p>
            <a:pPr marL="136525" indent="0" eaLnBrk="1" hangingPunct="1">
              <a:buFont typeface="Wingdings 2" charset="0"/>
              <a:buNone/>
            </a:pPr>
            <a:r>
              <a:rPr lang="en-US" sz="2400" b="1">
                <a:latin typeface="Book Antiqua" charset="0"/>
              </a:rPr>
              <a:t>a.  Their cell walls are made of:  </a:t>
            </a:r>
            <a:r>
              <a:rPr lang="en-US" sz="2400" b="1" i="1">
                <a:latin typeface="Book Antiqua" charset="0"/>
              </a:rPr>
              <a:t>one </a:t>
            </a:r>
            <a:endParaRPr lang="en-CA" sz="2400">
              <a:latin typeface="Book Antiqua" charset="0"/>
            </a:endParaRPr>
          </a:p>
          <a:p>
            <a:pPr marL="136525" indent="0" eaLnBrk="1" hangingPunct="1">
              <a:buFont typeface="Wingdings 2" charset="0"/>
              <a:buNone/>
            </a:pPr>
            <a:r>
              <a:rPr lang="en-US" sz="2400" b="1" i="1">
                <a:latin typeface="Book Antiqua" charset="0"/>
              </a:rPr>
              <a:t>thick layer of carbohydrate and protein molecules</a:t>
            </a:r>
            <a:endParaRPr lang="en-CA" sz="2400">
              <a:latin typeface="Book Antiqua" charset="0"/>
            </a:endParaRPr>
          </a:p>
          <a:p>
            <a:pPr marL="136525" indent="0" eaLnBrk="1" hangingPunct="1">
              <a:buFont typeface="Wingdings 2" charset="0"/>
              <a:buNone/>
            </a:pPr>
            <a:r>
              <a:rPr lang="en-US" b="1">
                <a:latin typeface="Book Antiqua" charset="0"/>
              </a:rPr>
              <a:t>	</a:t>
            </a:r>
          </a:p>
          <a:p>
            <a:pPr marL="136525" indent="0" eaLnBrk="1" hangingPunct="1">
              <a:buFont typeface="Wingdings 2" charset="0"/>
              <a:buNone/>
            </a:pPr>
            <a:r>
              <a:rPr lang="en-US" b="1">
                <a:latin typeface="Book Antiqua" charset="0"/>
              </a:rPr>
              <a:t>	</a:t>
            </a:r>
          </a:p>
          <a:p>
            <a:pPr marL="136525" indent="0" eaLnBrk="1" hangingPunct="1">
              <a:buFont typeface="Wingdings 2" charset="0"/>
              <a:buNone/>
            </a:pPr>
            <a:endParaRPr lang="en-US" b="1">
              <a:latin typeface="Book Antiqua" charset="0"/>
            </a:endParaRPr>
          </a:p>
          <a:p>
            <a:pPr marL="136525" indent="0" eaLnBrk="1" hangingPunct="1">
              <a:buFont typeface="Wingdings 2" charset="0"/>
              <a:buNone/>
            </a:pPr>
            <a:r>
              <a:rPr lang="en-US" sz="2400" b="1">
                <a:latin typeface="Book Antiqua" charset="0"/>
              </a:rPr>
              <a:t>3.  Gram-negative bacteria are coloured </a:t>
            </a:r>
            <a:r>
              <a:rPr lang="en-US" sz="2400" b="1" i="1" u="sng">
                <a:latin typeface="Book Antiqua" charset="0"/>
              </a:rPr>
              <a:t>red</a:t>
            </a:r>
            <a:r>
              <a:rPr lang="en-US" sz="2400" b="1" i="1">
                <a:latin typeface="Book Antiqua" charset="0"/>
              </a:rPr>
              <a:t> </a:t>
            </a:r>
            <a:r>
              <a:rPr lang="en-US" sz="2400" b="1">
                <a:latin typeface="Book Antiqua" charset="0"/>
              </a:rPr>
              <a:t>because they take up the stain </a:t>
            </a:r>
            <a:r>
              <a:rPr lang="en-US" sz="2400" b="1" i="1" u="sng">
                <a:latin typeface="Book Antiqua" charset="0"/>
              </a:rPr>
              <a:t>safranine</a:t>
            </a:r>
            <a:r>
              <a:rPr lang="en-US" sz="2400" b="1">
                <a:latin typeface="Book Antiqua" charset="0"/>
              </a:rPr>
              <a:t>  </a:t>
            </a:r>
            <a:endParaRPr lang="en-CA" sz="2400">
              <a:latin typeface="Book Antiqua" charset="0"/>
            </a:endParaRPr>
          </a:p>
          <a:p>
            <a:pPr marL="136525" indent="0" eaLnBrk="1" hangingPunct="1">
              <a:buFont typeface="Wingdings 2" charset="0"/>
              <a:buNone/>
            </a:pPr>
            <a:r>
              <a:rPr lang="en-US" sz="2400" b="1">
                <a:latin typeface="Book Antiqua" charset="0"/>
              </a:rPr>
              <a:t>a.  Their cell walls are made of:  </a:t>
            </a:r>
            <a:r>
              <a:rPr lang="en-US" sz="2400" b="1" i="1">
                <a:latin typeface="Book Antiqua" charset="0"/>
              </a:rPr>
              <a:t>a second, outer layer of lipid and carbohydrate molecules</a:t>
            </a:r>
            <a:endParaRPr lang="en-CA" sz="2400">
              <a:latin typeface="Book Antiqua" charset="0"/>
            </a:endParaRPr>
          </a:p>
          <a:p>
            <a:pPr marL="136525" indent="0" eaLnBrk="1" hangingPunct="1">
              <a:buFont typeface="Wingdings 2" charset="0"/>
              <a:buNone/>
            </a:pPr>
            <a:endParaRPr lang="en-CA">
              <a:latin typeface="Book Antiqua" charset="0"/>
            </a:endParaRPr>
          </a:p>
        </p:txBody>
      </p:sp>
      <p:pic>
        <p:nvPicPr>
          <p:cNvPr id="46084"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219700" y="2205038"/>
            <a:ext cx="1697038" cy="12731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46085" name="Picture 3"/>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580063" y="5084763"/>
            <a:ext cx="2178050" cy="15573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fontScale="90000"/>
          </a:bodyPr>
          <a:lstStyle/>
          <a:p>
            <a:pPr algn="l" eaLnBrk="1" fontAlgn="auto" hangingPunct="1">
              <a:spcAft>
                <a:spcPts val="0"/>
              </a:spcAft>
              <a:defRPr/>
            </a:pPr>
            <a:r>
              <a:rPr lang="en-US" dirty="0">
                <a:effectLst/>
                <a:ea typeface="+mj-ea"/>
                <a:cs typeface="+mj-cs"/>
              </a:rPr>
              <a:t>D.  	Types of bacterial movement:</a:t>
            </a:r>
            <a:r>
              <a:rPr lang="en-CA" dirty="0">
                <a:effectLst/>
                <a:ea typeface="+mj-ea"/>
                <a:cs typeface="+mj-cs"/>
              </a:rPr>
              <a:t/>
            </a:r>
            <a:br>
              <a:rPr lang="en-CA" dirty="0">
                <a:effectLst/>
                <a:ea typeface="+mj-ea"/>
                <a:cs typeface="+mj-cs"/>
              </a:rPr>
            </a:br>
            <a:endParaRPr lang="en-CA" dirty="0">
              <a:ea typeface="+mj-ea"/>
              <a:cs typeface="+mj-cs"/>
            </a:endParaRPr>
          </a:p>
        </p:txBody>
      </p:sp>
      <p:sp>
        <p:nvSpPr>
          <p:cNvPr id="59394" name="Content Placeholder 2"/>
          <p:cNvSpPr>
            <a:spLocks noGrp="1"/>
          </p:cNvSpPr>
          <p:nvPr>
            <p:ph idx="1"/>
          </p:nvPr>
        </p:nvSpPr>
        <p:spPr>
          <a:xfrm>
            <a:off x="457200" y="1052513"/>
            <a:ext cx="8229600" cy="5256212"/>
          </a:xfrm>
        </p:spPr>
        <p:txBody>
          <a:bodyPr/>
          <a:lstStyle/>
          <a:p>
            <a:pPr marL="650875" indent="-514350" eaLnBrk="1" hangingPunct="1">
              <a:lnSpc>
                <a:spcPct val="80000"/>
              </a:lnSpc>
              <a:buFont typeface="Wingdings 2" charset="0"/>
              <a:buAutoNum type="arabicPeriod"/>
            </a:pPr>
            <a:r>
              <a:rPr lang="en-US" sz="2200" b="1" i="1" dirty="0">
                <a:latin typeface="Book Antiqua" charset="0"/>
              </a:rPr>
              <a:t>propelled by one or more flagella  </a:t>
            </a:r>
          </a:p>
          <a:p>
            <a:pPr marL="650875" indent="-514350" eaLnBrk="1" hangingPunct="1">
              <a:lnSpc>
                <a:spcPct val="80000"/>
              </a:lnSpc>
              <a:buFont typeface="Wingdings 2" charset="0"/>
              <a:buNone/>
            </a:pPr>
            <a:endParaRPr lang="en-CA" sz="2200" dirty="0">
              <a:latin typeface="Book Antiqua" charset="0"/>
            </a:endParaRPr>
          </a:p>
          <a:p>
            <a:pPr marL="650875" indent="-514350" eaLnBrk="1" hangingPunct="1">
              <a:lnSpc>
                <a:spcPct val="80000"/>
              </a:lnSpc>
              <a:buFont typeface="Wingdings 2" charset="0"/>
              <a:buNone/>
            </a:pPr>
            <a:endParaRPr lang="en-CA" sz="2200" dirty="0">
              <a:latin typeface="Book Antiqua" charset="0"/>
            </a:endParaRPr>
          </a:p>
          <a:p>
            <a:pPr marL="650875" indent="-514350" eaLnBrk="1" hangingPunct="1">
              <a:lnSpc>
                <a:spcPct val="80000"/>
              </a:lnSpc>
              <a:buFont typeface="Wingdings 2" charset="0"/>
              <a:buNone/>
            </a:pPr>
            <a:endParaRPr lang="en-CA" sz="2200" dirty="0">
              <a:latin typeface="Book Antiqua" charset="0"/>
            </a:endParaRPr>
          </a:p>
          <a:p>
            <a:pPr marL="650875" indent="-514350" eaLnBrk="1" hangingPunct="1">
              <a:lnSpc>
                <a:spcPct val="80000"/>
              </a:lnSpc>
              <a:buFont typeface="Wingdings 2" charset="0"/>
              <a:buAutoNum type="arabicPeriod" startAt="2"/>
            </a:pPr>
            <a:r>
              <a:rPr lang="en-CA" sz="2200" b="1" i="1" dirty="0">
                <a:latin typeface="Book Antiqua" charset="0"/>
              </a:rPr>
              <a:t>helical bacteria which have a specialized internal structure known as the axial filament</a:t>
            </a:r>
            <a:r>
              <a:rPr lang="en-CA" sz="2200" b="1" dirty="0">
                <a:latin typeface="Book Antiqua" charset="0"/>
              </a:rPr>
              <a:t> </a:t>
            </a:r>
          </a:p>
          <a:p>
            <a:pPr marL="650875" indent="-514350" eaLnBrk="1" hangingPunct="1">
              <a:lnSpc>
                <a:spcPct val="80000"/>
              </a:lnSpc>
              <a:buFont typeface="Wingdings 2" charset="0"/>
              <a:buAutoNum type="arabicPeriod" startAt="2"/>
            </a:pPr>
            <a:endParaRPr lang="en-CA" sz="2200" dirty="0">
              <a:latin typeface="Book Antiqua" charset="0"/>
            </a:endParaRPr>
          </a:p>
          <a:p>
            <a:pPr marL="650875" indent="-514350" eaLnBrk="1" hangingPunct="1">
              <a:lnSpc>
                <a:spcPct val="80000"/>
              </a:lnSpc>
              <a:buFont typeface="Wingdings 2" charset="0"/>
              <a:buAutoNum type="arabicPeriod" startAt="2"/>
            </a:pPr>
            <a:endParaRPr lang="en-CA" sz="2200" dirty="0">
              <a:latin typeface="Book Antiqua" charset="0"/>
            </a:endParaRPr>
          </a:p>
          <a:p>
            <a:pPr marL="650875" indent="-514350" eaLnBrk="1" hangingPunct="1">
              <a:lnSpc>
                <a:spcPct val="80000"/>
              </a:lnSpc>
              <a:buFont typeface="Wingdings 2" charset="0"/>
              <a:buAutoNum type="arabicPeriod" startAt="2"/>
            </a:pPr>
            <a:endParaRPr lang="en-CA" sz="2200" dirty="0">
              <a:latin typeface="Book Antiqua" charset="0"/>
            </a:endParaRPr>
          </a:p>
          <a:p>
            <a:pPr marL="650875" indent="-514350" eaLnBrk="1" hangingPunct="1">
              <a:lnSpc>
                <a:spcPct val="80000"/>
              </a:lnSpc>
              <a:buFont typeface="Wingdings 2" charset="0"/>
              <a:buAutoNum type="arabicPeriod" startAt="2"/>
            </a:pPr>
            <a:endParaRPr lang="en-CA" sz="2200" dirty="0">
              <a:latin typeface="Book Antiqua" charset="0"/>
            </a:endParaRPr>
          </a:p>
          <a:p>
            <a:pPr marL="650875" indent="-514350" eaLnBrk="1" hangingPunct="1">
              <a:lnSpc>
                <a:spcPct val="80000"/>
              </a:lnSpc>
              <a:buFont typeface="Wingdings 2" charset="0"/>
              <a:buNone/>
            </a:pPr>
            <a:r>
              <a:rPr lang="en-US" sz="2200" b="1" dirty="0">
                <a:latin typeface="Book Antiqua" charset="0"/>
              </a:rPr>
              <a:t>3.	</a:t>
            </a:r>
            <a:r>
              <a:rPr lang="en-US" sz="2200" b="1" i="1" dirty="0">
                <a:latin typeface="Book Antiqua" charset="0"/>
              </a:rPr>
              <a:t>glide slowly along a layer of slime like </a:t>
            </a:r>
            <a:endParaRPr lang="en-CA" sz="2200" dirty="0">
              <a:latin typeface="Book Antiqua" charset="0"/>
            </a:endParaRPr>
          </a:p>
          <a:p>
            <a:pPr marL="650875" indent="-514350" eaLnBrk="1" hangingPunct="1">
              <a:lnSpc>
                <a:spcPct val="80000"/>
              </a:lnSpc>
              <a:buFont typeface="Wingdings 2" charset="0"/>
              <a:buNone/>
            </a:pPr>
            <a:r>
              <a:rPr lang="en-US" sz="2200" b="1" i="1" dirty="0" smtClean="0">
                <a:latin typeface="Book Antiqua" charset="0"/>
              </a:rPr>
              <a:t>	material </a:t>
            </a:r>
            <a:r>
              <a:rPr lang="en-US" sz="2200" b="1" i="1" dirty="0">
                <a:latin typeface="Book Antiqua" charset="0"/>
              </a:rPr>
              <a:t>that they secrete </a:t>
            </a:r>
            <a:r>
              <a:rPr lang="en-US" sz="2200" b="1" i="1" dirty="0" smtClean="0">
                <a:latin typeface="Book Antiqua" charset="0"/>
              </a:rPr>
              <a:t>themselves</a:t>
            </a:r>
          </a:p>
          <a:p>
            <a:pPr marL="650875" indent="-514350" eaLnBrk="1" hangingPunct="1">
              <a:lnSpc>
                <a:spcPct val="80000"/>
              </a:lnSpc>
              <a:buFont typeface="Wingdings 2" charset="0"/>
              <a:buNone/>
            </a:pPr>
            <a:endParaRPr lang="en-CA" sz="2200" dirty="0">
              <a:latin typeface="Book Antiqua" charset="0"/>
            </a:endParaRPr>
          </a:p>
          <a:p>
            <a:pPr marL="650875" indent="-514350" eaLnBrk="1" hangingPunct="1">
              <a:lnSpc>
                <a:spcPct val="80000"/>
              </a:lnSpc>
              <a:buFont typeface="Wingdings 2" charset="0"/>
              <a:buNone/>
            </a:pPr>
            <a:r>
              <a:rPr lang="en-US" sz="2200" b="1" i="1" dirty="0">
                <a:latin typeface="Book Antiqua" charset="0"/>
              </a:rPr>
              <a:t>4. do not </a:t>
            </a:r>
            <a:r>
              <a:rPr lang="en-US" sz="2200" b="1" i="1" dirty="0" smtClean="0">
                <a:latin typeface="Book Antiqua" charset="0"/>
              </a:rPr>
              <a:t>move </a:t>
            </a:r>
            <a:r>
              <a:rPr lang="en-US" sz="2200" b="1" i="1" dirty="0" smtClean="0">
                <a:latin typeface="Book Antiqua" charset="0"/>
                <a:hlinkClick r:id="rId2"/>
              </a:rPr>
              <a:t>ANIMATION</a:t>
            </a:r>
            <a:endParaRPr lang="en-US" sz="2200" b="1" i="1" dirty="0">
              <a:latin typeface="Book Antiqua" charset="0"/>
            </a:endParaRPr>
          </a:p>
          <a:p>
            <a:pPr marL="650875" indent="-514350" eaLnBrk="1" hangingPunct="1">
              <a:lnSpc>
                <a:spcPct val="80000"/>
              </a:lnSpc>
              <a:buFont typeface="Wingdings 2" charset="0"/>
              <a:buAutoNum type="arabicPeriod" startAt="4"/>
            </a:pPr>
            <a:endParaRPr lang="en-US" sz="2200" b="1" i="1" dirty="0">
              <a:latin typeface="Book Antiqua" charset="0"/>
            </a:endParaRPr>
          </a:p>
          <a:p>
            <a:pPr marL="650875" indent="-514350" eaLnBrk="1" hangingPunct="1">
              <a:lnSpc>
                <a:spcPct val="80000"/>
              </a:lnSpc>
              <a:buFont typeface="Wingdings 2" charset="0"/>
              <a:buAutoNum type="arabicPeriod" startAt="4"/>
            </a:pPr>
            <a:endParaRPr lang="en-US" sz="2200" b="1" i="1" dirty="0">
              <a:latin typeface="Book Antiqua" charset="0"/>
            </a:endParaRPr>
          </a:p>
          <a:p>
            <a:pPr marL="650875" indent="-514350" eaLnBrk="1" hangingPunct="1">
              <a:lnSpc>
                <a:spcPct val="80000"/>
              </a:lnSpc>
            </a:pPr>
            <a:endParaRPr lang="en-CA" sz="2200" dirty="0">
              <a:latin typeface="Book Antiqua" charset="0"/>
            </a:endParaRPr>
          </a:p>
        </p:txBody>
      </p:sp>
      <p:pic>
        <p:nvPicPr>
          <p:cNvPr id="59395" name="Picture 6" descr="http://classes.midlandstech.edu/carterp/Courses/bio225/chap04/04-10_AxialFilaments_1.jpg"/>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084167" y="2852936"/>
            <a:ext cx="2969807" cy="194421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9396" name="Picture 8" descr="http://t0.gstatic.com/images?q=tbn:ANd9GcQmgByNBeA3CMg5fFnWMeTOsw_jh0xhn8HKBeM0DchBUNVh4ePV"/>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508104" y="836711"/>
            <a:ext cx="1944216" cy="154913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ffectLst/>
                <a:ea typeface="+mj-ea"/>
                <a:cs typeface="+mj-cs"/>
              </a:rPr>
              <a:t>IV. </a:t>
            </a:r>
            <a:r>
              <a:rPr lang="en-US" u="sng" dirty="0">
                <a:effectLst/>
                <a:ea typeface="+mj-ea"/>
                <a:cs typeface="+mj-cs"/>
              </a:rPr>
              <a:t>How </a:t>
            </a:r>
            <a:r>
              <a:rPr lang="en-US" u="sng" dirty="0" err="1">
                <a:effectLst/>
                <a:ea typeface="+mj-ea"/>
                <a:cs typeface="+mj-cs"/>
              </a:rPr>
              <a:t>Monerans</a:t>
            </a:r>
            <a:r>
              <a:rPr lang="en-US" u="sng" dirty="0">
                <a:effectLst/>
                <a:ea typeface="+mj-ea"/>
                <a:cs typeface="+mj-cs"/>
              </a:rPr>
              <a:t> Obtain Energy</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457200" y="1600200"/>
            <a:ext cx="5483225" cy="4708525"/>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Autotrophs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1.  </a:t>
            </a:r>
            <a:r>
              <a:rPr lang="en-US" b="1" dirty="0" smtClean="0">
                <a:ea typeface="+mn-ea"/>
                <a:cs typeface="+mn-cs"/>
              </a:rPr>
              <a:t>Phototropic </a:t>
            </a:r>
            <a:r>
              <a:rPr lang="en-US" b="1" dirty="0">
                <a:ea typeface="+mn-ea"/>
                <a:cs typeface="+mn-cs"/>
              </a:rPr>
              <a:t>autotrophs:  </a:t>
            </a:r>
            <a:r>
              <a:rPr lang="en-US" b="1" i="1" dirty="0">
                <a:ea typeface="+mn-ea"/>
                <a:cs typeface="+mn-cs"/>
              </a:rPr>
              <a:t>organisms </a:t>
            </a:r>
            <a:r>
              <a:rPr lang="en-US" b="1" i="1" dirty="0" smtClean="0">
                <a:ea typeface="+mn-ea"/>
                <a:cs typeface="+mn-cs"/>
              </a:rPr>
              <a:t>that </a:t>
            </a:r>
            <a:r>
              <a:rPr lang="en-US" b="1" i="1" dirty="0">
                <a:ea typeface="+mn-ea"/>
                <a:cs typeface="+mn-cs"/>
              </a:rPr>
              <a:t>trap the energy of sunlight and </a:t>
            </a:r>
            <a:r>
              <a:rPr lang="en-US" b="1" i="1" dirty="0" smtClean="0">
                <a:ea typeface="+mn-ea"/>
                <a:cs typeface="+mn-cs"/>
              </a:rPr>
              <a:t>convert </a:t>
            </a:r>
            <a:r>
              <a:rPr lang="en-US" b="1" i="1" dirty="0">
                <a:ea typeface="+mn-ea"/>
                <a:cs typeface="+mn-cs"/>
              </a:rPr>
              <a:t>it to organic nutrients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a</a:t>
            </a:r>
            <a:r>
              <a:rPr lang="en-US" b="1" dirty="0">
                <a:ea typeface="+mn-ea"/>
                <a:cs typeface="+mn-cs"/>
              </a:rPr>
              <a:t>.  Example:  </a:t>
            </a:r>
            <a:r>
              <a:rPr lang="en-US" b="1" i="1" dirty="0">
                <a:ea typeface="+mn-ea"/>
                <a:cs typeface="+mn-cs"/>
              </a:rPr>
              <a:t>cyanobacteria, </a:t>
            </a:r>
            <a:r>
              <a:rPr lang="en-US" b="1" i="1" dirty="0" smtClean="0">
                <a:ea typeface="+mn-ea"/>
                <a:cs typeface="+mn-cs"/>
              </a:rPr>
              <a:t>		    eubacteria</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60419" name="Picture 2" descr="http://t1.gstatic.com/images?q=tbn:ANd9GcQaacuTekszVMUeyvAZ5rwTTOptsDTeOhBtFlJ3yS7LqPshmQfQ3w"/>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292725" y="4005263"/>
            <a:ext cx="3695700" cy="25828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3" name="Content Placeholder 2"/>
          <p:cNvSpPr>
            <a:spLocks noGrp="1"/>
          </p:cNvSpPr>
          <p:nvPr>
            <p:ph idx="1"/>
          </p:nvPr>
        </p:nvSpPr>
        <p:spPr>
          <a:xfrm>
            <a:off x="457200" y="476250"/>
            <a:ext cx="8229600" cy="5832475"/>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2.  </a:t>
            </a:r>
            <a:r>
              <a:rPr lang="en-US" b="1" dirty="0" smtClean="0">
                <a:ea typeface="+mn-ea"/>
                <a:cs typeface="+mn-cs"/>
              </a:rPr>
              <a:t>Chemotrophic </a:t>
            </a:r>
            <a:r>
              <a:rPr lang="en-US" b="1" dirty="0">
                <a:ea typeface="+mn-ea"/>
                <a:cs typeface="+mn-cs"/>
              </a:rPr>
              <a:t>autotrophs:  </a:t>
            </a:r>
            <a:r>
              <a:rPr lang="en-US" b="1" i="1" dirty="0">
                <a:ea typeface="+mn-ea"/>
                <a:cs typeface="+mn-cs"/>
              </a:rPr>
              <a:t>organisms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that can obtain energy from inorganic molecules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sz="2400" b="1" dirty="0" smtClean="0">
                <a:ea typeface="+mn-ea"/>
                <a:cs typeface="+mn-cs"/>
              </a:rPr>
              <a:t>a</a:t>
            </a:r>
            <a:r>
              <a:rPr lang="en-US" sz="2400" b="1" dirty="0">
                <a:ea typeface="+mn-ea"/>
                <a:cs typeface="+mn-cs"/>
              </a:rPr>
              <a:t>.  </a:t>
            </a:r>
            <a:r>
              <a:rPr lang="en-US" sz="2400" b="1" dirty="0" smtClean="0">
                <a:ea typeface="+mn-ea"/>
                <a:cs typeface="+mn-cs"/>
              </a:rPr>
              <a:t>Example </a:t>
            </a:r>
            <a:r>
              <a:rPr lang="en-US" sz="2400" b="1" dirty="0">
                <a:ea typeface="+mn-ea"/>
                <a:cs typeface="+mn-cs"/>
              </a:rPr>
              <a:t>inorganic molecules used:  </a:t>
            </a:r>
            <a:endParaRPr lang="en-CA" sz="2400" dirty="0">
              <a:ea typeface="+mn-ea"/>
              <a:cs typeface="+mn-cs"/>
            </a:endParaRPr>
          </a:p>
          <a:p>
            <a:pPr marL="137160" indent="0" eaLnBrk="1" fontAlgn="auto" hangingPunct="1">
              <a:spcAft>
                <a:spcPts val="0"/>
              </a:spcAft>
              <a:buClr>
                <a:schemeClr val="tx1">
                  <a:shade val="95000"/>
                </a:schemeClr>
              </a:buClr>
              <a:buFont typeface="Wingdings 2"/>
              <a:buNone/>
              <a:defRPr/>
            </a:pPr>
            <a:r>
              <a:rPr lang="en-US" sz="2400" b="1" i="1" dirty="0" smtClean="0">
                <a:ea typeface="+mn-ea"/>
                <a:cs typeface="+mn-cs"/>
              </a:rPr>
              <a:t>	hydrogen </a:t>
            </a:r>
            <a:r>
              <a:rPr lang="en-US" sz="2400" b="1" i="1" dirty="0">
                <a:ea typeface="+mn-ea"/>
                <a:cs typeface="+mn-cs"/>
              </a:rPr>
              <a:t>sulfide, nitrites, sulfur, </a:t>
            </a:r>
            <a:r>
              <a:rPr lang="en-US" sz="2400" b="1" i="1" dirty="0" smtClean="0">
                <a:ea typeface="+mn-ea"/>
                <a:cs typeface="+mn-cs"/>
              </a:rPr>
              <a:t>and iron</a:t>
            </a:r>
          </a:p>
          <a:p>
            <a:pPr marL="594360" indent="-457200" eaLnBrk="1" fontAlgn="auto" hangingPunct="1">
              <a:spcAft>
                <a:spcPts val="0"/>
              </a:spcAft>
              <a:buClr>
                <a:schemeClr val="tx1">
                  <a:shade val="95000"/>
                </a:schemeClr>
              </a:buClr>
              <a:buFont typeface="Wingdings 2"/>
              <a:buAutoNum type="alphaLcPeriod" startAt="2"/>
              <a:defRPr/>
            </a:pPr>
            <a:r>
              <a:rPr lang="en-US" sz="2400" b="1" dirty="0" smtClean="0">
                <a:ea typeface="+mn-ea"/>
                <a:cs typeface="+mn-cs"/>
              </a:rPr>
              <a:t>Example</a:t>
            </a:r>
            <a:r>
              <a:rPr lang="en-US" sz="2400" b="1" dirty="0">
                <a:ea typeface="+mn-ea"/>
                <a:cs typeface="+mn-cs"/>
              </a:rPr>
              <a:t>:  </a:t>
            </a:r>
            <a:r>
              <a:rPr lang="en-US" sz="2400" b="1" i="1" dirty="0" err="1">
                <a:ea typeface="+mn-ea"/>
                <a:cs typeface="+mn-cs"/>
              </a:rPr>
              <a:t>Nitrosomonas</a:t>
            </a:r>
            <a:r>
              <a:rPr lang="en-US" sz="2400" b="1" i="1" dirty="0">
                <a:ea typeface="+mn-ea"/>
                <a:cs typeface="+mn-cs"/>
              </a:rPr>
              <a:t> </a:t>
            </a:r>
            <a:r>
              <a:rPr lang="en-CA" sz="2400" dirty="0">
                <a:ea typeface="+mn-ea"/>
                <a:cs typeface="+mn-cs"/>
              </a:rPr>
              <a:t> </a:t>
            </a:r>
            <a:endParaRPr lang="en-CA" sz="2400"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sz="2400" b="1" i="1" dirty="0" smtClean="0">
                <a:ea typeface="+mn-ea"/>
                <a:cs typeface="+mn-cs"/>
              </a:rPr>
              <a:t>(</a:t>
            </a:r>
            <a:r>
              <a:rPr lang="en-US" sz="2400" b="1" i="1" dirty="0">
                <a:ea typeface="+mn-ea"/>
                <a:cs typeface="+mn-cs"/>
              </a:rPr>
              <a:t>uses ammonia and oxygen)</a:t>
            </a:r>
            <a:endParaRPr lang="en-CA" sz="2400" dirty="0">
              <a:ea typeface="+mn-ea"/>
              <a:cs typeface="+mn-cs"/>
            </a:endParaRPr>
          </a:p>
          <a:p>
            <a:pPr marL="137160" indent="0" eaLnBrk="1" fontAlgn="auto" hangingPunct="1">
              <a:spcAft>
                <a:spcPts val="0"/>
              </a:spcAft>
              <a:buClr>
                <a:schemeClr val="tx1">
                  <a:shade val="95000"/>
                </a:schemeClr>
              </a:buClr>
              <a:buFont typeface="Wingdings 2"/>
              <a:buNone/>
              <a:defRPr/>
            </a:pPr>
            <a:endParaRPr lang="en-CA" sz="2400" dirty="0">
              <a:ea typeface="+mn-ea"/>
              <a:cs typeface="+mn-cs"/>
            </a:endParaRPr>
          </a:p>
          <a:p>
            <a:pPr marL="137160" indent="0" eaLnBrk="1" fontAlgn="auto" hangingPunct="1">
              <a:spcAft>
                <a:spcPts val="0"/>
              </a:spcAft>
              <a:buClr>
                <a:schemeClr val="tx1">
                  <a:shade val="95000"/>
                </a:schemeClr>
              </a:buClr>
              <a:buFont typeface="Wingdings 2"/>
              <a:buNone/>
              <a:defRPr/>
            </a:pPr>
            <a:endParaRPr lang="en-CA" b="1" dirty="0">
              <a:ea typeface="+mn-ea"/>
              <a:cs typeface="+mn-cs"/>
            </a:endParaRPr>
          </a:p>
        </p:txBody>
      </p:sp>
      <p:pic>
        <p:nvPicPr>
          <p:cNvPr id="49156"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2225" y="4445000"/>
            <a:ext cx="2976563" cy="22336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4915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619500" y="4175125"/>
            <a:ext cx="3810000" cy="24860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61445" name="TextBox 3"/>
          <p:cNvSpPr txBox="1">
            <a:spLocks noChangeArrowheads="1"/>
          </p:cNvSpPr>
          <p:nvPr/>
        </p:nvSpPr>
        <p:spPr bwMode="auto">
          <a:xfrm>
            <a:off x="-22225" y="4483100"/>
            <a:ext cx="2520950" cy="923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Sulphur bacteria live in the hydrothermal vents off of H</a:t>
            </a:r>
            <a:r>
              <a:rPr lang="en-CA" sz="1800" baseline="-25000"/>
              <a:t>2</a:t>
            </a:r>
            <a:r>
              <a:rPr lang="en-CA" sz="1800"/>
              <a:t>S</a:t>
            </a:r>
          </a:p>
        </p:txBody>
      </p:sp>
      <p:sp>
        <p:nvSpPr>
          <p:cNvPr id="61446" name="TextBox 5"/>
          <p:cNvSpPr txBox="1">
            <a:spLocks noChangeArrowheads="1"/>
          </p:cNvSpPr>
          <p:nvPr/>
        </p:nvSpPr>
        <p:spPr bwMode="auto">
          <a:xfrm>
            <a:off x="3706813" y="4175125"/>
            <a:ext cx="3636962" cy="923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solidFill>
                  <a:schemeClr val="bg1"/>
                </a:solidFill>
              </a:rPr>
              <a:t>The thin pink strands are bacteria</a:t>
            </a:r>
          </a:p>
          <a:p>
            <a:pPr eaLnBrk="1" hangingPunct="1"/>
            <a:r>
              <a:rPr lang="en-CA" sz="1800">
                <a:solidFill>
                  <a:schemeClr val="bg1"/>
                </a:solidFill>
              </a:rPr>
              <a:t>That use sulfides in hotsprings</a:t>
            </a:r>
          </a:p>
          <a:p>
            <a:pPr eaLnBrk="1" hangingPunct="1"/>
            <a:endParaRPr lang="en-CA" sz="1800"/>
          </a:p>
        </p:txBody>
      </p:sp>
      <p:sp>
        <p:nvSpPr>
          <p:cNvPr id="61447" name="TextBox 7"/>
          <p:cNvSpPr txBox="1">
            <a:spLocks noChangeArrowheads="1"/>
          </p:cNvSpPr>
          <p:nvPr/>
        </p:nvSpPr>
        <p:spPr bwMode="auto">
          <a:xfrm>
            <a:off x="9828213" y="2365375"/>
            <a:ext cx="3455987"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
            </a:r>
            <a:br>
              <a:rPr lang="en-CA" sz="1800"/>
            </a:br>
            <a:r>
              <a:rPr lang="en-CA" sz="1800"/>
              <a:t> </a:t>
            </a:r>
          </a:p>
        </p:txBody>
      </p:sp>
      <p:pic>
        <p:nvPicPr>
          <p:cNvPr id="49161"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003800" y="2365375"/>
            <a:ext cx="1819275" cy="12477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5" name="Picture 5" descr="http://www.calacademy.org/exhibits/xtremelife/images/snotties.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11188" y="836613"/>
            <a:ext cx="8051800" cy="59832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62467" name="Content Placeholder 2"/>
          <p:cNvSpPr>
            <a:spLocks noGrp="1"/>
          </p:cNvSpPr>
          <p:nvPr>
            <p:ph idx="1"/>
          </p:nvPr>
        </p:nvSpPr>
        <p:spPr>
          <a:xfrm>
            <a:off x="457200" y="1600200"/>
            <a:ext cx="3683000" cy="4708525"/>
          </a:xfrm>
        </p:spPr>
        <p:txBody>
          <a:bodyPr/>
          <a:lstStyle/>
          <a:p>
            <a:pPr eaLnBrk="1" hangingPunct="1">
              <a:lnSpc>
                <a:spcPct val="80000"/>
              </a:lnSpc>
            </a:pPr>
            <a:r>
              <a:rPr lang="en-CA" sz="2200" b="1">
                <a:latin typeface="Book Antiqua" charset="0"/>
              </a:rPr>
              <a:t>Snottites:</a:t>
            </a:r>
          </a:p>
          <a:p>
            <a:pPr eaLnBrk="1" hangingPunct="1">
              <a:lnSpc>
                <a:spcPct val="80000"/>
              </a:lnSpc>
            </a:pPr>
            <a:endParaRPr lang="en-CA" sz="2200" b="1">
              <a:latin typeface="Book Antiqua" charset="0"/>
            </a:endParaRPr>
          </a:p>
          <a:p>
            <a:pPr eaLnBrk="1" hangingPunct="1">
              <a:lnSpc>
                <a:spcPct val="80000"/>
              </a:lnSpc>
              <a:buFont typeface="Wingdings 2" charset="0"/>
              <a:buNone/>
            </a:pPr>
            <a:r>
              <a:rPr lang="en-CA" sz="1800">
                <a:latin typeface="Book Antiqua" charset="0"/>
              </a:rPr>
              <a:t> These colonies of single-celled bacteria hang from the walls and ceilings of caves. They are similar to small stalactites, but have the consistency of "snot," or mucous.</a:t>
            </a:r>
            <a:br>
              <a:rPr lang="en-CA" sz="1800">
                <a:latin typeface="Book Antiqua" charset="0"/>
              </a:rPr>
            </a:br>
            <a:r>
              <a:rPr lang="en-CA" sz="1800">
                <a:latin typeface="Book Antiqua" charset="0"/>
              </a:rPr>
              <a:t> </a:t>
            </a:r>
            <a:br>
              <a:rPr lang="en-CA" sz="1800">
                <a:latin typeface="Book Antiqua" charset="0"/>
              </a:rPr>
            </a:br>
            <a:r>
              <a:rPr lang="en-CA" sz="1800">
                <a:latin typeface="Book Antiqua" charset="0"/>
              </a:rPr>
              <a:t>They feed on the sulfur-rich water that seeps into caves, and they live ensconced in a biofilm that protects them from the sulfuric acid in their environment. </a:t>
            </a:r>
            <a:r>
              <a:rPr lang="en-CA" sz="1800" b="1">
                <a:latin typeface="Book Antiqua" charset="0"/>
              </a:rPr>
              <a:t>This acid is as strong as the acid found in car batteries</a:t>
            </a:r>
            <a:endParaRPr lang="en-CA" sz="1800">
              <a:latin typeface="Book Antiqua" charset="0"/>
            </a:endParaRPr>
          </a:p>
          <a:p>
            <a:pPr eaLnBrk="1" hangingPunct="1">
              <a:lnSpc>
                <a:spcPct val="80000"/>
              </a:lnSpc>
            </a:pPr>
            <a:endParaRPr lang="en-CA" sz="1500">
              <a:latin typeface="Book Antiqua"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B.  Heterotrophs</a:t>
            </a:r>
            <a:r>
              <a:rPr lang="en-CA" dirty="0">
                <a:effectLst/>
                <a:ea typeface="+mj-ea"/>
                <a:cs typeface="+mj-cs"/>
              </a:rPr>
              <a:t/>
            </a:r>
            <a:br>
              <a:rPr lang="en-CA" dirty="0">
                <a:effectLst/>
                <a:ea typeface="+mj-ea"/>
                <a:cs typeface="+mj-cs"/>
              </a:rPr>
            </a:br>
            <a:endParaRPr lang="en-CA" dirty="0">
              <a:ea typeface="+mj-ea"/>
              <a:cs typeface="+mj-cs"/>
            </a:endParaRPr>
          </a:p>
        </p:txBody>
      </p:sp>
      <p:sp>
        <p:nvSpPr>
          <p:cNvPr id="63490" name="Content Placeholder 2"/>
          <p:cNvSpPr>
            <a:spLocks noGrp="1"/>
          </p:cNvSpPr>
          <p:nvPr>
            <p:ph idx="1"/>
          </p:nvPr>
        </p:nvSpPr>
        <p:spPr>
          <a:xfrm>
            <a:off x="457200" y="1196975"/>
            <a:ext cx="8229600" cy="5111750"/>
          </a:xfrm>
        </p:spPr>
        <p:txBody>
          <a:bodyPr/>
          <a:lstStyle/>
          <a:p>
            <a:pPr marL="136525" indent="0" eaLnBrk="1" hangingPunct="1">
              <a:lnSpc>
                <a:spcPct val="90000"/>
              </a:lnSpc>
              <a:buFont typeface="Wingdings 2" charset="0"/>
              <a:buNone/>
            </a:pPr>
            <a:r>
              <a:rPr lang="en-US" sz="2400" b="1">
                <a:latin typeface="Book Antiqua" charset="0"/>
              </a:rPr>
              <a:t>1.  	Chemotrophic heterotrophs:  </a:t>
            </a:r>
            <a:r>
              <a:rPr lang="en-US" sz="2400" b="1" i="1">
                <a:latin typeface="Book Antiqua" charset="0"/>
              </a:rPr>
              <a:t>organisms that can obtain energy from organic molecules</a:t>
            </a:r>
            <a:endParaRPr lang="en-CA" sz="2400">
              <a:latin typeface="Book Antiqua" charset="0"/>
            </a:endParaRPr>
          </a:p>
          <a:p>
            <a:pPr marL="136525" indent="0" eaLnBrk="1" hangingPunct="1">
              <a:lnSpc>
                <a:spcPct val="90000"/>
              </a:lnSpc>
              <a:buFont typeface="Wingdings 2" charset="0"/>
              <a:buAutoNum type="alphaLcPeriod"/>
            </a:pPr>
            <a:r>
              <a:rPr lang="en-US" sz="2400" b="1">
                <a:latin typeface="Book Antiqua" charset="0"/>
              </a:rPr>
              <a:t>Example:  </a:t>
            </a:r>
            <a:r>
              <a:rPr lang="en-US" sz="2400" b="1" i="1">
                <a:latin typeface="Book Antiqua" charset="0"/>
              </a:rPr>
              <a:t>bacteria</a:t>
            </a:r>
          </a:p>
          <a:p>
            <a:pPr marL="136525" indent="0" eaLnBrk="1" hangingPunct="1">
              <a:lnSpc>
                <a:spcPct val="90000"/>
              </a:lnSpc>
              <a:buFont typeface="Wingdings 2" charset="0"/>
              <a:buAutoNum type="alphaLcPeriod"/>
            </a:pPr>
            <a:endParaRPr lang="en-US" sz="2400" b="1" i="1">
              <a:latin typeface="Book Antiqua" charset="0"/>
            </a:endParaRPr>
          </a:p>
          <a:p>
            <a:pPr marL="136525" indent="0" eaLnBrk="1" hangingPunct="1">
              <a:lnSpc>
                <a:spcPct val="90000"/>
              </a:lnSpc>
              <a:buFont typeface="Wingdings 2" charset="0"/>
              <a:buNone/>
            </a:pPr>
            <a:r>
              <a:rPr lang="en-US" sz="2400" b="1">
                <a:latin typeface="Book Antiqua" charset="0"/>
              </a:rPr>
              <a:t>2.  Humans are also </a:t>
            </a:r>
            <a:r>
              <a:rPr lang="en-US" sz="2400" b="1" i="1" u="sng">
                <a:latin typeface="Book Antiqua" charset="0"/>
              </a:rPr>
              <a:t>chemotrophic</a:t>
            </a:r>
            <a:r>
              <a:rPr lang="en-US" sz="2400" b="1">
                <a:latin typeface="Book Antiqua" charset="0"/>
              </a:rPr>
              <a:t> </a:t>
            </a:r>
            <a:r>
              <a:rPr lang="en-US" sz="2400" b="1" i="1">
                <a:latin typeface="Book Antiqua" charset="0"/>
              </a:rPr>
              <a:t>heterotrophs</a:t>
            </a:r>
            <a:endParaRPr lang="en-CA" sz="2400">
              <a:latin typeface="Book Antiqua" charset="0"/>
            </a:endParaRPr>
          </a:p>
          <a:p>
            <a:pPr marL="136525" indent="0" eaLnBrk="1" hangingPunct="1">
              <a:lnSpc>
                <a:spcPct val="90000"/>
              </a:lnSpc>
              <a:buFont typeface="Wingdings 2" charset="0"/>
              <a:buNone/>
            </a:pPr>
            <a:r>
              <a:rPr lang="en-US" sz="2400" b="1">
                <a:latin typeface="Book Antiqua" charset="0"/>
              </a:rPr>
              <a:t>	a.  Many bacteria compete with us for:  </a:t>
            </a:r>
            <a:endParaRPr lang="en-CA" sz="2400">
              <a:latin typeface="Book Antiqua" charset="0"/>
            </a:endParaRPr>
          </a:p>
          <a:p>
            <a:pPr marL="136525" indent="0" eaLnBrk="1" hangingPunct="1">
              <a:lnSpc>
                <a:spcPct val="90000"/>
              </a:lnSpc>
              <a:buFont typeface="Wingdings 2" charset="0"/>
              <a:buNone/>
            </a:pPr>
            <a:r>
              <a:rPr lang="en-US" sz="2400" b="1" i="1">
                <a:latin typeface="Book Antiqua" charset="0"/>
              </a:rPr>
              <a:t>food sources</a:t>
            </a:r>
            <a:endParaRPr lang="en-CA" sz="2400">
              <a:latin typeface="Book Antiqua" charset="0"/>
            </a:endParaRPr>
          </a:p>
          <a:p>
            <a:pPr marL="136525" indent="0" eaLnBrk="1" hangingPunct="1">
              <a:lnSpc>
                <a:spcPct val="90000"/>
              </a:lnSpc>
              <a:buFont typeface="Wingdings 2" charset="0"/>
              <a:buNone/>
            </a:pPr>
            <a:r>
              <a:rPr lang="en-US" sz="2400" b="1">
                <a:latin typeface="Book Antiqua" charset="0"/>
              </a:rPr>
              <a:t>	b.  Example: </a:t>
            </a:r>
            <a:r>
              <a:rPr lang="en-US" sz="2400" b="1" i="1" u="sng">
                <a:latin typeface="Book Antiqua" charset="0"/>
              </a:rPr>
              <a:t>Salmonella</a:t>
            </a:r>
            <a:r>
              <a:rPr lang="en-US" sz="2400" b="1">
                <a:latin typeface="Book Antiqua" charset="0"/>
              </a:rPr>
              <a:t> grows in raw </a:t>
            </a:r>
            <a:r>
              <a:rPr lang="en-CA" sz="2400">
                <a:latin typeface="Book Antiqua" charset="0"/>
              </a:rPr>
              <a:t> </a:t>
            </a:r>
            <a:r>
              <a:rPr lang="en-US" sz="2400" b="1">
                <a:latin typeface="Book Antiqua" charset="0"/>
              </a:rPr>
              <a:t>meat, </a:t>
            </a:r>
            <a:r>
              <a:rPr lang="en-US" sz="2400" b="1" i="1" u="sng">
                <a:latin typeface="Book Antiqua" charset="0"/>
              </a:rPr>
              <a:t>poultry</a:t>
            </a:r>
            <a:r>
              <a:rPr lang="en-US" sz="2400" b="1">
                <a:latin typeface="Book Antiqua" charset="0"/>
              </a:rPr>
              <a:t>, &amp; </a:t>
            </a:r>
            <a:r>
              <a:rPr lang="en-US" sz="2400" b="1" i="1" u="sng">
                <a:latin typeface="Book Antiqua" charset="0"/>
              </a:rPr>
              <a:t>eggs</a:t>
            </a:r>
            <a:endParaRPr lang="en-CA" sz="2400">
              <a:latin typeface="Book Antiqua" charset="0"/>
            </a:endParaRPr>
          </a:p>
          <a:p>
            <a:pPr marL="136525" indent="0" eaLnBrk="1" hangingPunct="1">
              <a:lnSpc>
                <a:spcPct val="90000"/>
              </a:lnSpc>
              <a:buFont typeface="Wingdings 2" charset="0"/>
              <a:buNone/>
            </a:pPr>
            <a:r>
              <a:rPr lang="en-US" sz="2400" b="1">
                <a:latin typeface="Book Antiqua" charset="0"/>
              </a:rPr>
              <a:t>	c.  If not properly cooked (to kill the </a:t>
            </a:r>
            <a:endParaRPr lang="en-CA" sz="2400">
              <a:latin typeface="Book Antiqua" charset="0"/>
            </a:endParaRPr>
          </a:p>
          <a:p>
            <a:pPr marL="136525" indent="0" eaLnBrk="1" hangingPunct="1">
              <a:lnSpc>
                <a:spcPct val="90000"/>
              </a:lnSpc>
              <a:buFont typeface="Wingdings 2" charset="0"/>
              <a:buNone/>
            </a:pPr>
            <a:r>
              <a:rPr lang="en-US" sz="2400" b="1">
                <a:latin typeface="Book Antiqua" charset="0"/>
              </a:rPr>
              <a:t>bacteria) they will </a:t>
            </a:r>
            <a:r>
              <a:rPr lang="ja-JP" altLang="en-US" sz="2400" b="1">
                <a:latin typeface="Book Antiqua" charset="0"/>
              </a:rPr>
              <a:t>“</a:t>
            </a:r>
            <a:r>
              <a:rPr lang="en-US" altLang="ja-JP" sz="2400" b="1">
                <a:latin typeface="Book Antiqua" charset="0"/>
              </a:rPr>
              <a:t>eat</a:t>
            </a:r>
            <a:r>
              <a:rPr lang="ja-JP" altLang="en-US" sz="2400" b="1">
                <a:latin typeface="Book Antiqua" charset="0"/>
              </a:rPr>
              <a:t>”</a:t>
            </a:r>
            <a:r>
              <a:rPr lang="en-US" altLang="ja-JP" sz="2400" b="1">
                <a:latin typeface="Book Antiqua" charset="0"/>
              </a:rPr>
              <a:t> this food</a:t>
            </a:r>
            <a:r>
              <a:rPr lang="en-CA" altLang="ja-JP" sz="2400">
                <a:latin typeface="Book Antiqua" charset="0"/>
              </a:rPr>
              <a:t> </a:t>
            </a:r>
            <a:r>
              <a:rPr lang="en-US" altLang="ja-JP" sz="2400" b="1">
                <a:latin typeface="Book Antiqua" charset="0"/>
              </a:rPr>
              <a:t>and release </a:t>
            </a:r>
            <a:r>
              <a:rPr lang="en-US" altLang="ja-JP" sz="2400" b="1" i="1" u="sng">
                <a:latin typeface="Book Antiqua" charset="0"/>
              </a:rPr>
              <a:t>poisons</a:t>
            </a:r>
            <a:r>
              <a:rPr lang="en-US" altLang="ja-JP" sz="2400" b="1">
                <a:latin typeface="Book Antiqua" charset="0"/>
              </a:rPr>
              <a:t> into it</a:t>
            </a:r>
            <a:endParaRPr lang="en-CA" altLang="ja-JP" sz="2400">
              <a:latin typeface="Book Antiqua" charset="0"/>
            </a:endParaRPr>
          </a:p>
          <a:p>
            <a:pPr marL="136525" indent="0" eaLnBrk="1" hangingPunct="1">
              <a:lnSpc>
                <a:spcPct val="90000"/>
              </a:lnSpc>
              <a:buFont typeface="Wingdings 2" charset="0"/>
              <a:buNone/>
            </a:pPr>
            <a:r>
              <a:rPr lang="en-US" sz="2400" b="1">
                <a:latin typeface="Book Antiqua" charset="0"/>
              </a:rPr>
              <a:t>	d.  This causes the illness we call </a:t>
            </a:r>
            <a:r>
              <a:rPr lang="en-US" sz="2400" b="1" i="1" u="sng">
                <a:latin typeface="Book Antiqua" charset="0"/>
              </a:rPr>
              <a:t>food </a:t>
            </a:r>
            <a:r>
              <a:rPr lang="en-US" sz="2400" b="1">
                <a:latin typeface="Book Antiqua" charset="0"/>
              </a:rPr>
              <a:t> </a:t>
            </a:r>
            <a:r>
              <a:rPr lang="en-US" sz="2400" b="1" i="1" u="sng">
                <a:latin typeface="Book Antiqua" charset="0"/>
              </a:rPr>
              <a:t>poisoning</a:t>
            </a:r>
            <a:endParaRPr lang="en-CA" sz="2400">
              <a:latin typeface="Book Antiqua" charset="0"/>
            </a:endParaRPr>
          </a:p>
          <a:p>
            <a:pPr marL="136525" indent="0" eaLnBrk="1" hangingPunct="1">
              <a:lnSpc>
                <a:spcPct val="90000"/>
              </a:lnSpc>
              <a:buFont typeface="Wingdings 2" charset="0"/>
              <a:buNone/>
            </a:pPr>
            <a:endParaRPr lang="en-CA" sz="2400">
              <a:latin typeface="Book Antiqua" charset="0"/>
            </a:endParaRPr>
          </a:p>
          <a:p>
            <a:pPr marL="136525" indent="0" eaLnBrk="1" hangingPunct="1">
              <a:lnSpc>
                <a:spcPct val="90000"/>
              </a:lnSpc>
            </a:pPr>
            <a:endParaRPr lang="en-CA" sz="2400">
              <a:latin typeface="Book Antiqua"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V.  </a:t>
            </a:r>
            <a:r>
              <a:rPr lang="en-US" u="sng" dirty="0">
                <a:effectLst/>
                <a:ea typeface="+mj-ea"/>
                <a:cs typeface="+mj-cs"/>
              </a:rPr>
              <a:t>Bacterial Respiration</a:t>
            </a:r>
            <a:r>
              <a:rPr lang="en-CA" dirty="0">
                <a:effectLst/>
                <a:ea typeface="+mj-ea"/>
                <a:cs typeface="+mj-cs"/>
              </a:rPr>
              <a:t/>
            </a:r>
            <a:br>
              <a:rPr lang="en-CA" dirty="0">
                <a:effectLst/>
                <a:ea typeface="+mj-ea"/>
                <a:cs typeface="+mj-cs"/>
              </a:rPr>
            </a:br>
            <a:endParaRPr lang="en-CA" dirty="0">
              <a:ea typeface="+mj-ea"/>
              <a:cs typeface="+mj-cs"/>
            </a:endParaRPr>
          </a:p>
        </p:txBody>
      </p:sp>
      <p:sp>
        <p:nvSpPr>
          <p:cNvPr id="64514"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A. 	Aerobic Respiration:  </a:t>
            </a:r>
            <a:r>
              <a:rPr lang="en-US" b="1" i="1">
                <a:latin typeface="Book Antiqua" charset="0"/>
              </a:rPr>
              <a:t>process that involves oxygen and breaks down food molecules to release energy</a:t>
            </a:r>
            <a:endParaRPr lang="en-CA">
              <a:latin typeface="Book Antiqua" charset="0"/>
            </a:endParaRPr>
          </a:p>
          <a:p>
            <a:pPr marL="136525" indent="0" eaLnBrk="1" hangingPunct="1">
              <a:buFont typeface="Wingdings 2" charset="0"/>
              <a:buNone/>
            </a:pPr>
            <a:endParaRPr lang="en-US" b="1">
              <a:latin typeface="Book Antiqua" charset="0"/>
            </a:endParaRPr>
          </a:p>
          <a:p>
            <a:pPr marL="136525" indent="0" eaLnBrk="1" hangingPunct="1">
              <a:buFont typeface="Wingdings 2" charset="0"/>
              <a:buNone/>
            </a:pPr>
            <a:r>
              <a:rPr lang="en-US" b="1">
                <a:latin typeface="Book Antiqua" charset="0"/>
              </a:rPr>
              <a:t>B.  	Fermentation:  </a:t>
            </a:r>
            <a:r>
              <a:rPr lang="en-US" b="1" i="1">
                <a:latin typeface="Book Antiqua" charset="0"/>
              </a:rPr>
              <a:t>process that enables cells </a:t>
            </a:r>
            <a:endParaRPr lang="en-CA">
              <a:latin typeface="Book Antiqua" charset="0"/>
            </a:endParaRPr>
          </a:p>
          <a:p>
            <a:pPr marL="136525" indent="0" eaLnBrk="1" hangingPunct="1">
              <a:buFont typeface="Wingdings 2" charset="0"/>
              <a:buNone/>
            </a:pPr>
            <a:r>
              <a:rPr lang="en-US" b="1" i="1">
                <a:latin typeface="Book Antiqua" charset="0"/>
              </a:rPr>
              <a:t>to carry out energy production in the </a:t>
            </a:r>
            <a:endParaRPr lang="en-CA">
              <a:latin typeface="Book Antiqua" charset="0"/>
            </a:endParaRPr>
          </a:p>
          <a:p>
            <a:pPr marL="136525" indent="0" eaLnBrk="1" hangingPunct="1">
              <a:buFont typeface="Wingdings 2" charset="0"/>
              <a:buNone/>
            </a:pPr>
            <a:r>
              <a:rPr lang="en-US" b="1" i="1">
                <a:latin typeface="Book Antiqua" charset="0"/>
              </a:rPr>
              <a:t>absence of oxygen (Anaerobic respiration)</a:t>
            </a:r>
            <a:endParaRPr lang="en-CA">
              <a:latin typeface="Book Antiqua" charset="0"/>
            </a:endParaRPr>
          </a:p>
          <a:p>
            <a:pPr marL="136525" indent="0" eaLnBrk="1" hangingPunct="1">
              <a:buFont typeface="Wingdings 2" charset="0"/>
              <a:buNone/>
            </a:pPr>
            <a:endParaRPr lang="en-CA">
              <a:latin typeface="Book Antiqua"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ea typeface="+mj-ea"/>
                <a:cs typeface="+mj-cs"/>
              </a:rPr>
              <a:t>Bacteria can be classes as:</a:t>
            </a:r>
            <a:br>
              <a:rPr lang="en-CA" dirty="0" smtClean="0">
                <a:ea typeface="+mj-ea"/>
                <a:cs typeface="+mj-cs"/>
              </a:rPr>
            </a:br>
            <a:endParaRPr lang="en-CA" dirty="0">
              <a:ea typeface="+mj-ea"/>
              <a:cs typeface="+mj-cs"/>
            </a:endParaRPr>
          </a:p>
        </p:txBody>
      </p:sp>
      <p:sp>
        <p:nvSpPr>
          <p:cNvPr id="3" name="Content Placeholder 2"/>
          <p:cNvSpPr>
            <a:spLocks noGrp="1"/>
          </p:cNvSpPr>
          <p:nvPr>
            <p:ph idx="1"/>
          </p:nvPr>
        </p:nvSpPr>
        <p:spPr/>
        <p:txBody>
          <a:bodyPr>
            <a:normAutofit fontScale="92500" lnSpcReduction="20000"/>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C. 	Obligate aerobes:  </a:t>
            </a:r>
            <a:r>
              <a:rPr lang="en-US" b="1" i="1" dirty="0">
                <a:ea typeface="+mn-ea"/>
                <a:cs typeface="+mn-cs"/>
              </a:rPr>
              <a:t>organisms that require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a constant supply of oxygen in order to </a:t>
            </a:r>
            <a:r>
              <a:rPr lang="en-CA" dirty="0" smtClean="0">
                <a:ea typeface="+mn-ea"/>
                <a:cs typeface="+mn-cs"/>
              </a:rPr>
              <a:t>live.</a:t>
            </a:r>
          </a:p>
          <a:p>
            <a:pPr marL="137160" indent="0" eaLnBrk="1" fontAlgn="auto" hangingPunct="1">
              <a:spcAft>
                <a:spcPts val="0"/>
              </a:spcAft>
              <a:buClr>
                <a:schemeClr val="tx1">
                  <a:shade val="95000"/>
                </a:schemeClr>
              </a:buClr>
              <a:buFont typeface="Wingdings 2"/>
              <a:buNone/>
              <a:defRPr/>
            </a:pPr>
            <a:r>
              <a:rPr lang="en-CA" i="1" dirty="0">
                <a:ea typeface="+mn-ea"/>
                <a:cs typeface="+mn-cs"/>
              </a:rPr>
              <a:t>	</a:t>
            </a:r>
            <a:r>
              <a:rPr lang="en-CA" i="1" dirty="0" err="1" smtClean="0">
                <a:ea typeface="+mn-ea"/>
                <a:cs typeface="+mn-cs"/>
              </a:rPr>
              <a:t>eg</a:t>
            </a:r>
            <a:r>
              <a:rPr lang="en-CA" i="1" dirty="0" smtClean="0">
                <a:ea typeface="+mn-ea"/>
                <a:cs typeface="+mn-cs"/>
              </a:rPr>
              <a:t>:  Bacillus </a:t>
            </a:r>
            <a:r>
              <a:rPr lang="en-CA" i="1" dirty="0" err="1" smtClean="0">
                <a:ea typeface="+mn-ea"/>
                <a:cs typeface="+mn-cs"/>
              </a:rPr>
              <a:t>subtilis</a:t>
            </a:r>
            <a:endParaRPr lang="en-CA" i="1"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D. </a:t>
            </a:r>
            <a:r>
              <a:rPr lang="en-US" b="1" dirty="0" smtClean="0">
                <a:ea typeface="+mn-ea"/>
                <a:cs typeface="+mn-cs"/>
              </a:rPr>
              <a:t>Obligate </a:t>
            </a:r>
            <a:r>
              <a:rPr lang="en-US" b="1" dirty="0">
                <a:ea typeface="+mn-ea"/>
                <a:cs typeface="+mn-cs"/>
              </a:rPr>
              <a:t>anaerobes:  </a:t>
            </a:r>
            <a:r>
              <a:rPr lang="en-US" b="1" i="1" dirty="0">
                <a:ea typeface="+mn-ea"/>
                <a:cs typeface="+mn-cs"/>
              </a:rPr>
              <a:t>organism that lives </a:t>
            </a:r>
            <a:r>
              <a:rPr lang="en-US" b="1" i="1" dirty="0" smtClean="0">
                <a:ea typeface="+mn-ea"/>
                <a:cs typeface="+mn-cs"/>
              </a:rPr>
              <a:t>only </a:t>
            </a:r>
            <a:r>
              <a:rPr lang="en-US" b="1" i="1" dirty="0">
                <a:ea typeface="+mn-ea"/>
                <a:cs typeface="+mn-cs"/>
              </a:rPr>
              <a:t>in the absence of </a:t>
            </a:r>
            <a:r>
              <a:rPr lang="en-US" b="1" i="1" dirty="0" smtClean="0">
                <a:ea typeface="+mn-ea"/>
                <a:cs typeface="+mn-cs"/>
              </a:rPr>
              <a:t>oxygen</a:t>
            </a:r>
          </a:p>
          <a:p>
            <a:pPr marL="137160" indent="0" eaLnBrk="1" fontAlgn="auto" hangingPunct="1">
              <a:spcAft>
                <a:spcPts val="0"/>
              </a:spcAft>
              <a:buClr>
                <a:schemeClr val="tx1">
                  <a:shade val="95000"/>
                </a:schemeClr>
              </a:buClr>
              <a:buFont typeface="Wingdings 2"/>
              <a:buNone/>
              <a:defRPr/>
            </a:pPr>
            <a:r>
              <a:rPr lang="en-US" b="1" i="1" dirty="0">
                <a:ea typeface="+mn-ea"/>
                <a:cs typeface="+mn-cs"/>
              </a:rPr>
              <a:t>	</a:t>
            </a:r>
            <a:r>
              <a:rPr lang="en-US" b="1" i="1" dirty="0" err="1" smtClean="0">
                <a:ea typeface="+mn-ea"/>
                <a:cs typeface="+mn-cs"/>
              </a:rPr>
              <a:t>Eg</a:t>
            </a:r>
            <a:r>
              <a:rPr lang="en-US" b="1" i="1" dirty="0" smtClean="0">
                <a:ea typeface="+mn-ea"/>
                <a:cs typeface="+mn-cs"/>
              </a:rPr>
              <a:t>: Clostridium </a:t>
            </a:r>
            <a:r>
              <a:rPr lang="en-US" b="1" i="1" dirty="0" err="1" smtClean="0">
                <a:ea typeface="+mn-ea"/>
                <a:cs typeface="+mn-cs"/>
              </a:rPr>
              <a:t>botulinum</a:t>
            </a: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E.  </a:t>
            </a:r>
            <a:r>
              <a:rPr lang="en-US" b="1" dirty="0" smtClean="0">
                <a:ea typeface="+mn-ea"/>
                <a:cs typeface="+mn-cs"/>
              </a:rPr>
              <a:t>Facultative </a:t>
            </a:r>
            <a:r>
              <a:rPr lang="en-US" b="1" dirty="0">
                <a:ea typeface="+mn-ea"/>
                <a:cs typeface="+mn-cs"/>
              </a:rPr>
              <a:t>anaerobes:  </a:t>
            </a:r>
            <a:r>
              <a:rPr lang="en-US" b="1" i="1" dirty="0">
                <a:ea typeface="+mn-ea"/>
                <a:cs typeface="+mn-cs"/>
              </a:rPr>
              <a:t>organisms that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can survive with or without </a:t>
            </a:r>
            <a:r>
              <a:rPr lang="en-US" b="1" i="1" dirty="0" smtClean="0">
                <a:ea typeface="+mn-ea"/>
                <a:cs typeface="+mn-cs"/>
              </a:rPr>
              <a:t>oxygen</a:t>
            </a:r>
          </a:p>
          <a:p>
            <a:pPr marL="137160" indent="0" eaLnBrk="1" fontAlgn="auto" hangingPunct="1">
              <a:spcAft>
                <a:spcPts val="0"/>
              </a:spcAft>
              <a:buClr>
                <a:schemeClr val="tx1">
                  <a:shade val="95000"/>
                </a:schemeClr>
              </a:buClr>
              <a:buFont typeface="Wingdings 2"/>
              <a:buNone/>
              <a:defRPr/>
            </a:pPr>
            <a:r>
              <a:rPr lang="en-US" b="1" i="1" dirty="0">
                <a:ea typeface="+mn-ea"/>
                <a:cs typeface="+mn-cs"/>
              </a:rPr>
              <a:t>	</a:t>
            </a:r>
            <a:r>
              <a:rPr lang="en-US" b="1" i="1" dirty="0" err="1" smtClean="0">
                <a:ea typeface="+mn-ea"/>
                <a:cs typeface="+mn-cs"/>
              </a:rPr>
              <a:t>eg</a:t>
            </a:r>
            <a:r>
              <a:rPr lang="en-US" b="1" i="1" dirty="0" smtClean="0">
                <a:ea typeface="+mn-ea"/>
                <a:cs typeface="+mn-cs"/>
              </a:rPr>
              <a:t>: </a:t>
            </a:r>
            <a:r>
              <a:rPr lang="en-US" b="1" i="1" dirty="0" err="1">
                <a:ea typeface="+mn-ea"/>
                <a:cs typeface="+mn-cs"/>
              </a:rPr>
              <a:t>S</a:t>
            </a:r>
            <a:r>
              <a:rPr lang="en-US" b="1" i="1" dirty="0" err="1" smtClean="0">
                <a:ea typeface="+mn-ea"/>
                <a:cs typeface="+mn-cs"/>
              </a:rPr>
              <a:t>taphlococcus</a:t>
            </a:r>
            <a:r>
              <a:rPr lang="en-US" b="1" i="1" dirty="0" smtClean="0">
                <a:ea typeface="+mn-ea"/>
                <a:cs typeface="+mn-cs"/>
              </a:rPr>
              <a:t>,  E. coli, Listeria</a:t>
            </a:r>
            <a:endParaRPr lang="en-CA" i="1"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5" name="Content Placeholder 4"/>
          <p:cNvSpPr>
            <a:spLocks noGrp="1"/>
          </p:cNvSpPr>
          <p:nvPr>
            <p:ph sz="half" idx="1"/>
          </p:nvPr>
        </p:nvSpPr>
        <p:spPr>
          <a:xfrm>
            <a:off x="0" y="476250"/>
            <a:ext cx="5003800" cy="5649913"/>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en-CA" dirty="0">
                <a:ea typeface="+mn-ea"/>
                <a:cs typeface="+mn-cs"/>
              </a:rPr>
              <a:t>Because most viruses are extremely well adapted to their host organism, virus structure varies greatly. </a:t>
            </a:r>
            <a:endParaRPr lang="en-CA" dirty="0" smtClean="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r>
              <a:rPr lang="en-CA" dirty="0">
                <a:ea typeface="+mn-ea"/>
                <a:cs typeface="+mn-cs"/>
              </a:rPr>
              <a:t>All viruses have a capsid or head region that contains its genetic </a:t>
            </a:r>
            <a:r>
              <a:rPr lang="en-CA" dirty="0" smtClean="0">
                <a:ea typeface="+mn-ea"/>
                <a:cs typeface="+mn-cs"/>
              </a:rPr>
              <a:t>material</a:t>
            </a: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r>
              <a:rPr lang="en-CA" dirty="0">
                <a:ea typeface="+mn-ea"/>
                <a:cs typeface="+mn-cs"/>
              </a:rPr>
              <a:t>S</a:t>
            </a:r>
            <a:r>
              <a:rPr lang="en-CA" dirty="0" smtClean="0">
                <a:ea typeface="+mn-ea"/>
                <a:cs typeface="+mn-cs"/>
              </a:rPr>
              <a:t>ome </a:t>
            </a:r>
            <a:r>
              <a:rPr lang="en-CA" dirty="0">
                <a:ea typeface="+mn-ea"/>
                <a:cs typeface="+mn-cs"/>
              </a:rPr>
              <a:t>viruses, mostly those that infect bacteria, have a tail region. The tail is an often elaborate protein structure. It aids in binding to the surface of the host cell and in the introduction of virus genetic material to the host cell.</a:t>
            </a:r>
          </a:p>
        </p:txBody>
      </p:sp>
      <p:sp>
        <p:nvSpPr>
          <p:cNvPr id="6" name="Content Placeholder 5"/>
          <p:cNvSpPr>
            <a:spLocks noGrp="1"/>
          </p:cNvSpPr>
          <p:nvPr>
            <p:ph sz="half" idx="2"/>
          </p:nvPr>
        </p:nvSpPr>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219700" y="935038"/>
            <a:ext cx="3333750" cy="50006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fontAlgn="auto" hangingPunct="1">
              <a:spcAft>
                <a:spcPts val="0"/>
              </a:spcAft>
              <a:defRPr/>
            </a:pPr>
            <a:r>
              <a:rPr lang="en-CA" sz="3600" dirty="0" smtClean="0">
                <a:ea typeface="+mj-ea"/>
                <a:cs typeface="+mj-cs"/>
              </a:rPr>
              <a:t>The Case of </a:t>
            </a:r>
            <a:r>
              <a:rPr lang="en-CA" sz="3600" i="1" dirty="0" smtClean="0">
                <a:ea typeface="+mj-ea"/>
                <a:cs typeface="+mj-cs"/>
              </a:rPr>
              <a:t>Clostridium </a:t>
            </a:r>
            <a:r>
              <a:rPr lang="en-CA" sz="3600" i="1" dirty="0" err="1" smtClean="0">
                <a:ea typeface="+mj-ea"/>
                <a:cs typeface="+mj-cs"/>
              </a:rPr>
              <a:t>botulinum</a:t>
            </a:r>
            <a:r>
              <a:rPr lang="en-CA" sz="3600" i="1" dirty="0" smtClean="0">
                <a:ea typeface="+mj-ea"/>
                <a:cs typeface="+mj-cs"/>
              </a:rPr>
              <a:t> (An obligate anaerobe)</a:t>
            </a:r>
            <a:endParaRPr lang="en-CA" sz="3600" i="1" dirty="0">
              <a:ea typeface="+mj-ea"/>
              <a:cs typeface="+mj-cs"/>
            </a:endParaRPr>
          </a:p>
        </p:txBody>
      </p:sp>
      <p:sp>
        <p:nvSpPr>
          <p:cNvPr id="3" name="Content Placeholder 2"/>
          <p:cNvSpPr>
            <a:spLocks noGrp="1"/>
          </p:cNvSpPr>
          <p:nvPr>
            <p:ph sz="half" idx="1"/>
          </p:nvPr>
        </p:nvSpPr>
        <p:spPr/>
        <p:txBody>
          <a:bodyPr>
            <a:normAutofit fontScale="70000" lnSpcReduction="2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a:t>
            </a:r>
            <a:r>
              <a:rPr lang="en-US" b="1" dirty="0">
                <a:ea typeface="+mn-ea"/>
                <a:cs typeface="+mn-cs"/>
              </a:rPr>
              <a:t>.  </a:t>
            </a:r>
            <a:r>
              <a:rPr lang="en-US" b="1" dirty="0" smtClean="0">
                <a:ea typeface="+mn-ea"/>
                <a:cs typeface="+mn-cs"/>
              </a:rPr>
              <a:t>Example  organism</a:t>
            </a:r>
            <a:r>
              <a:rPr lang="en-US" b="1" dirty="0">
                <a:ea typeface="+mn-ea"/>
                <a:cs typeface="+mn-cs"/>
              </a:rPr>
              <a:t>:  </a:t>
            </a:r>
            <a:r>
              <a:rPr lang="en-US" b="1" i="1" dirty="0">
                <a:ea typeface="+mn-ea"/>
                <a:cs typeface="+mn-cs"/>
              </a:rPr>
              <a:t>Clostridium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err="1" smtClean="0">
                <a:ea typeface="+mn-ea"/>
                <a:cs typeface="+mn-cs"/>
              </a:rPr>
              <a:t>Botulinum</a:t>
            </a: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startAt="2"/>
              <a:defRPr/>
            </a:pPr>
            <a:r>
              <a:rPr lang="en-US" b="1" dirty="0" smtClean="0">
                <a:ea typeface="+mn-ea"/>
                <a:cs typeface="+mn-cs"/>
              </a:rPr>
              <a:t>Often </a:t>
            </a:r>
            <a:r>
              <a:rPr lang="en-US" b="1" dirty="0">
                <a:ea typeface="+mn-ea"/>
                <a:cs typeface="+mn-cs"/>
              </a:rPr>
              <a:t>found in:  </a:t>
            </a:r>
            <a:r>
              <a:rPr lang="en-US" b="1" i="1" dirty="0" smtClean="0">
                <a:ea typeface="+mn-ea"/>
                <a:cs typeface="+mn-cs"/>
              </a:rPr>
              <a:t>soil</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a:t>
            </a:r>
            <a:r>
              <a:rPr lang="en-US" b="1" dirty="0" smtClean="0">
                <a:ea typeface="+mn-ea"/>
                <a:cs typeface="+mn-cs"/>
              </a:rPr>
              <a:t>Causes </a:t>
            </a:r>
            <a:r>
              <a:rPr lang="en-US" b="1" dirty="0">
                <a:ea typeface="+mn-ea"/>
                <a:cs typeface="+mn-cs"/>
              </a:rPr>
              <a:t>no problems because it is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unable </a:t>
            </a:r>
            <a:r>
              <a:rPr lang="en-US" b="1" i="1" dirty="0">
                <a:ea typeface="+mn-ea"/>
                <a:cs typeface="+mn-cs"/>
              </a:rPr>
              <a:t>to grow in the presence of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oxygen, it normally causes very few </a:t>
            </a:r>
            <a:r>
              <a:rPr lang="en-US" b="1" i="1" dirty="0" smtClean="0">
                <a:ea typeface="+mn-ea"/>
                <a:cs typeface="+mn-cs"/>
              </a:rPr>
              <a:t>problems</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a:t>
            </a:r>
            <a:r>
              <a:rPr lang="en-US" b="1" dirty="0">
                <a:ea typeface="+mn-ea"/>
                <a:cs typeface="+mn-cs"/>
              </a:rPr>
              <a:t>.  </a:t>
            </a:r>
            <a:r>
              <a:rPr lang="en-US" b="1" dirty="0" smtClean="0">
                <a:ea typeface="+mn-ea"/>
                <a:cs typeface="+mn-cs"/>
              </a:rPr>
              <a:t>If </a:t>
            </a:r>
            <a:r>
              <a:rPr lang="en-US" b="1" dirty="0">
                <a:ea typeface="+mn-ea"/>
                <a:cs typeface="+mn-cs"/>
              </a:rPr>
              <a:t>it finds its way into a place free of </a:t>
            </a:r>
            <a:r>
              <a:rPr lang="en-CA" dirty="0">
                <a:ea typeface="+mn-ea"/>
                <a:cs typeface="+mn-cs"/>
              </a:rPr>
              <a:t> </a:t>
            </a:r>
            <a:r>
              <a:rPr lang="en-US" b="1" i="1" u="sng" dirty="0" smtClean="0">
                <a:ea typeface="+mn-ea"/>
                <a:cs typeface="+mn-cs"/>
              </a:rPr>
              <a:t>air</a:t>
            </a:r>
            <a:r>
              <a:rPr lang="en-US" b="1" dirty="0" smtClean="0">
                <a:ea typeface="+mn-ea"/>
                <a:cs typeface="+mn-cs"/>
              </a:rPr>
              <a:t> </a:t>
            </a:r>
            <a:r>
              <a:rPr lang="en-US" b="1" dirty="0">
                <a:ea typeface="+mn-ea"/>
                <a:cs typeface="+mn-cs"/>
              </a:rPr>
              <a:t>and filled with </a:t>
            </a:r>
            <a:r>
              <a:rPr lang="en-US" b="1" i="1" u="sng" dirty="0">
                <a:ea typeface="+mn-ea"/>
                <a:cs typeface="+mn-cs"/>
              </a:rPr>
              <a:t>food material</a:t>
            </a:r>
            <a:r>
              <a:rPr lang="en-US" b="1" dirty="0">
                <a:ea typeface="+mn-ea"/>
                <a:cs typeface="+mn-cs"/>
              </a:rPr>
              <a:t>, </a:t>
            </a:r>
            <a:r>
              <a:rPr lang="en-US" b="1" dirty="0" smtClean="0">
                <a:ea typeface="+mn-ea"/>
                <a:cs typeface="+mn-cs"/>
              </a:rPr>
              <a:t>they</a:t>
            </a:r>
            <a:r>
              <a:rPr lang="en-CA" dirty="0">
                <a:ea typeface="+mn-ea"/>
                <a:cs typeface="+mn-cs"/>
              </a:rPr>
              <a:t> </a:t>
            </a:r>
            <a:r>
              <a:rPr lang="en-US" b="1" dirty="0" smtClean="0">
                <a:ea typeface="+mn-ea"/>
                <a:cs typeface="+mn-cs"/>
              </a:rPr>
              <a:t>grow </a:t>
            </a:r>
            <a:r>
              <a:rPr lang="en-US" b="1" dirty="0">
                <a:ea typeface="+mn-ea"/>
                <a:cs typeface="+mn-cs"/>
              </a:rPr>
              <a:t>very quickly</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66563" name="Content Placeholder 3"/>
          <p:cNvSpPr>
            <a:spLocks noGrp="1"/>
          </p:cNvSpPr>
          <p:nvPr>
            <p:ph sz="half" idx="2"/>
          </p:nvPr>
        </p:nvSpPr>
        <p:spPr/>
        <p:txBody>
          <a:bodyPr/>
          <a:lstStyle/>
          <a:p>
            <a:pPr marL="650875" indent="-514350" eaLnBrk="1" hangingPunct="1">
              <a:lnSpc>
                <a:spcPct val="80000"/>
              </a:lnSpc>
              <a:buFont typeface="Wingdings 2" charset="0"/>
              <a:buAutoNum type="arabicPeriod" startAt="5"/>
            </a:pPr>
            <a:r>
              <a:rPr lang="en-US" sz="1800" b="1">
                <a:latin typeface="Book Antiqua" charset="0"/>
              </a:rPr>
              <a:t>A perfect place for them:  </a:t>
            </a:r>
            <a:r>
              <a:rPr lang="en-US" sz="1800" b="1" i="1">
                <a:latin typeface="Book Antiqua" charset="0"/>
              </a:rPr>
              <a:t>canned food </a:t>
            </a:r>
          </a:p>
          <a:p>
            <a:pPr marL="650875" indent="-514350" eaLnBrk="1" hangingPunct="1">
              <a:lnSpc>
                <a:spcPct val="80000"/>
              </a:lnSpc>
              <a:buFont typeface="Wingdings 2" charset="0"/>
              <a:buNone/>
            </a:pPr>
            <a:endParaRPr lang="en-CA" sz="1800">
              <a:latin typeface="Book Antiqua" charset="0"/>
            </a:endParaRPr>
          </a:p>
          <a:p>
            <a:pPr marL="650875" indent="-514350" eaLnBrk="1" hangingPunct="1">
              <a:lnSpc>
                <a:spcPct val="80000"/>
              </a:lnSpc>
              <a:buFont typeface="Wingdings 2" charset="0"/>
              <a:buNone/>
            </a:pPr>
            <a:r>
              <a:rPr lang="en-US" sz="1800" b="1">
                <a:latin typeface="Book Antiqua" charset="0"/>
              </a:rPr>
              <a:t>6.  They produce </a:t>
            </a:r>
            <a:r>
              <a:rPr lang="en-US" sz="1800" b="1" i="1" u="sng">
                <a:latin typeface="Book Antiqua" charset="0"/>
              </a:rPr>
              <a:t>toxins</a:t>
            </a:r>
            <a:r>
              <a:rPr lang="en-US" sz="1800" b="1">
                <a:latin typeface="Book Antiqua" charset="0"/>
              </a:rPr>
              <a:t> that cause </a:t>
            </a:r>
            <a:endParaRPr lang="en-CA" sz="1800">
              <a:latin typeface="Book Antiqua" charset="0"/>
            </a:endParaRPr>
          </a:p>
          <a:p>
            <a:pPr marL="650875" indent="-514350" eaLnBrk="1" hangingPunct="1">
              <a:lnSpc>
                <a:spcPct val="80000"/>
              </a:lnSpc>
              <a:buFont typeface="Wingdings 2" charset="0"/>
              <a:buNone/>
            </a:pPr>
            <a:r>
              <a:rPr lang="ja-JP" altLang="en-US" sz="1800" b="1">
                <a:latin typeface="Book Antiqua" charset="0"/>
              </a:rPr>
              <a:t>“</a:t>
            </a:r>
            <a:r>
              <a:rPr lang="en-US" altLang="ja-JP" sz="1800" b="1">
                <a:latin typeface="Book Antiqua" charset="0"/>
              </a:rPr>
              <a:t>botulism</a:t>
            </a:r>
            <a:r>
              <a:rPr lang="ja-JP" altLang="en-US" sz="1800" b="1">
                <a:latin typeface="Book Antiqua" charset="0"/>
              </a:rPr>
              <a:t>”</a:t>
            </a:r>
            <a:endParaRPr lang="en-CA" altLang="ja-JP" sz="1800">
              <a:latin typeface="Book Antiqua" charset="0"/>
            </a:endParaRPr>
          </a:p>
          <a:p>
            <a:pPr marL="650875" indent="-514350" eaLnBrk="1" hangingPunct="1">
              <a:lnSpc>
                <a:spcPct val="80000"/>
              </a:lnSpc>
              <a:buFont typeface="Wingdings 2" charset="0"/>
              <a:buNone/>
            </a:pPr>
            <a:r>
              <a:rPr lang="en-US" sz="1800" b="1">
                <a:latin typeface="Book Antiqua" charset="0"/>
              </a:rPr>
              <a:t>		</a:t>
            </a:r>
          </a:p>
          <a:p>
            <a:pPr marL="650875" indent="-514350" eaLnBrk="1" hangingPunct="1">
              <a:lnSpc>
                <a:spcPct val="80000"/>
              </a:lnSpc>
              <a:buFont typeface="Wingdings 2" charset="0"/>
              <a:buNone/>
            </a:pPr>
            <a:r>
              <a:rPr lang="en-US" sz="1800" b="1">
                <a:latin typeface="Book Antiqua" charset="0"/>
              </a:rPr>
              <a:t>7.   These are deadly;  they interfere with </a:t>
            </a:r>
            <a:r>
              <a:rPr lang="en-US" sz="1800" b="1" i="1" u="sng">
                <a:latin typeface="Book Antiqua" charset="0"/>
              </a:rPr>
              <a:t>nerve</a:t>
            </a:r>
            <a:r>
              <a:rPr lang="en-US" sz="1800" b="1">
                <a:latin typeface="Book Antiqua" charset="0"/>
              </a:rPr>
              <a:t> activity, causing </a:t>
            </a:r>
            <a:r>
              <a:rPr lang="en-US" sz="1800" b="1" i="1" u="sng">
                <a:latin typeface="Book Antiqua" charset="0"/>
              </a:rPr>
              <a:t>paralysis</a:t>
            </a:r>
            <a:r>
              <a:rPr lang="en-US" sz="1800" b="1">
                <a:latin typeface="Book Antiqua" charset="0"/>
              </a:rPr>
              <a:t> andsometimes </a:t>
            </a:r>
            <a:r>
              <a:rPr lang="en-US" sz="1800" b="1" i="1" u="sng">
                <a:latin typeface="Book Antiqua" charset="0"/>
              </a:rPr>
              <a:t>death</a:t>
            </a:r>
            <a:endParaRPr lang="en-CA" sz="1800">
              <a:latin typeface="Book Antiqua" charset="0"/>
            </a:endParaRPr>
          </a:p>
          <a:p>
            <a:pPr marL="650875" indent="-514350" eaLnBrk="1" hangingPunct="1">
              <a:lnSpc>
                <a:spcPct val="80000"/>
              </a:lnSpc>
              <a:buFont typeface="Wingdings 2" charset="0"/>
              <a:buNone/>
            </a:pPr>
            <a:r>
              <a:rPr lang="en-US" sz="1800" b="1">
                <a:latin typeface="Book Antiqua" charset="0"/>
              </a:rPr>
              <a:t>		</a:t>
            </a:r>
          </a:p>
          <a:p>
            <a:pPr marL="650875" indent="-514350" eaLnBrk="1" hangingPunct="1">
              <a:lnSpc>
                <a:spcPct val="80000"/>
              </a:lnSpc>
              <a:buFont typeface="Wingdings 2" charset="0"/>
              <a:buNone/>
            </a:pPr>
            <a:r>
              <a:rPr lang="en-US" sz="1800" b="1">
                <a:latin typeface="Book Antiqua" charset="0"/>
              </a:rPr>
              <a:t>8.   Commercially canned goods are safe because:  </a:t>
            </a:r>
            <a:r>
              <a:rPr lang="en-US" sz="1800" b="1" i="1">
                <a:latin typeface="Book Antiqua" charset="0"/>
              </a:rPr>
              <a:t>the bacteria and their toxins have been destroyed by heating the foods for a long time before the cans are sealed</a:t>
            </a:r>
            <a:endParaRPr lang="en-CA" sz="1800">
              <a:latin typeface="Book Antiqua" charset="0"/>
            </a:endParaRPr>
          </a:p>
          <a:p>
            <a:pPr marL="650875" indent="-514350" eaLnBrk="1" hangingPunct="1">
              <a:lnSpc>
                <a:spcPct val="80000"/>
              </a:lnSpc>
            </a:pPr>
            <a:endParaRPr lang="en-CA" sz="1800">
              <a:latin typeface="Book Antiqua"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VI.  </a:t>
            </a:r>
            <a:r>
              <a:rPr lang="en-US" u="sng" dirty="0">
                <a:effectLst/>
                <a:ea typeface="+mj-ea"/>
                <a:cs typeface="+mj-cs"/>
              </a:rPr>
              <a:t>Bacterial Growth and Reproduction</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Bacterial </a:t>
            </a:r>
            <a:r>
              <a:rPr lang="en-US" b="1" dirty="0">
                <a:ea typeface="+mn-ea"/>
                <a:cs typeface="+mn-cs"/>
              </a:rPr>
              <a:t>growth is limited by:</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a:t>
            </a:r>
            <a:r>
              <a:rPr lang="en-US" b="1" dirty="0">
                <a:ea typeface="+mn-ea"/>
                <a:cs typeface="+mn-cs"/>
              </a:rPr>
              <a:t>.	</a:t>
            </a:r>
            <a:r>
              <a:rPr lang="en-US" b="1" i="1" dirty="0">
                <a:ea typeface="+mn-ea"/>
                <a:cs typeface="+mn-cs"/>
              </a:rPr>
              <a:t>space</a:t>
            </a:r>
            <a:r>
              <a:rPr lang="en-US" b="1" dirty="0">
                <a:ea typeface="+mn-ea"/>
                <a:cs typeface="+mn-cs"/>
              </a:rPr>
              <a:t>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i="1" dirty="0">
                <a:ea typeface="+mn-ea"/>
                <a:cs typeface="+mn-cs"/>
              </a:rPr>
              <a:t>food</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B</a:t>
            </a:r>
            <a:r>
              <a:rPr lang="en-US" b="1" dirty="0">
                <a:ea typeface="+mn-ea"/>
                <a:cs typeface="+mn-cs"/>
              </a:rPr>
              <a:t>.  </a:t>
            </a:r>
            <a:r>
              <a:rPr lang="en-US" b="1" dirty="0" smtClean="0">
                <a:ea typeface="+mn-ea"/>
                <a:cs typeface="+mn-cs"/>
              </a:rPr>
              <a:t>Binary </a:t>
            </a:r>
            <a:r>
              <a:rPr lang="en-US" b="1" dirty="0">
                <a:ea typeface="+mn-ea"/>
                <a:cs typeface="+mn-cs"/>
              </a:rPr>
              <a:t>fission:  </a:t>
            </a:r>
            <a:r>
              <a:rPr lang="en-US" b="1" i="1" dirty="0">
                <a:ea typeface="+mn-ea"/>
                <a:cs typeface="+mn-cs"/>
              </a:rPr>
              <a:t>type of asexual </a:t>
            </a:r>
            <a:r>
              <a:rPr lang="en-US" b="1" i="1" dirty="0" smtClean="0">
                <a:ea typeface="+mn-ea"/>
                <a:cs typeface="+mn-cs"/>
              </a:rPr>
              <a:t>reproduction </a:t>
            </a:r>
            <a:r>
              <a:rPr lang="en-US" b="1" i="1" dirty="0">
                <a:ea typeface="+mn-ea"/>
                <a:cs typeface="+mn-cs"/>
              </a:rPr>
              <a:t>in which an organism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divides to produce two identical daughter cells</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67587" name="Content Placeholder 3"/>
          <p:cNvSpPr>
            <a:spLocks noGrp="1"/>
          </p:cNvSpPr>
          <p:nvPr>
            <p:ph sz="half" idx="2"/>
          </p:nvPr>
        </p:nvSpPr>
        <p:spPr/>
        <p:txBody>
          <a:bodyPr/>
          <a:lstStyle/>
          <a:p>
            <a:pPr eaLnBrk="1" hangingPunct="1"/>
            <a:endParaRPr lang="en-CA">
              <a:latin typeface="Book Antiqua" charset="0"/>
            </a:endParaRPr>
          </a:p>
        </p:txBody>
      </p:sp>
      <p:pic>
        <p:nvPicPr>
          <p:cNvPr id="55301"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787900" y="1484313"/>
            <a:ext cx="3767138" cy="46529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l" eaLnBrk="1" fontAlgn="auto" hangingPunct="1">
              <a:spcAft>
                <a:spcPts val="0"/>
              </a:spcAft>
              <a:defRPr/>
            </a:pPr>
            <a:r>
              <a:rPr lang="en-CA" dirty="0" smtClean="0">
                <a:ea typeface="+mj-ea"/>
                <a:cs typeface="+mj-cs"/>
              </a:rPr>
              <a:t>C. Conjugation</a:t>
            </a:r>
            <a:endParaRPr lang="en-CA" dirty="0">
              <a:ea typeface="+mj-ea"/>
              <a:cs typeface="+mj-cs"/>
            </a:endParaRPr>
          </a:p>
        </p:txBody>
      </p:sp>
      <p:sp>
        <p:nvSpPr>
          <p:cNvPr id="3" name="Content Placeholder 2"/>
          <p:cNvSpPr>
            <a:spLocks noGrp="1"/>
          </p:cNvSpPr>
          <p:nvPr>
            <p:ph sz="half" idx="1"/>
          </p:nvPr>
        </p:nvSpPr>
        <p:spPr>
          <a:xfrm>
            <a:off x="0" y="908720"/>
            <a:ext cx="7524328" cy="5832648"/>
          </a:xfrm>
        </p:spPr>
        <p:txBody>
          <a:bodyPr>
            <a:normAutofit fontScale="32500" lnSpcReduction="20000"/>
          </a:bodyPr>
          <a:lstStyle/>
          <a:p>
            <a:pPr marL="137160" indent="0" eaLnBrk="1" fontAlgn="auto" hangingPunct="1">
              <a:spcAft>
                <a:spcPts val="0"/>
              </a:spcAft>
              <a:buClr>
                <a:schemeClr val="tx1">
                  <a:shade val="95000"/>
                </a:schemeClr>
              </a:buClr>
              <a:buFont typeface="Wingdings 2"/>
              <a:buNone/>
              <a:defRPr/>
            </a:pPr>
            <a:r>
              <a:rPr lang="en-US" sz="5500" b="1" dirty="0">
                <a:ea typeface="+mn-ea"/>
                <a:cs typeface="+mn-cs"/>
              </a:rPr>
              <a:t>C.  </a:t>
            </a:r>
            <a:r>
              <a:rPr lang="en-US" sz="5500" b="1" dirty="0" smtClean="0">
                <a:ea typeface="+mn-ea"/>
                <a:cs typeface="+mn-cs"/>
              </a:rPr>
              <a:t> Conjugation</a:t>
            </a:r>
            <a:r>
              <a:rPr lang="en-US" sz="5500" b="1" dirty="0">
                <a:ea typeface="+mn-ea"/>
                <a:cs typeface="+mn-cs"/>
              </a:rPr>
              <a:t>:  </a:t>
            </a:r>
            <a:r>
              <a:rPr lang="en-US" sz="5500" b="1" i="1" dirty="0">
                <a:ea typeface="+mn-ea"/>
                <a:cs typeface="+mn-cs"/>
              </a:rPr>
              <a:t>process in bacteria and </a:t>
            </a: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err="1" smtClean="0">
                <a:ea typeface="+mn-ea"/>
                <a:cs typeface="+mn-cs"/>
              </a:rPr>
              <a:t>protists</a:t>
            </a:r>
            <a:r>
              <a:rPr lang="en-US" sz="5500" b="1" i="1" dirty="0" smtClean="0">
                <a:ea typeface="+mn-ea"/>
                <a:cs typeface="+mn-cs"/>
              </a:rPr>
              <a:t> </a:t>
            </a:r>
            <a:r>
              <a:rPr lang="en-US" sz="5500" b="1" i="1" dirty="0">
                <a:ea typeface="+mn-ea"/>
                <a:cs typeface="+mn-cs"/>
              </a:rPr>
              <a:t>that involves an exchange of </a:t>
            </a: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a:ea typeface="+mn-ea"/>
                <a:cs typeface="+mn-cs"/>
              </a:rPr>
              <a:t>genetic </a:t>
            </a:r>
            <a:r>
              <a:rPr lang="en-US" sz="5500" b="1" i="1" dirty="0" smtClean="0">
                <a:ea typeface="+mn-ea"/>
                <a:cs typeface="+mn-cs"/>
              </a:rPr>
              <a:t>information</a:t>
            </a:r>
          </a:p>
          <a:p>
            <a:pPr marL="137160" indent="0" eaLnBrk="1" fontAlgn="auto" hangingPunct="1">
              <a:spcAft>
                <a:spcPts val="0"/>
              </a:spcAft>
              <a:buClr>
                <a:schemeClr val="tx1">
                  <a:shade val="95000"/>
                </a:schemeClr>
              </a:buClr>
              <a:buFont typeface="Wingdings 2"/>
              <a:buNone/>
              <a:defRPr/>
            </a:pP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dirty="0">
                <a:ea typeface="+mn-ea"/>
                <a:cs typeface="+mn-cs"/>
              </a:rPr>
              <a:t>1. </a:t>
            </a:r>
            <a:r>
              <a:rPr lang="en-US" sz="5500" b="1" dirty="0" smtClean="0">
                <a:ea typeface="+mn-ea"/>
                <a:cs typeface="+mn-cs"/>
              </a:rPr>
              <a:t>List </a:t>
            </a:r>
            <a:r>
              <a:rPr lang="en-US" sz="5500" b="1" dirty="0">
                <a:ea typeface="+mn-ea"/>
                <a:cs typeface="+mn-cs"/>
              </a:rPr>
              <a:t>the steps:</a:t>
            </a:r>
            <a:endParaRPr lang="en-CA" sz="5500" dirty="0">
              <a:ea typeface="+mn-ea"/>
              <a:cs typeface="+mn-cs"/>
            </a:endParaRPr>
          </a:p>
          <a:p>
            <a:pPr marL="651510" indent="-514350" eaLnBrk="1" fontAlgn="auto" hangingPunct="1">
              <a:spcAft>
                <a:spcPts val="0"/>
              </a:spcAft>
              <a:buClr>
                <a:schemeClr val="tx1">
                  <a:shade val="95000"/>
                </a:schemeClr>
              </a:buClr>
              <a:buFont typeface="Wingdings 2"/>
              <a:buAutoNum type="alphaLcPeriod"/>
              <a:defRPr/>
            </a:pPr>
            <a:r>
              <a:rPr lang="en-US" sz="5500" b="1" i="1" dirty="0" smtClean="0">
                <a:ea typeface="+mn-ea"/>
                <a:cs typeface="+mn-cs"/>
              </a:rPr>
              <a:t>A </a:t>
            </a:r>
            <a:r>
              <a:rPr lang="en-US" sz="5500" b="1" i="1" dirty="0">
                <a:ea typeface="+mn-ea"/>
                <a:cs typeface="+mn-cs"/>
              </a:rPr>
              <a:t>long </a:t>
            </a:r>
            <a:r>
              <a:rPr lang="en-US" sz="5500" b="1" i="1" dirty="0" smtClean="0">
                <a:ea typeface="+mn-ea"/>
                <a:cs typeface="+mn-cs"/>
              </a:rPr>
              <a:t>bridge </a:t>
            </a:r>
            <a:r>
              <a:rPr lang="en-US" sz="5500" b="1" i="1" dirty="0">
                <a:ea typeface="+mn-ea"/>
                <a:cs typeface="+mn-cs"/>
              </a:rPr>
              <a:t>of protein forms </a:t>
            </a:r>
            <a:r>
              <a:rPr lang="en-US" sz="5500" b="1" i="1" dirty="0" smtClean="0">
                <a:ea typeface="+mn-ea"/>
                <a:cs typeface="+mn-cs"/>
              </a:rPr>
              <a:t>between </a:t>
            </a:r>
            <a:r>
              <a:rPr lang="en-US" sz="5500" b="1" i="1" dirty="0">
                <a:ea typeface="+mn-ea"/>
                <a:cs typeface="+mn-cs"/>
              </a:rPr>
              <a:t>and connects two </a:t>
            </a:r>
            <a:r>
              <a:rPr lang="en-US" sz="5500" b="1" i="1" dirty="0" smtClean="0">
                <a:ea typeface="+mn-ea"/>
                <a:cs typeface="+mn-cs"/>
              </a:rPr>
              <a:t>bacteria</a:t>
            </a:r>
          </a:p>
          <a:p>
            <a:pPr marL="651510" indent="-514350" eaLnBrk="1" fontAlgn="auto" hangingPunct="1">
              <a:spcAft>
                <a:spcPts val="0"/>
              </a:spcAft>
              <a:buClr>
                <a:schemeClr val="tx1">
                  <a:shade val="95000"/>
                </a:schemeClr>
              </a:buClr>
              <a:buFont typeface="Wingdings 2"/>
              <a:buAutoNum type="alphaLcPeriod"/>
              <a:defRPr/>
            </a:pP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smtClean="0">
                <a:ea typeface="+mn-ea"/>
                <a:cs typeface="+mn-cs"/>
              </a:rPr>
              <a:t>b.  The </a:t>
            </a:r>
            <a:r>
              <a:rPr lang="en-US" sz="5500" b="1" i="1" dirty="0">
                <a:ea typeface="+mn-ea"/>
                <a:cs typeface="+mn-cs"/>
              </a:rPr>
              <a:t>genetic information from one </a:t>
            </a:r>
            <a:r>
              <a:rPr lang="en-US" sz="5500" b="1" i="1" dirty="0" smtClean="0">
                <a:ea typeface="+mn-ea"/>
                <a:cs typeface="+mn-cs"/>
              </a:rPr>
              <a:t>cell </a:t>
            </a:r>
            <a:r>
              <a:rPr lang="en-US" sz="5500" b="1" i="1" dirty="0">
                <a:ea typeface="+mn-ea"/>
                <a:cs typeface="+mn-cs"/>
              </a:rPr>
              <a:t>(donor), is transferred </a:t>
            </a:r>
            <a:r>
              <a:rPr lang="en-US" sz="5500" b="1" i="1" dirty="0" smtClean="0">
                <a:ea typeface="+mn-ea"/>
                <a:cs typeface="+mn-cs"/>
              </a:rPr>
              <a:t>to </a:t>
            </a:r>
            <a:r>
              <a:rPr lang="en-US" sz="5500" b="1" i="1" dirty="0">
                <a:ea typeface="+mn-ea"/>
                <a:cs typeface="+mn-cs"/>
              </a:rPr>
              <a:t>the other cell (recipient), through </a:t>
            </a: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a:ea typeface="+mn-ea"/>
                <a:cs typeface="+mn-cs"/>
              </a:rPr>
              <a:t>this </a:t>
            </a:r>
            <a:r>
              <a:rPr lang="en-US" sz="5500" b="1" i="1" dirty="0" smtClean="0">
                <a:ea typeface="+mn-ea"/>
                <a:cs typeface="+mn-cs"/>
              </a:rPr>
              <a:t>bridge</a:t>
            </a:r>
          </a:p>
          <a:p>
            <a:pPr marL="137160" indent="0" eaLnBrk="1" fontAlgn="auto" hangingPunct="1">
              <a:spcAft>
                <a:spcPts val="0"/>
              </a:spcAft>
              <a:buClr>
                <a:schemeClr val="tx1">
                  <a:shade val="95000"/>
                </a:schemeClr>
              </a:buClr>
              <a:buFont typeface="Wingdings 2"/>
              <a:buNone/>
              <a:defRPr/>
            </a:pP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smtClean="0">
                <a:ea typeface="+mn-ea"/>
                <a:cs typeface="+mn-cs"/>
              </a:rPr>
              <a:t>c. The </a:t>
            </a:r>
            <a:r>
              <a:rPr lang="en-US" sz="5500" b="1" i="1" dirty="0">
                <a:ea typeface="+mn-ea"/>
                <a:cs typeface="+mn-cs"/>
              </a:rPr>
              <a:t>recipient cell has a different set </a:t>
            </a:r>
            <a:r>
              <a:rPr lang="en-US" sz="5500" b="1" i="1" dirty="0" smtClean="0">
                <a:ea typeface="+mn-ea"/>
                <a:cs typeface="+mn-cs"/>
              </a:rPr>
              <a:t>of </a:t>
            </a:r>
            <a:r>
              <a:rPr lang="en-US" sz="5500" b="1" i="1" dirty="0">
                <a:ea typeface="+mn-ea"/>
                <a:cs typeface="+mn-cs"/>
              </a:rPr>
              <a:t>genes </a:t>
            </a:r>
            <a:endParaRPr lang="en-US" sz="5500"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smtClean="0">
                <a:ea typeface="+mn-ea"/>
                <a:cs typeface="+mn-cs"/>
              </a:rPr>
              <a:t>d.  New </a:t>
            </a:r>
            <a:r>
              <a:rPr lang="en-US" sz="5500" b="1" i="1" dirty="0">
                <a:ea typeface="+mn-ea"/>
                <a:cs typeface="+mn-cs"/>
              </a:rPr>
              <a:t>combinations of genes </a:t>
            </a: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a:ea typeface="+mn-ea"/>
                <a:cs typeface="+mn-cs"/>
              </a:rPr>
              <a:t>increase the genetic diversity in that </a:t>
            </a: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a:ea typeface="+mn-ea"/>
                <a:cs typeface="+mn-cs"/>
              </a:rPr>
              <a:t>population of </a:t>
            </a:r>
            <a:r>
              <a:rPr lang="en-US" sz="5500" b="1" i="1" dirty="0" smtClean="0">
                <a:ea typeface="+mn-ea"/>
                <a:cs typeface="+mn-cs"/>
              </a:rPr>
              <a:t>bacteria</a:t>
            </a:r>
          </a:p>
          <a:p>
            <a:pPr marL="137160" indent="0" eaLnBrk="1" fontAlgn="auto" hangingPunct="1">
              <a:spcAft>
                <a:spcPts val="0"/>
              </a:spcAft>
              <a:buClr>
                <a:schemeClr val="tx1">
                  <a:shade val="95000"/>
                </a:schemeClr>
              </a:buClr>
              <a:buFont typeface="Wingdings 2"/>
              <a:buNone/>
              <a:defRPr/>
            </a:pP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dirty="0">
                <a:ea typeface="+mn-ea"/>
                <a:cs typeface="+mn-cs"/>
              </a:rPr>
              <a:t>2. </a:t>
            </a:r>
            <a:r>
              <a:rPr lang="en-US" sz="5500" b="1" dirty="0" smtClean="0">
                <a:ea typeface="+mn-ea"/>
                <a:cs typeface="+mn-cs"/>
              </a:rPr>
              <a:t>Genetic </a:t>
            </a:r>
            <a:r>
              <a:rPr lang="en-US" sz="5500" b="1" dirty="0">
                <a:ea typeface="+mn-ea"/>
                <a:cs typeface="+mn-cs"/>
              </a:rPr>
              <a:t>diversity helps to ensure </a:t>
            </a:r>
            <a:r>
              <a:rPr lang="en-US" sz="5500" b="1" i="1" dirty="0">
                <a:ea typeface="+mn-ea"/>
                <a:cs typeface="+mn-cs"/>
              </a:rPr>
              <a:t>that </a:t>
            </a:r>
            <a:r>
              <a:rPr lang="en-US" sz="5500" b="1" i="1" dirty="0" smtClean="0">
                <a:ea typeface="+mn-ea"/>
                <a:cs typeface="+mn-cs"/>
              </a:rPr>
              <a:t>even </a:t>
            </a:r>
            <a:r>
              <a:rPr lang="en-US" sz="5500" b="1" i="1" dirty="0">
                <a:ea typeface="+mn-ea"/>
                <a:cs typeface="+mn-cs"/>
              </a:rPr>
              <a:t>if the environment changes, a few </a:t>
            </a:r>
            <a:r>
              <a:rPr lang="en-US" sz="5500" b="1" i="1" dirty="0" smtClean="0">
                <a:ea typeface="+mn-ea"/>
                <a:cs typeface="+mn-cs"/>
              </a:rPr>
              <a:t>bacteria </a:t>
            </a:r>
            <a:r>
              <a:rPr lang="en-US" sz="5500" b="1" i="1" dirty="0">
                <a:ea typeface="+mn-ea"/>
                <a:cs typeface="+mn-cs"/>
              </a:rPr>
              <a:t>may have the right </a:t>
            </a:r>
            <a:endParaRPr lang="en-CA" sz="5500" dirty="0">
              <a:ea typeface="+mn-ea"/>
              <a:cs typeface="+mn-cs"/>
            </a:endParaRPr>
          </a:p>
          <a:p>
            <a:pPr marL="137160" indent="0" eaLnBrk="1" fontAlgn="auto" hangingPunct="1">
              <a:spcAft>
                <a:spcPts val="0"/>
              </a:spcAft>
              <a:buClr>
                <a:schemeClr val="tx1">
                  <a:shade val="95000"/>
                </a:schemeClr>
              </a:buClr>
              <a:buFont typeface="Wingdings 2"/>
              <a:buNone/>
              <a:defRPr/>
            </a:pPr>
            <a:r>
              <a:rPr lang="en-US" sz="5500" b="1" i="1" dirty="0">
                <a:ea typeface="+mn-ea"/>
                <a:cs typeface="+mn-cs"/>
              </a:rPr>
              <a:t>combinations of genes to </a:t>
            </a:r>
            <a:r>
              <a:rPr lang="en-US" sz="5500" b="1" i="1" dirty="0" smtClean="0">
                <a:ea typeface="+mn-ea"/>
                <a:cs typeface="+mn-cs"/>
              </a:rPr>
              <a:t>survive</a:t>
            </a:r>
            <a:endParaRPr lang="en-CA" sz="5500" dirty="0">
              <a:ea typeface="+mn-ea"/>
              <a:cs typeface="+mn-cs"/>
            </a:endParaRPr>
          </a:p>
        </p:txBody>
      </p:sp>
      <p:pic>
        <p:nvPicPr>
          <p:cNvPr id="56324"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940153" y="0"/>
            <a:ext cx="1556798" cy="220486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68612" name="Picture 4" descr="http://www.sciencephoto.com/images/showEnlarged.html/C007793-Bacterial_conjugation,_artwork-SPL.jpg?id=670070793"/>
          <p:cNvPicPr>
            <a:picLocks noGrp="1" noChangeAspect="1" noChangeArrowheads="1"/>
          </p:cNvPicPr>
          <p:nvPr>
            <p:ph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6372200" y="3140969"/>
            <a:ext cx="1947594" cy="2304255"/>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D.  	Spore formation:  </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fontScale="92500" lnSpcReduction="10000"/>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1.  </a:t>
            </a:r>
            <a:r>
              <a:rPr lang="en-US" b="1" dirty="0" smtClean="0">
                <a:ea typeface="+mn-ea"/>
                <a:cs typeface="+mn-cs"/>
              </a:rPr>
              <a:t>An </a:t>
            </a:r>
            <a:r>
              <a:rPr lang="en-US" b="1" dirty="0">
                <a:ea typeface="+mn-ea"/>
                <a:cs typeface="+mn-cs"/>
              </a:rPr>
              <a:t>endospore is formed when </a:t>
            </a:r>
            <a:r>
              <a:rPr lang="en-US" b="1" i="1" dirty="0" smtClean="0">
                <a:ea typeface="+mn-ea"/>
                <a:cs typeface="+mn-cs"/>
              </a:rPr>
              <a:t>conditions </a:t>
            </a:r>
            <a:r>
              <a:rPr lang="en-US" b="1" i="1" dirty="0">
                <a:ea typeface="+mn-ea"/>
                <a:cs typeface="+mn-cs"/>
              </a:rPr>
              <a:t>become unfavorable</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dirty="0" smtClean="0">
                <a:ea typeface="+mn-ea"/>
                <a:cs typeface="+mn-cs"/>
              </a:rPr>
              <a:t>Can </a:t>
            </a:r>
            <a:r>
              <a:rPr lang="en-US" b="1" dirty="0">
                <a:ea typeface="+mn-ea"/>
                <a:cs typeface="+mn-cs"/>
              </a:rPr>
              <a:t>remain dormant for </a:t>
            </a:r>
            <a:r>
              <a:rPr lang="en-US" b="1" i="1" u="sng" dirty="0">
                <a:ea typeface="+mn-ea"/>
                <a:cs typeface="+mn-cs"/>
              </a:rPr>
              <a:t>months or </a:t>
            </a:r>
            <a:r>
              <a:rPr lang="en-US" b="1" i="1" u="sng" dirty="0" smtClean="0">
                <a:ea typeface="+mn-ea"/>
                <a:cs typeface="+mn-cs"/>
              </a:rPr>
              <a:t>even </a:t>
            </a:r>
            <a:r>
              <a:rPr lang="en-US" b="1" i="1" u="sng" dirty="0">
                <a:ea typeface="+mn-ea"/>
                <a:cs typeface="+mn-cs"/>
              </a:rPr>
              <a:t>years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a:t>
            </a:r>
            <a:r>
              <a:rPr lang="en-US" b="1" dirty="0" smtClean="0">
                <a:ea typeface="+mn-ea"/>
                <a:cs typeface="+mn-cs"/>
              </a:rPr>
              <a:t>When </a:t>
            </a:r>
            <a:r>
              <a:rPr lang="en-US" b="1" dirty="0">
                <a:ea typeface="+mn-ea"/>
                <a:cs typeface="+mn-cs"/>
              </a:rPr>
              <a:t>conditions improve </a:t>
            </a:r>
            <a:r>
              <a:rPr lang="en-US" b="1" i="1" dirty="0">
                <a:ea typeface="+mn-ea"/>
                <a:cs typeface="+mn-cs"/>
              </a:rPr>
              <a:t>the </a:t>
            </a:r>
            <a:r>
              <a:rPr lang="en-US" b="1" i="1" dirty="0" smtClean="0">
                <a:ea typeface="+mn-ea"/>
                <a:cs typeface="+mn-cs"/>
              </a:rPr>
              <a:t>endospore </a:t>
            </a:r>
            <a:r>
              <a:rPr lang="en-US" b="1" i="1" dirty="0">
                <a:ea typeface="+mn-ea"/>
                <a:cs typeface="+mn-cs"/>
              </a:rPr>
              <a:t>will open and the bacterium </a:t>
            </a:r>
            <a:r>
              <a:rPr lang="en-US" b="1" i="1" dirty="0" smtClean="0">
                <a:ea typeface="+mn-ea"/>
                <a:cs typeface="+mn-cs"/>
              </a:rPr>
              <a:t>will </a:t>
            </a:r>
            <a:r>
              <a:rPr lang="en-US" b="1" i="1" dirty="0">
                <a:ea typeface="+mn-ea"/>
                <a:cs typeface="+mn-cs"/>
              </a:rPr>
              <a:t>begin to grow again</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4" name="Content Placeholder 3"/>
          <p:cNvSpPr>
            <a:spLocks noGrp="1"/>
          </p:cNvSpPr>
          <p:nvPr>
            <p:ph sz="half" idx="2"/>
          </p:nvPr>
        </p:nvSpPr>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57349"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284663" y="2605088"/>
            <a:ext cx="4673600" cy="28527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err="1">
                <a:effectLst/>
                <a:ea typeface="+mj-ea"/>
                <a:cs typeface="+mj-cs"/>
              </a:rPr>
              <a:t>VI.</a:t>
            </a:r>
            <a:r>
              <a:rPr lang="en-US" u="sng" dirty="0" err="1">
                <a:effectLst/>
                <a:ea typeface="+mj-ea"/>
                <a:cs typeface="+mj-cs"/>
              </a:rPr>
              <a:t>Importance</a:t>
            </a:r>
            <a:r>
              <a:rPr lang="en-US" u="sng" dirty="0">
                <a:effectLst/>
                <a:ea typeface="+mj-ea"/>
                <a:cs typeface="+mj-cs"/>
              </a:rPr>
              <a:t> of </a:t>
            </a:r>
            <a:r>
              <a:rPr lang="en-US" u="sng" dirty="0" err="1">
                <a:effectLst/>
                <a:ea typeface="+mj-ea"/>
                <a:cs typeface="+mj-cs"/>
              </a:rPr>
              <a:t>Monerans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Bacteria </a:t>
            </a:r>
            <a:r>
              <a:rPr lang="en-US" b="1" dirty="0">
                <a:ea typeface="+mn-ea"/>
                <a:cs typeface="+mn-cs"/>
              </a:rPr>
              <a:t>are used to produce:</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a:t>
            </a:r>
            <a:r>
              <a:rPr lang="en-US" b="1" dirty="0">
                <a:ea typeface="+mn-ea"/>
                <a:cs typeface="+mn-cs"/>
              </a:rPr>
              <a:t>.	</a:t>
            </a:r>
            <a:r>
              <a:rPr lang="en-US" b="1" i="1" dirty="0">
                <a:ea typeface="+mn-ea"/>
                <a:cs typeface="+mn-cs"/>
              </a:rPr>
              <a:t>Cheese</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i="1" dirty="0">
                <a:ea typeface="+mn-ea"/>
                <a:cs typeface="+mn-cs"/>
              </a:rPr>
              <a:t>Yogurt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3.	</a:t>
            </a:r>
            <a:r>
              <a:rPr lang="en-US" b="1" i="1" dirty="0">
                <a:ea typeface="+mn-ea"/>
                <a:cs typeface="+mn-cs"/>
              </a:rPr>
              <a:t>Buttermilk</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4.	</a:t>
            </a:r>
            <a:r>
              <a:rPr lang="en-US" b="1" i="1" dirty="0">
                <a:ea typeface="+mn-ea"/>
                <a:cs typeface="+mn-cs"/>
              </a:rPr>
              <a:t>Sour cream</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5.	</a:t>
            </a:r>
            <a:r>
              <a:rPr lang="en-US" b="1" i="1" dirty="0">
                <a:ea typeface="+mn-ea"/>
                <a:cs typeface="+mn-cs"/>
              </a:rPr>
              <a:t>Pickles</a:t>
            </a: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startAt="6"/>
              <a:defRPr/>
            </a:pPr>
            <a:r>
              <a:rPr lang="en-US" b="1" i="1" dirty="0" smtClean="0">
                <a:ea typeface="+mn-ea"/>
                <a:cs typeface="+mn-cs"/>
              </a:rPr>
              <a:t>Sauerkraut</a:t>
            </a:r>
          </a:p>
          <a:p>
            <a:pPr marL="651510" indent="-514350" eaLnBrk="1" fontAlgn="auto" hangingPunct="1">
              <a:spcAft>
                <a:spcPts val="0"/>
              </a:spcAft>
              <a:buClr>
                <a:schemeClr val="tx1">
                  <a:shade val="95000"/>
                </a:schemeClr>
              </a:buClr>
              <a:buFont typeface="Wingdings 2"/>
              <a:buAutoNum type="arabicPeriod" startAt="6"/>
              <a:defRPr/>
            </a:pPr>
            <a:r>
              <a:rPr lang="en-US" b="1" i="1" dirty="0" smtClean="0">
                <a:ea typeface="+mn-ea"/>
                <a:cs typeface="+mn-cs"/>
              </a:rPr>
              <a:t>Wine</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70659" name="Content Placeholder 3"/>
          <p:cNvSpPr>
            <a:spLocks noGrp="1"/>
          </p:cNvSpPr>
          <p:nvPr>
            <p:ph sz="half" idx="2"/>
          </p:nvPr>
        </p:nvSpPr>
        <p:spPr/>
        <p:txBody>
          <a:bodyPr/>
          <a:lstStyle/>
          <a:p>
            <a:pPr eaLnBrk="1" hangingPunct="1"/>
            <a:endParaRPr lang="en-CA">
              <a:latin typeface="Book Antiqua" charset="0"/>
            </a:endParaRPr>
          </a:p>
        </p:txBody>
      </p:sp>
      <p:pic>
        <p:nvPicPr>
          <p:cNvPr id="58373"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88125" y="1125538"/>
            <a:ext cx="2209800" cy="20669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58374" name="Picture 3"/>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480050" y="4262438"/>
            <a:ext cx="3317875" cy="22193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58375" name="Picture 4"/>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708400" y="2336800"/>
            <a:ext cx="2571750" cy="17097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58376"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187700" y="5106988"/>
            <a:ext cx="2743200" cy="166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cs typeface="+mj-cs"/>
              </a:rPr>
              <a:t>B.  Industrial uses of bacteria:</a:t>
            </a:r>
            <a:r>
              <a:rPr lang="en-CA" dirty="0">
                <a:ea typeface="+mj-ea"/>
                <a:cs typeface="+mj-cs"/>
              </a:rPr>
              <a:t/>
            </a:r>
            <a:br>
              <a:rPr lang="en-CA" dirty="0">
                <a:ea typeface="+mj-ea"/>
                <a:cs typeface="+mj-cs"/>
              </a:rPr>
            </a:br>
            <a:endParaRPr lang="en-CA" dirty="0">
              <a:ea typeface="+mj-ea"/>
              <a:cs typeface="+mj-cs"/>
            </a:endParaRPr>
          </a:p>
        </p:txBody>
      </p:sp>
      <p:sp>
        <p:nvSpPr>
          <p:cNvPr id="3" name="Content Placeholder 2"/>
          <p:cNvSpPr>
            <a:spLocks noGrp="1"/>
          </p:cNvSpPr>
          <p:nvPr>
            <p:ph sz="half"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  </a:t>
            </a:r>
            <a:r>
              <a:rPr lang="en-US" b="1" i="1" dirty="0" smtClean="0">
                <a:ea typeface="+mn-ea"/>
                <a:cs typeface="+mn-cs"/>
              </a:rPr>
              <a:t>Cleaning </a:t>
            </a:r>
            <a:r>
              <a:rPr lang="en-US" b="1" i="1" dirty="0">
                <a:ea typeface="+mn-ea"/>
                <a:cs typeface="+mn-cs"/>
              </a:rPr>
              <a:t>up oil spills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  </a:t>
            </a:r>
            <a:r>
              <a:rPr lang="en-US" b="1" i="1" dirty="0" smtClean="0">
                <a:ea typeface="+mn-ea"/>
                <a:cs typeface="+mn-cs"/>
              </a:rPr>
              <a:t>Remove </a:t>
            </a:r>
            <a:r>
              <a:rPr lang="en-US" b="1" i="1" dirty="0">
                <a:ea typeface="+mn-ea"/>
                <a:cs typeface="+mn-cs"/>
              </a:rPr>
              <a:t>waste products and poisons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from water</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  </a:t>
            </a:r>
            <a:r>
              <a:rPr lang="en-US" b="1" i="1" dirty="0" smtClean="0">
                <a:ea typeface="+mn-ea"/>
                <a:cs typeface="+mn-cs"/>
              </a:rPr>
              <a:t>Mine </a:t>
            </a:r>
            <a:r>
              <a:rPr lang="en-US" b="1" i="1" dirty="0">
                <a:ea typeface="+mn-ea"/>
                <a:cs typeface="+mn-cs"/>
              </a:rPr>
              <a:t>minerals from the ground</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 </a:t>
            </a:r>
            <a:r>
              <a:rPr lang="en-US" b="1" i="1" dirty="0" smtClean="0">
                <a:ea typeface="+mn-ea"/>
                <a:cs typeface="+mn-cs"/>
              </a:rPr>
              <a:t>Synthesize </a:t>
            </a:r>
            <a:r>
              <a:rPr lang="en-US" b="1" i="1" dirty="0">
                <a:ea typeface="+mn-ea"/>
                <a:cs typeface="+mn-cs"/>
              </a:rPr>
              <a:t>drugs and chemicals</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71683" name="Content Placeholder 3"/>
          <p:cNvSpPr>
            <a:spLocks noGrp="1"/>
          </p:cNvSpPr>
          <p:nvPr>
            <p:ph sz="half" idx="2"/>
          </p:nvPr>
        </p:nvSpPr>
        <p:spPr/>
        <p:txBody>
          <a:bodyPr/>
          <a:lstStyle/>
          <a:p>
            <a:pPr eaLnBrk="1" hangingPunct="1"/>
            <a:endParaRPr lang="en-CA">
              <a:latin typeface="Book Antiqua" charset="0"/>
            </a:endParaRPr>
          </a:p>
        </p:txBody>
      </p:sp>
      <p:pic>
        <p:nvPicPr>
          <p:cNvPr id="59397"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24413" y="2133600"/>
            <a:ext cx="3851275" cy="2590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74638"/>
            <a:ext cx="8363272" cy="1143000"/>
          </a:xfrm>
        </p:spPr>
        <p:txBody>
          <a:bodyPr>
            <a:noAutofit/>
          </a:bodyPr>
          <a:lstStyle/>
          <a:p>
            <a:pPr algn="l" eaLnBrk="1" fontAlgn="auto" hangingPunct="1">
              <a:spcAft>
                <a:spcPts val="0"/>
              </a:spcAft>
              <a:defRPr/>
            </a:pPr>
            <a:r>
              <a:rPr lang="en-US" sz="2400" dirty="0">
                <a:ea typeface="+mj-ea"/>
                <a:cs typeface="+mj-cs"/>
              </a:rPr>
              <a:t>C</a:t>
            </a:r>
            <a:r>
              <a:rPr lang="en-US" sz="2400" dirty="0">
                <a:effectLst/>
                <a:ea typeface="+mj-ea"/>
                <a:cs typeface="+mj-cs"/>
              </a:rPr>
              <a:t>.   Symbiosis:  close relationship between </a:t>
            </a:r>
            <a:r>
              <a:rPr lang="en-US" sz="2400" dirty="0" smtClean="0">
                <a:effectLst/>
                <a:ea typeface="+mj-ea"/>
                <a:cs typeface="+mj-cs"/>
              </a:rPr>
              <a:t>two </a:t>
            </a:r>
            <a:r>
              <a:rPr lang="en-US" sz="2400" dirty="0">
                <a:effectLst/>
                <a:ea typeface="+mj-ea"/>
                <a:cs typeface="+mj-cs"/>
              </a:rPr>
              <a:t>species in which at least one species </a:t>
            </a:r>
            <a:r>
              <a:rPr lang="en-US" sz="2400" dirty="0" smtClean="0">
                <a:effectLst/>
                <a:ea typeface="+mj-ea"/>
                <a:cs typeface="+mj-cs"/>
              </a:rPr>
              <a:t>benefits </a:t>
            </a:r>
            <a:r>
              <a:rPr lang="en-US" sz="2400" dirty="0">
                <a:effectLst/>
                <a:ea typeface="+mj-ea"/>
                <a:cs typeface="+mj-cs"/>
              </a:rPr>
              <a:t>from the other</a:t>
            </a:r>
            <a:r>
              <a:rPr lang="en-CA" sz="1800" dirty="0">
                <a:effectLst/>
                <a:ea typeface="+mj-ea"/>
                <a:cs typeface="+mj-cs"/>
              </a:rPr>
              <a:t/>
            </a:r>
            <a:br>
              <a:rPr lang="en-CA" sz="1800" dirty="0">
                <a:effectLst/>
                <a:ea typeface="+mj-ea"/>
                <a:cs typeface="+mj-cs"/>
              </a:rPr>
            </a:br>
            <a:endParaRPr lang="en-CA" sz="1800" dirty="0">
              <a:effectLst/>
              <a:ea typeface="+mj-ea"/>
              <a:cs typeface="+mj-cs"/>
            </a:endParaRPr>
          </a:p>
        </p:txBody>
      </p:sp>
      <p:sp>
        <p:nvSpPr>
          <p:cNvPr id="6" name="Content Placeholder 5"/>
          <p:cNvSpPr>
            <a:spLocks noGrp="1"/>
          </p:cNvSpPr>
          <p:nvPr>
            <p:ph idx="1"/>
          </p:nvPr>
        </p:nvSpPr>
        <p:spPr>
          <a:xfrm>
            <a:off x="251520" y="1340768"/>
            <a:ext cx="8640960" cy="5184576"/>
          </a:xfrm>
        </p:spPr>
        <p:txBody>
          <a:bodyPr>
            <a:normAutofit fontScale="85000" lnSpcReduction="2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  Example</a:t>
            </a:r>
            <a:r>
              <a:rPr lang="en-US" b="1" dirty="0">
                <a:ea typeface="+mn-ea"/>
                <a:cs typeface="+mn-cs"/>
              </a:rPr>
              <a:t>: humans and </a:t>
            </a:r>
            <a:r>
              <a:rPr lang="en-US" b="1" i="1" u="sng" dirty="0">
                <a:ea typeface="+mn-ea"/>
                <a:cs typeface="+mn-cs"/>
              </a:rPr>
              <a:t>E. coli</a:t>
            </a:r>
            <a:r>
              <a:rPr lang="en-US" b="1" dirty="0" smtClean="0">
                <a:ea typeface="+mn-ea"/>
                <a:cs typeface="+mn-cs"/>
              </a:rPr>
              <a: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a.   Bacteria </a:t>
            </a:r>
            <a:r>
              <a:rPr lang="en-US" b="1" dirty="0">
                <a:ea typeface="+mn-ea"/>
                <a:cs typeface="+mn-cs"/>
              </a:rPr>
              <a:t>benefit by being provided </a:t>
            </a:r>
            <a:r>
              <a:rPr lang="en-CA" dirty="0">
                <a:ea typeface="+mn-ea"/>
                <a:cs typeface="+mn-cs"/>
              </a:rPr>
              <a:t> </a:t>
            </a:r>
            <a:r>
              <a:rPr lang="en-US" b="1" dirty="0" smtClean="0">
                <a:ea typeface="+mn-ea"/>
                <a:cs typeface="+mn-cs"/>
              </a:rPr>
              <a:t>with</a:t>
            </a:r>
            <a:r>
              <a:rPr lang="en-US" b="1" dirty="0">
                <a:ea typeface="+mn-ea"/>
                <a:cs typeface="+mn-cs"/>
              </a:rPr>
              <a: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	</a:t>
            </a:r>
            <a:r>
              <a:rPr lang="en-US" sz="2600" b="1" dirty="0" smtClean="0">
                <a:ea typeface="+mn-ea"/>
                <a:cs typeface="+mn-cs"/>
              </a:rPr>
              <a:t>i</a:t>
            </a:r>
            <a:r>
              <a:rPr lang="en-US" sz="2600" b="1" dirty="0">
                <a:ea typeface="+mn-ea"/>
                <a:cs typeface="+mn-cs"/>
              </a:rPr>
              <a:t>.	</a:t>
            </a:r>
            <a:r>
              <a:rPr lang="en-US" sz="2600" b="1" i="1" dirty="0">
                <a:ea typeface="+mn-ea"/>
                <a:cs typeface="+mn-cs"/>
              </a:rPr>
              <a:t>Warm safe home</a:t>
            </a:r>
            <a:endParaRPr lang="en-CA" sz="2600" dirty="0">
              <a:ea typeface="+mn-ea"/>
              <a:cs typeface="+mn-cs"/>
            </a:endParaRPr>
          </a:p>
          <a:p>
            <a:pPr marL="137160" indent="0" eaLnBrk="1" fontAlgn="auto" hangingPunct="1">
              <a:spcAft>
                <a:spcPts val="0"/>
              </a:spcAft>
              <a:buClr>
                <a:schemeClr val="tx1">
                  <a:shade val="95000"/>
                </a:schemeClr>
              </a:buClr>
              <a:buFont typeface="Wingdings 2"/>
              <a:buNone/>
              <a:defRPr/>
            </a:pPr>
            <a:r>
              <a:rPr lang="en-US" sz="2600" b="1" dirty="0" smtClean="0">
                <a:ea typeface="+mn-ea"/>
                <a:cs typeface="+mn-cs"/>
              </a:rPr>
              <a:t>		ii</a:t>
            </a:r>
            <a:r>
              <a:rPr lang="en-US" sz="2600" b="1" dirty="0">
                <a:ea typeface="+mn-ea"/>
                <a:cs typeface="+mn-cs"/>
              </a:rPr>
              <a:t>.	</a:t>
            </a:r>
            <a:r>
              <a:rPr lang="en-US" sz="2600" b="1" i="1" dirty="0">
                <a:ea typeface="+mn-ea"/>
                <a:cs typeface="+mn-cs"/>
              </a:rPr>
              <a:t>Plenty of food</a:t>
            </a:r>
            <a:endParaRPr lang="en-CA" sz="2600" dirty="0">
              <a:ea typeface="+mn-ea"/>
              <a:cs typeface="+mn-cs"/>
            </a:endParaRPr>
          </a:p>
          <a:p>
            <a:pPr marL="137160" indent="0" eaLnBrk="1" fontAlgn="auto" hangingPunct="1">
              <a:spcAft>
                <a:spcPts val="0"/>
              </a:spcAft>
              <a:buClr>
                <a:schemeClr val="tx1">
                  <a:shade val="95000"/>
                </a:schemeClr>
              </a:buClr>
              <a:buFont typeface="Wingdings 2"/>
              <a:buNone/>
              <a:defRPr/>
            </a:pPr>
            <a:r>
              <a:rPr lang="en-US" sz="2600" b="1" dirty="0" smtClean="0">
                <a:ea typeface="+mn-ea"/>
                <a:cs typeface="+mn-cs"/>
              </a:rPr>
              <a:t>		iii</a:t>
            </a:r>
            <a:r>
              <a:rPr lang="en-US" sz="2600" b="1" dirty="0">
                <a:ea typeface="+mn-ea"/>
                <a:cs typeface="+mn-cs"/>
              </a:rPr>
              <a:t>.	</a:t>
            </a:r>
            <a:r>
              <a:rPr lang="en-US" sz="2600" b="1" i="1" dirty="0">
                <a:ea typeface="+mn-ea"/>
                <a:cs typeface="+mn-cs"/>
              </a:rPr>
              <a:t>Free transportation</a:t>
            </a:r>
            <a:endParaRPr lang="en-CA" sz="2600"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b</a:t>
            </a:r>
            <a:r>
              <a:rPr lang="en-US" b="1" dirty="0">
                <a:ea typeface="+mn-ea"/>
                <a:cs typeface="+mn-cs"/>
              </a:rPr>
              <a:t>.  </a:t>
            </a:r>
            <a:r>
              <a:rPr lang="en-US" b="1" dirty="0" smtClean="0">
                <a:ea typeface="+mn-ea"/>
                <a:cs typeface="+mn-cs"/>
              </a:rPr>
              <a:t>Humans </a:t>
            </a:r>
            <a:r>
              <a:rPr lang="en-US" b="1" dirty="0">
                <a:ea typeface="+mn-ea"/>
                <a:cs typeface="+mn-cs"/>
              </a:rPr>
              <a:t>benefit by getting:</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sz="2600" b="1" dirty="0" smtClean="0">
                <a:ea typeface="+mn-ea"/>
                <a:cs typeface="+mn-cs"/>
              </a:rPr>
              <a:t>i.   	</a:t>
            </a:r>
            <a:r>
              <a:rPr lang="en-US" sz="2600" b="1" i="1" dirty="0" smtClean="0">
                <a:ea typeface="+mn-ea"/>
                <a:cs typeface="+mn-cs"/>
              </a:rPr>
              <a:t>Help </a:t>
            </a:r>
            <a:r>
              <a:rPr lang="en-US" sz="2600" b="1" i="1" dirty="0">
                <a:ea typeface="+mn-ea"/>
                <a:cs typeface="+mn-cs"/>
              </a:rPr>
              <a:t>in digesting our food</a:t>
            </a:r>
            <a:endParaRPr lang="en-CA" sz="2600" dirty="0">
              <a:ea typeface="+mn-ea"/>
              <a:cs typeface="+mn-cs"/>
            </a:endParaRPr>
          </a:p>
          <a:p>
            <a:pPr marL="137160" indent="0" eaLnBrk="1" fontAlgn="auto" hangingPunct="1">
              <a:spcAft>
                <a:spcPts val="0"/>
              </a:spcAft>
              <a:buClr>
                <a:schemeClr val="tx1">
                  <a:shade val="95000"/>
                </a:schemeClr>
              </a:buClr>
              <a:buFont typeface="Wingdings 2"/>
              <a:buNone/>
              <a:defRPr/>
            </a:pPr>
            <a:r>
              <a:rPr lang="en-US" sz="2600" b="1" dirty="0" smtClean="0">
                <a:ea typeface="+mn-ea"/>
                <a:cs typeface="+mn-cs"/>
              </a:rPr>
              <a:t>		ii</a:t>
            </a:r>
            <a:r>
              <a:rPr lang="en-US" sz="2600" b="1" dirty="0">
                <a:ea typeface="+mn-ea"/>
                <a:cs typeface="+mn-cs"/>
              </a:rPr>
              <a:t>.	</a:t>
            </a:r>
            <a:r>
              <a:rPr lang="en-US" sz="2600" b="1" i="1" dirty="0">
                <a:ea typeface="+mn-ea"/>
                <a:cs typeface="+mn-cs"/>
              </a:rPr>
              <a:t>Vitamins that we cannot </a:t>
            </a:r>
            <a:r>
              <a:rPr lang="en-US" sz="2600" b="1" i="1" dirty="0" smtClean="0">
                <a:ea typeface="+mn-ea"/>
                <a:cs typeface="+mn-cs"/>
              </a:rPr>
              <a:t>produce</a:t>
            </a:r>
            <a:endParaRPr lang="en-CA" sz="2600"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c.  Cattle </a:t>
            </a:r>
            <a:r>
              <a:rPr lang="en-US" b="1" dirty="0">
                <a:ea typeface="+mn-ea"/>
                <a:cs typeface="+mn-cs"/>
              </a:rPr>
              <a:t>benefit by:  </a:t>
            </a:r>
            <a:r>
              <a:rPr lang="en-US" sz="2600" b="1" i="1" dirty="0" smtClean="0">
                <a:ea typeface="+mn-ea"/>
                <a:cs typeface="+mn-cs"/>
              </a:rPr>
              <a:t>having </a:t>
            </a:r>
            <a:r>
              <a:rPr lang="en-US" sz="2600" b="1" i="1" dirty="0">
                <a:ea typeface="+mn-ea"/>
                <a:cs typeface="+mn-cs"/>
              </a:rPr>
              <a:t>the </a:t>
            </a:r>
            <a:r>
              <a:rPr lang="en-US" sz="2600" b="1" i="1" dirty="0" smtClean="0">
                <a:ea typeface="+mn-ea"/>
                <a:cs typeface="+mn-cs"/>
              </a:rPr>
              <a:t>bacteria </a:t>
            </a:r>
            <a:r>
              <a:rPr lang="en-US" sz="2600" b="1" i="1" dirty="0">
                <a:ea typeface="+mn-ea"/>
                <a:cs typeface="+mn-cs"/>
              </a:rPr>
              <a:t>in their intestines to produce enzymes necessary to break down cellulose, the principal carbohydrate in grass and hay</a:t>
            </a:r>
            <a:endParaRPr lang="en-CA" sz="2600"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err="1">
                <a:effectLst/>
                <a:ea typeface="+mj-ea"/>
                <a:cs typeface="+mj-cs"/>
              </a:rPr>
              <a:t>VII.</a:t>
            </a:r>
            <a:r>
              <a:rPr lang="en-US" u="sng" dirty="0" err="1">
                <a:effectLst/>
                <a:ea typeface="+mj-ea"/>
                <a:cs typeface="+mj-cs"/>
              </a:rPr>
              <a:t>Bacteria</a:t>
            </a:r>
            <a:r>
              <a:rPr lang="en-US" u="sng" dirty="0">
                <a:effectLst/>
                <a:ea typeface="+mj-ea"/>
                <a:cs typeface="+mj-cs"/>
              </a:rPr>
              <a:t> in the Environment</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p:txBody>
          <a:bodyPr>
            <a:normAutofit lnSpcReduction="10000"/>
          </a:bodyPr>
          <a:lstStyle/>
          <a:p>
            <a:pPr marL="137160" indent="0" eaLnBrk="1" fontAlgn="auto" hangingPunct="1">
              <a:spcAft>
                <a:spcPts val="0"/>
              </a:spcAft>
              <a:buClr>
                <a:schemeClr val="tx1">
                  <a:shade val="95000"/>
                </a:schemeClr>
              </a:buClr>
              <a:buFont typeface="Wingdings 2"/>
              <a:buNone/>
              <a:defRPr/>
            </a:pPr>
            <a:r>
              <a:rPr lang="en-US" b="1" dirty="0">
                <a:solidFill>
                  <a:srgbClr val="FFC000"/>
                </a:solidFill>
                <a:ea typeface="+mn-ea"/>
                <a:cs typeface="+mn-cs"/>
              </a:rPr>
              <a:t>A.  	Nutrient flow:  </a:t>
            </a:r>
            <a:r>
              <a:rPr lang="en-US" b="1" dirty="0">
                <a:ea typeface="+mn-ea"/>
                <a:cs typeface="+mn-cs"/>
              </a:rPr>
              <a:t>Bacteria recycle </a:t>
            </a:r>
            <a:r>
              <a:rPr lang="en-US" b="1" i="1" dirty="0">
                <a:ea typeface="+mn-ea"/>
                <a:cs typeface="+mn-cs"/>
              </a:rPr>
              <a:t>and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decompose, or break down, dead </a:t>
            </a:r>
            <a:r>
              <a:rPr lang="en-US" b="1" i="1" dirty="0" smtClean="0">
                <a:ea typeface="+mn-ea"/>
                <a:cs typeface="+mn-cs"/>
              </a:rPr>
              <a:t>material</a:t>
            </a: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hlinkClick r:id="rId2"/>
              </a:rPr>
              <a:t>Winogradsky Column</a:t>
            </a:r>
            <a:r>
              <a:rPr lang="en-US" b="1" i="1" dirty="0" smtClean="0">
                <a:ea typeface="+mn-ea"/>
                <a:cs typeface="+mn-cs"/>
              </a:rPr>
              <a:t>  </a:t>
            </a:r>
            <a:r>
              <a:rPr lang="en-US" b="1" i="1" dirty="0" smtClean="0">
                <a:ea typeface="+mn-ea"/>
                <a:cs typeface="+mn-cs"/>
                <a:hlinkClick r:id="rId3"/>
              </a:rPr>
              <a:t>Streak Plate</a:t>
            </a: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  Saprophytes</a:t>
            </a:r>
            <a:r>
              <a:rPr lang="en-US" b="1" dirty="0">
                <a:ea typeface="+mn-ea"/>
                <a:cs typeface="+mn-cs"/>
              </a:rPr>
              <a:t>:  </a:t>
            </a:r>
            <a:r>
              <a:rPr lang="en-US" b="1" i="1" dirty="0">
                <a:ea typeface="+mn-ea"/>
                <a:cs typeface="+mn-cs"/>
              </a:rPr>
              <a:t>organism that uses </a:t>
            </a:r>
            <a:r>
              <a:rPr lang="en-US" b="1" i="1" dirty="0" smtClean="0">
                <a:ea typeface="+mn-ea"/>
                <a:cs typeface="+mn-cs"/>
              </a:rPr>
              <a:t>the </a:t>
            </a:r>
            <a:r>
              <a:rPr lang="en-US" b="1" i="1" dirty="0">
                <a:ea typeface="+mn-ea"/>
                <a:cs typeface="+mn-cs"/>
              </a:rPr>
              <a:t>complex molecules of a once-living </a:t>
            </a:r>
            <a:r>
              <a:rPr lang="en-US" b="1" i="1" dirty="0" smtClean="0">
                <a:ea typeface="+mn-ea"/>
                <a:cs typeface="+mn-cs"/>
              </a:rPr>
              <a:t>organism </a:t>
            </a:r>
            <a:r>
              <a:rPr lang="en-US" b="1" i="1" dirty="0">
                <a:ea typeface="+mn-ea"/>
                <a:cs typeface="+mn-cs"/>
              </a:rPr>
              <a:t>as its source of energy and </a:t>
            </a:r>
            <a:r>
              <a:rPr lang="en-US" b="1" i="1" dirty="0" smtClean="0">
                <a:ea typeface="+mn-ea"/>
                <a:cs typeface="+mn-cs"/>
              </a:rPr>
              <a:t>nutrition</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dirty="0" smtClean="0">
                <a:ea typeface="+mn-ea"/>
                <a:cs typeface="+mn-cs"/>
              </a:rPr>
              <a:t>Other </a:t>
            </a:r>
            <a:r>
              <a:rPr lang="en-US" b="1" dirty="0">
                <a:ea typeface="+mn-ea"/>
                <a:cs typeface="+mn-cs"/>
              </a:rPr>
              <a:t>non-</a:t>
            </a:r>
            <a:r>
              <a:rPr lang="en-US" b="1" dirty="0" err="1">
                <a:ea typeface="+mn-ea"/>
                <a:cs typeface="+mn-cs"/>
              </a:rPr>
              <a:t>monerans</a:t>
            </a:r>
            <a:r>
              <a:rPr lang="en-US" b="1" dirty="0">
                <a:ea typeface="+mn-ea"/>
                <a:cs typeface="+mn-cs"/>
              </a:rPr>
              <a:t> that also help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the process:  </a:t>
            </a:r>
            <a:r>
              <a:rPr lang="en-US" b="1" i="1" dirty="0">
                <a:ea typeface="+mn-ea"/>
                <a:cs typeface="+mn-cs"/>
              </a:rPr>
              <a:t>insects and fungi</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pPr algn="l" eaLnBrk="1" fontAlgn="auto" hangingPunct="1">
              <a:spcAft>
                <a:spcPts val="0"/>
              </a:spcAft>
              <a:defRPr/>
            </a:pPr>
            <a:r>
              <a:rPr lang="en-US" dirty="0">
                <a:effectLst/>
                <a:ea typeface="+mj-ea"/>
                <a:cs typeface="+mj-cs"/>
              </a:rPr>
              <a:t>B.  Sewage decomposition:  </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457200" y="908050"/>
            <a:ext cx="4978400" cy="5400675"/>
          </a:xfrm>
        </p:spPr>
        <p:txBody>
          <a:bodyPr>
            <a:normAutofit fontScale="92500" lnSpcReduction="1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a:t>
            </a:r>
            <a:r>
              <a:rPr lang="en-US" b="1" dirty="0">
                <a:ea typeface="+mn-ea"/>
                <a:cs typeface="+mn-cs"/>
              </a:rPr>
              <a:t>.  	Waste water </a:t>
            </a:r>
            <a:r>
              <a:rPr lang="en-US" b="1" dirty="0" smtClean="0">
                <a:ea typeface="+mn-ea"/>
                <a:cs typeface="+mn-cs"/>
              </a:rPr>
              <a:t> contains</a:t>
            </a:r>
            <a:r>
              <a:rPr lang="en-US" b="1" dirty="0">
                <a:ea typeface="+mn-ea"/>
                <a:cs typeface="+mn-cs"/>
              </a:rPr>
              <a:t>:  </a:t>
            </a:r>
            <a:r>
              <a:rPr lang="en-US" b="1" i="1" dirty="0">
                <a:ea typeface="+mn-ea"/>
                <a:cs typeface="+mn-cs"/>
              </a:rPr>
              <a:t>human </a:t>
            </a:r>
            <a:r>
              <a:rPr lang="en-US" b="1" i="1" dirty="0" smtClean="0">
                <a:ea typeface="+mn-ea"/>
                <a:cs typeface="+mn-cs"/>
              </a:rPr>
              <a:t>waste</a:t>
            </a:r>
            <a:r>
              <a:rPr lang="en-US" b="1" i="1" dirty="0">
                <a:ea typeface="+mn-ea"/>
                <a:cs typeface="+mn-cs"/>
              </a:rPr>
              <a:t>, discarded food, organic </a:t>
            </a:r>
            <a:r>
              <a:rPr lang="en-US" b="1" i="1" dirty="0" smtClean="0">
                <a:ea typeface="+mn-ea"/>
                <a:cs typeface="+mn-cs"/>
              </a:rPr>
              <a:t>garbage</a:t>
            </a:r>
            <a:r>
              <a:rPr lang="en-US" b="1" i="1" dirty="0">
                <a:ea typeface="+mn-ea"/>
                <a:cs typeface="+mn-cs"/>
              </a:rPr>
              <a:t>, and even chemical waste</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Bacteria grow </a:t>
            </a:r>
            <a:r>
              <a:rPr lang="en-US" b="1" i="1" u="sng" dirty="0">
                <a:ea typeface="+mn-ea"/>
                <a:cs typeface="+mn-cs"/>
              </a:rPr>
              <a:t>rapidly</a:t>
            </a:r>
            <a:r>
              <a:rPr lang="en-US" b="1" dirty="0">
                <a:ea typeface="+mn-ea"/>
                <a:cs typeface="+mn-cs"/>
              </a:rPr>
              <a:t> here and as </a:t>
            </a:r>
            <a:r>
              <a:rPr lang="en-US" b="1" dirty="0" smtClean="0">
                <a:ea typeface="+mn-ea"/>
                <a:cs typeface="+mn-cs"/>
              </a:rPr>
              <a:t>they </a:t>
            </a:r>
            <a:r>
              <a:rPr lang="en-US" b="1" dirty="0">
                <a:ea typeface="+mn-ea"/>
                <a:cs typeface="+mn-cs"/>
              </a:rPr>
              <a:t>grow, they </a:t>
            </a:r>
            <a:r>
              <a:rPr lang="en-US" b="1" i="1" dirty="0">
                <a:ea typeface="+mn-ea"/>
                <a:cs typeface="+mn-cs"/>
              </a:rPr>
              <a:t>break down the </a:t>
            </a:r>
            <a:r>
              <a:rPr lang="en-US" b="1" i="1" dirty="0" smtClean="0">
                <a:ea typeface="+mn-ea"/>
                <a:cs typeface="+mn-cs"/>
              </a:rPr>
              <a:t>complex </a:t>
            </a:r>
            <a:r>
              <a:rPr lang="en-US" b="1" i="1" dirty="0">
                <a:ea typeface="+mn-ea"/>
                <a:cs typeface="+mn-cs"/>
              </a:rPr>
              <a:t>compounds in the sewage </a:t>
            </a:r>
            <a:r>
              <a:rPr lang="en-US" b="1" i="1" dirty="0" smtClean="0">
                <a:ea typeface="+mn-ea"/>
                <a:cs typeface="+mn-cs"/>
              </a:rPr>
              <a:t>into </a:t>
            </a:r>
            <a:r>
              <a:rPr lang="en-US" b="1" i="1" dirty="0">
                <a:ea typeface="+mn-ea"/>
                <a:cs typeface="+mn-cs"/>
              </a:rPr>
              <a:t>simpler compounds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This process produces:  </a:t>
            </a:r>
            <a:r>
              <a:rPr lang="en-US" b="1" i="1" dirty="0">
                <a:ea typeface="+mn-ea"/>
                <a:cs typeface="+mn-cs"/>
              </a:rPr>
              <a:t>purified </a:t>
            </a:r>
            <a:r>
              <a:rPr lang="en-US" b="1" i="1" dirty="0" smtClean="0">
                <a:ea typeface="+mn-ea"/>
                <a:cs typeface="+mn-cs"/>
              </a:rPr>
              <a:t>water</a:t>
            </a:r>
            <a:r>
              <a:rPr lang="en-US" b="1" i="1" dirty="0">
                <a:ea typeface="+mn-ea"/>
                <a:cs typeface="+mn-cs"/>
              </a:rPr>
              <a:t>, nitrogen gas and carbon dioxide </a:t>
            </a:r>
            <a:r>
              <a:rPr lang="en-US" b="1" i="1" dirty="0" smtClean="0">
                <a:ea typeface="+mn-ea"/>
                <a:cs typeface="+mn-cs"/>
              </a:rPr>
              <a:t>gas</a:t>
            </a:r>
            <a:r>
              <a:rPr lang="en-US" b="1" i="1" dirty="0">
                <a:ea typeface="+mn-ea"/>
                <a:cs typeface="+mn-cs"/>
              </a:rPr>
              <a:t>, and leftover products that can be used as crop fertilizers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pic>
        <p:nvPicPr>
          <p:cNvPr id="62468"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64138" y="1700213"/>
            <a:ext cx="3829050" cy="34575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eaLnBrk="1" fontAlgn="auto" hangingPunct="1">
              <a:spcAft>
                <a:spcPts val="0"/>
              </a:spcAft>
              <a:defRPr/>
            </a:pPr>
            <a:r>
              <a:rPr lang="en-US" dirty="0">
                <a:effectLst/>
                <a:ea typeface="+mj-ea"/>
                <a:cs typeface="+mj-cs"/>
              </a:rPr>
              <a:t>C.  	Nitrogen fixation:  </a:t>
            </a:r>
            <a:r>
              <a:rPr lang="en-CA" dirty="0">
                <a:effectLst/>
                <a:ea typeface="+mj-ea"/>
                <a:cs typeface="+mj-cs"/>
              </a:rPr>
              <a:t/>
            </a:r>
            <a:br>
              <a:rPr lang="en-CA" dirty="0">
                <a:effectLst/>
                <a:ea typeface="+mj-ea"/>
                <a:cs typeface="+mj-cs"/>
              </a:rPr>
            </a:br>
            <a:endParaRPr lang="en-CA" dirty="0">
              <a:ea typeface="+mj-ea"/>
              <a:cs typeface="+mj-cs"/>
            </a:endParaRPr>
          </a:p>
        </p:txBody>
      </p:sp>
      <p:sp>
        <p:nvSpPr>
          <p:cNvPr id="76802" name="Content Placeholder 2"/>
          <p:cNvSpPr>
            <a:spLocks noGrp="1"/>
          </p:cNvSpPr>
          <p:nvPr>
            <p:ph idx="1"/>
          </p:nvPr>
        </p:nvSpPr>
        <p:spPr>
          <a:xfrm>
            <a:off x="457200" y="908050"/>
            <a:ext cx="8229600" cy="5400675"/>
          </a:xfrm>
        </p:spPr>
        <p:txBody>
          <a:bodyPr/>
          <a:lstStyle/>
          <a:p>
            <a:pPr marL="136525" indent="0" eaLnBrk="1" hangingPunct="1">
              <a:lnSpc>
                <a:spcPct val="90000"/>
              </a:lnSpc>
              <a:buFont typeface="Wingdings 2" charset="0"/>
              <a:buNone/>
            </a:pPr>
            <a:r>
              <a:rPr lang="en-US" sz="2600" b="1">
                <a:latin typeface="Book Antiqua" charset="0"/>
              </a:rPr>
              <a:t>1.  </a:t>
            </a:r>
            <a:r>
              <a:rPr lang="en-US" sz="2600" b="1" i="1" u="sng">
                <a:latin typeface="Book Antiqua" charset="0"/>
              </a:rPr>
              <a:t>All</a:t>
            </a:r>
            <a:r>
              <a:rPr lang="en-US" sz="2600" b="1">
                <a:latin typeface="Book Antiqua" charset="0"/>
              </a:rPr>
              <a:t> organisms on Earth are totally </a:t>
            </a:r>
            <a:r>
              <a:rPr lang="en-US" sz="2600" b="1" i="1" u="sng">
                <a:latin typeface="Book Antiqua" charset="0"/>
              </a:rPr>
              <a:t>dependent</a:t>
            </a:r>
            <a:r>
              <a:rPr lang="en-US" sz="2600" b="1">
                <a:latin typeface="Book Antiqua" charset="0"/>
              </a:rPr>
              <a:t> on monerans for </a:t>
            </a:r>
            <a:r>
              <a:rPr lang="en-US" sz="2600" b="1" i="1" u="sng">
                <a:latin typeface="Book Antiqua" charset="0"/>
              </a:rPr>
              <a:t>nitrogen</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	a.  Green plants use it to make </a:t>
            </a:r>
            <a:r>
              <a:rPr lang="en-US" sz="2600" b="1" i="1" u="sng">
                <a:latin typeface="Book Antiqua" charset="0"/>
              </a:rPr>
              <a:t>amino</a:t>
            </a:r>
            <a:r>
              <a:rPr lang="en-CA" sz="2600">
                <a:latin typeface="Book Antiqua" charset="0"/>
              </a:rPr>
              <a:t> </a:t>
            </a:r>
            <a:r>
              <a:rPr lang="en-US" sz="2600" b="1" i="1" u="sng">
                <a:latin typeface="Book Antiqua" charset="0"/>
              </a:rPr>
              <a:t>acids</a:t>
            </a:r>
            <a:r>
              <a:rPr lang="en-US" sz="2600" b="1">
                <a:latin typeface="Book Antiqua" charset="0"/>
              </a:rPr>
              <a:t> 	(building blocks for </a:t>
            </a:r>
            <a:r>
              <a:rPr lang="en-US" sz="2600" b="1" i="1" u="sng">
                <a:latin typeface="Book Antiqua" charset="0"/>
              </a:rPr>
              <a:t>proteins</a:t>
            </a:r>
            <a:r>
              <a:rPr lang="en-US" sz="2600" b="1">
                <a:latin typeface="Book Antiqua" charset="0"/>
              </a:rPr>
              <a:t>)</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	b.  	Since animals eat plants, plant </a:t>
            </a:r>
            <a:r>
              <a:rPr lang="en-US" sz="2600" b="1" i="1" u="sng">
                <a:latin typeface="Book Antiqua" charset="0"/>
              </a:rPr>
              <a:t>proteins</a:t>
            </a:r>
            <a:r>
              <a:rPr lang="en-US" sz="2600" b="1">
                <a:latin typeface="Book Antiqua" charset="0"/>
              </a:rPr>
              <a:t> 	is, ultimately, the ONLY source</a:t>
            </a:r>
          </a:p>
          <a:p>
            <a:pPr marL="136525" indent="0" eaLnBrk="1" hangingPunct="1">
              <a:lnSpc>
                <a:spcPct val="90000"/>
              </a:lnSpc>
              <a:buFont typeface="Wingdings 2" charset="0"/>
              <a:buNone/>
            </a:pP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2.  Our atmosphere is </a:t>
            </a:r>
            <a:r>
              <a:rPr lang="en-US" sz="2600" b="1" i="1" u="sng">
                <a:latin typeface="Book Antiqua" charset="0"/>
              </a:rPr>
              <a:t>80</a:t>
            </a:r>
            <a:r>
              <a:rPr lang="en-US" sz="2600" b="1" i="1">
                <a:latin typeface="Book Antiqua" charset="0"/>
              </a:rPr>
              <a:t> </a:t>
            </a:r>
            <a:r>
              <a:rPr lang="en-US" sz="2600" b="1">
                <a:latin typeface="Book Antiqua" charset="0"/>
              </a:rPr>
              <a:t>% N</a:t>
            </a:r>
            <a:r>
              <a:rPr lang="en-US" sz="2600" b="1" baseline="-25000">
                <a:latin typeface="Book Antiqua" charset="0"/>
              </a:rPr>
              <a:t>2</a:t>
            </a:r>
            <a:r>
              <a:rPr lang="en-US" sz="2600" b="1">
                <a:latin typeface="Book Antiqua" charset="0"/>
              </a:rPr>
              <a:t> gas – but living things need it in </a:t>
            </a:r>
            <a:r>
              <a:rPr lang="en-US" sz="2600" b="1" i="1" u="sng">
                <a:latin typeface="Book Antiqua" charset="0"/>
              </a:rPr>
              <a:t>ammonia</a:t>
            </a:r>
            <a:r>
              <a:rPr lang="en-US" sz="2600" b="1">
                <a:latin typeface="Book Antiqua" charset="0"/>
              </a:rPr>
              <a:t> form</a:t>
            </a:r>
            <a:endParaRPr lang="en-CA" sz="2600">
              <a:latin typeface="Book Antiqua" charset="0"/>
            </a:endParaRPr>
          </a:p>
          <a:p>
            <a:pPr marL="136525" indent="0" eaLnBrk="1" hangingPunct="1">
              <a:lnSpc>
                <a:spcPct val="90000"/>
              </a:lnSpc>
              <a:buFont typeface="Wingdings 2" charset="0"/>
              <a:buNone/>
            </a:pPr>
            <a:endParaRPr lang="en-US" sz="2600" b="1">
              <a:latin typeface="Book Antiqua" charset="0"/>
            </a:endParaRPr>
          </a:p>
          <a:p>
            <a:pPr marL="136525" indent="0" eaLnBrk="1" hangingPunct="1">
              <a:lnSpc>
                <a:spcPct val="90000"/>
              </a:lnSpc>
              <a:buFont typeface="Wingdings 2" charset="0"/>
              <a:buNone/>
            </a:pPr>
            <a:r>
              <a:rPr lang="en-US" sz="2600" b="1">
                <a:latin typeface="Book Antiqua" charset="0"/>
              </a:rPr>
              <a:t>3.  	</a:t>
            </a:r>
            <a:r>
              <a:rPr lang="en-US" sz="2600" b="1" i="1" u="sng">
                <a:latin typeface="Book Antiqua" charset="0"/>
              </a:rPr>
              <a:t>Cyanobacteria</a:t>
            </a:r>
            <a:r>
              <a:rPr lang="en-US" sz="2600" b="1">
                <a:latin typeface="Book Antiqua" charset="0"/>
              </a:rPr>
              <a:t> are the only organisms </a:t>
            </a:r>
            <a:endParaRPr lang="en-CA" sz="2600">
              <a:latin typeface="Book Antiqua" charset="0"/>
            </a:endParaRPr>
          </a:p>
          <a:p>
            <a:pPr marL="136525" indent="0" eaLnBrk="1" hangingPunct="1">
              <a:lnSpc>
                <a:spcPct val="90000"/>
              </a:lnSpc>
              <a:buFont typeface="Wingdings 2" charset="0"/>
              <a:buNone/>
            </a:pPr>
            <a:r>
              <a:rPr lang="en-US" sz="2600" b="1">
                <a:latin typeface="Book Antiqua" charset="0"/>
              </a:rPr>
              <a:t>capable of performing </a:t>
            </a:r>
            <a:r>
              <a:rPr lang="en-US" sz="2600" b="1" i="1" u="sng">
                <a:latin typeface="Book Antiqua" charset="0"/>
              </a:rPr>
              <a:t>nitrogen</a:t>
            </a:r>
            <a:r>
              <a:rPr lang="en-US" sz="2600" b="1">
                <a:latin typeface="Book Antiqua" charset="0"/>
              </a:rPr>
              <a:t> fixation</a:t>
            </a:r>
            <a:endParaRPr lang="en-CA" sz="2600">
              <a:latin typeface="Book Antiqua" charset="0"/>
            </a:endParaRPr>
          </a:p>
          <a:p>
            <a:pPr marL="136525" indent="0" eaLnBrk="1" hangingPunct="1">
              <a:lnSpc>
                <a:spcPct val="90000"/>
              </a:lnSpc>
            </a:pPr>
            <a:endParaRPr lang="en-CA" sz="2600">
              <a:latin typeface="Book Antiqu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dirty="0">
              <a:ea typeface="+mj-ea"/>
              <a:cs typeface="+mj-cs"/>
            </a:endParaRPr>
          </a:p>
        </p:txBody>
      </p:sp>
      <p:sp>
        <p:nvSpPr>
          <p:cNvPr id="3" name="Content Placeholder 2"/>
          <p:cNvSpPr>
            <a:spLocks noGrp="1"/>
          </p:cNvSpPr>
          <p:nvPr>
            <p:ph sz="half" idx="1"/>
          </p:nvPr>
        </p:nvSpPr>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b="1" dirty="0">
                <a:ea typeface="+mn-ea"/>
                <a:cs typeface="+mn-cs"/>
              </a:rPr>
              <a:t>C.	Bacteriophage</a:t>
            </a:r>
            <a:r>
              <a:rPr lang="en-US" b="1" dirty="0" smtClean="0">
                <a:ea typeface="+mn-ea"/>
                <a:cs typeface="+mn-cs"/>
              </a:rPr>
              <a:t>:</a:t>
            </a: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a:t>
            </a:r>
            <a:r>
              <a:rPr lang="en-US" b="1" i="1" dirty="0">
                <a:ea typeface="+mn-ea"/>
                <a:cs typeface="+mn-cs"/>
              </a:rPr>
              <a:t>are viruses that invade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bacteria</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18435" name="Content Placeholder 3"/>
          <p:cNvSpPr>
            <a:spLocks noGrp="1"/>
          </p:cNvSpPr>
          <p:nvPr>
            <p:ph sz="half" idx="2"/>
          </p:nvPr>
        </p:nvSpPr>
        <p:spPr/>
        <p:txBody>
          <a:bodyPr/>
          <a:lstStyle/>
          <a:p>
            <a:pPr eaLnBrk="1" hangingPunct="1"/>
            <a:endParaRPr lang="en-CA">
              <a:latin typeface="Book Antiqua" charset="0"/>
            </a:endParaRPr>
          </a:p>
        </p:txBody>
      </p:sp>
      <p:pic>
        <p:nvPicPr>
          <p:cNvPr id="7173"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572000" y="333375"/>
            <a:ext cx="4165600" cy="49133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7174"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55650" y="3451225"/>
            <a:ext cx="3333750" cy="2095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3" name="Content Placeholder 2"/>
          <p:cNvSpPr>
            <a:spLocks noGrp="1"/>
          </p:cNvSpPr>
          <p:nvPr>
            <p:ph idx="1"/>
          </p:nvPr>
        </p:nvSpPr>
        <p:spPr>
          <a:xfrm>
            <a:off x="457200" y="836613"/>
            <a:ext cx="5051425" cy="5472112"/>
          </a:xfrm>
        </p:spPr>
        <p:txBody>
          <a:bodyPr>
            <a:normAutofit fontScale="92500" lnSpcReduction="2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a:t>
            </a:r>
            <a:r>
              <a:rPr lang="en-US" b="1" dirty="0">
                <a:ea typeface="+mn-ea"/>
                <a:cs typeface="+mn-cs"/>
              </a:rPr>
              <a:t>.  </a:t>
            </a:r>
            <a:r>
              <a:rPr lang="en-US" b="1" dirty="0" smtClean="0">
                <a:ea typeface="+mn-ea"/>
                <a:cs typeface="+mn-cs"/>
              </a:rPr>
              <a:t>Many </a:t>
            </a:r>
            <a:r>
              <a:rPr lang="en-US" b="1" dirty="0">
                <a:ea typeface="+mn-ea"/>
                <a:cs typeface="+mn-cs"/>
              </a:rPr>
              <a:t>plants have </a:t>
            </a:r>
            <a:r>
              <a:rPr lang="en-US" b="1" i="1" u="sng" dirty="0">
                <a:ea typeface="+mn-ea"/>
                <a:cs typeface="+mn-cs"/>
              </a:rPr>
              <a:t>symbiotic</a:t>
            </a:r>
            <a:r>
              <a:rPr lang="en-US" b="1" dirty="0">
                <a:ea typeface="+mn-ea"/>
                <a:cs typeface="+mn-cs"/>
              </a:rPr>
              <a:t> </a:t>
            </a:r>
            <a:r>
              <a:rPr lang="en-CA" dirty="0" smtClean="0">
                <a:ea typeface="+mn-ea"/>
                <a:cs typeface="+mn-cs"/>
              </a:rPr>
              <a:t>  </a:t>
            </a:r>
            <a:r>
              <a:rPr lang="en-US" b="1" dirty="0" smtClean="0">
                <a:ea typeface="+mn-ea"/>
                <a:cs typeface="+mn-cs"/>
              </a:rPr>
              <a:t>relationships </a:t>
            </a:r>
            <a:r>
              <a:rPr lang="en-US" b="1" dirty="0">
                <a:ea typeface="+mn-ea"/>
                <a:cs typeface="+mn-cs"/>
              </a:rPr>
              <a:t>with </a:t>
            </a:r>
            <a:r>
              <a:rPr lang="en-US" b="1" i="1" u="sng" dirty="0">
                <a:ea typeface="+mn-ea"/>
                <a:cs typeface="+mn-cs"/>
              </a:rPr>
              <a:t>nitrogen</a:t>
            </a:r>
            <a:r>
              <a:rPr lang="en-US" b="1" dirty="0">
                <a:ea typeface="+mn-ea"/>
                <a:cs typeface="+mn-cs"/>
              </a:rPr>
              <a:t>-fixing </a:t>
            </a:r>
            <a:r>
              <a:rPr lang="en-US" b="1" dirty="0" smtClean="0">
                <a:ea typeface="+mn-ea"/>
                <a:cs typeface="+mn-cs"/>
              </a:rPr>
              <a:t>bacteria</a:t>
            </a:r>
            <a:r>
              <a:rPr lang="en-US" b="1" dirty="0">
                <a:ea typeface="+mn-ea"/>
                <a:cs typeface="+mn-cs"/>
              </a:rPr>
              <a: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a.  Example</a:t>
            </a:r>
            <a:r>
              <a:rPr lang="en-US" b="1" dirty="0">
                <a:ea typeface="+mn-ea"/>
                <a:cs typeface="+mn-cs"/>
              </a:rPr>
              <a:t>:  soybean and </a:t>
            </a:r>
            <a:r>
              <a:rPr lang="en-US" b="1" i="1" u="sng" dirty="0">
                <a:ea typeface="+mn-ea"/>
                <a:cs typeface="+mn-cs"/>
              </a:rPr>
              <a:t>Rhizobium</a:t>
            </a:r>
            <a:r>
              <a:rPr lang="en-US" b="1" dirty="0">
                <a:ea typeface="+mn-ea"/>
                <a:cs typeface="+mn-cs"/>
              </a:rPr>
              <a:t>, </a:t>
            </a:r>
            <a:r>
              <a:rPr lang="en-US" b="1" dirty="0" smtClean="0">
                <a:ea typeface="+mn-ea"/>
                <a:cs typeface="+mn-cs"/>
              </a:rPr>
              <a:t>which invades and  </a:t>
            </a:r>
            <a:r>
              <a:rPr lang="en-US" b="1" dirty="0">
                <a:ea typeface="+mn-ea"/>
                <a:cs typeface="+mn-cs"/>
              </a:rPr>
              <a:t>grows in root nodules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i.  Bacteria </a:t>
            </a:r>
            <a:r>
              <a:rPr lang="en-US" b="1" dirty="0">
                <a:ea typeface="+mn-ea"/>
                <a:cs typeface="+mn-cs"/>
              </a:rPr>
              <a:t>get:  </a:t>
            </a:r>
            <a:r>
              <a:rPr lang="en-US" b="1" i="1" dirty="0">
                <a:ea typeface="+mn-ea"/>
                <a:cs typeface="+mn-cs"/>
              </a:rPr>
              <a:t>home and a source </a:t>
            </a:r>
            <a:r>
              <a:rPr lang="en-US" b="1" i="1" dirty="0" smtClean="0">
                <a:ea typeface="+mn-ea"/>
                <a:cs typeface="+mn-cs"/>
              </a:rPr>
              <a:t>of </a:t>
            </a:r>
            <a:r>
              <a:rPr lang="en-US" b="1" i="1" dirty="0">
                <a:ea typeface="+mn-ea"/>
                <a:cs typeface="+mn-cs"/>
              </a:rPr>
              <a:t>nutrients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ii. Plant </a:t>
            </a:r>
            <a:r>
              <a:rPr lang="en-US" b="1" dirty="0">
                <a:ea typeface="+mn-ea"/>
                <a:cs typeface="+mn-cs"/>
              </a:rPr>
              <a:t>gets:  </a:t>
            </a:r>
            <a:r>
              <a:rPr lang="en-US" b="1" i="1" dirty="0">
                <a:ea typeface="+mn-ea"/>
                <a:cs typeface="+mn-cs"/>
              </a:rPr>
              <a:t>ammonia</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r>
              <a:rPr lang="en-US" b="1" dirty="0" smtClean="0">
                <a:ea typeface="+mn-ea"/>
                <a:cs typeface="+mn-cs"/>
              </a:rPr>
              <a:t>iii</a:t>
            </a:r>
            <a:r>
              <a:rPr lang="en-US" b="1" dirty="0">
                <a:ea typeface="+mn-ea"/>
                <a:cs typeface="+mn-cs"/>
              </a:rPr>
              <a:t>. Nodules are built-in </a:t>
            </a:r>
            <a:r>
              <a:rPr lang="en-US" b="1" i="1" u="sng" dirty="0">
                <a:ea typeface="+mn-ea"/>
                <a:cs typeface="+mn-cs"/>
              </a:rPr>
              <a:t>fertilizer</a:t>
            </a:r>
            <a:r>
              <a:rPr lang="en-US" b="1" dirty="0">
                <a:ea typeface="+mn-ea"/>
                <a:cs typeface="+mn-cs"/>
              </a:rPr>
              <a:t> </a:t>
            </a:r>
            <a:r>
              <a:rPr lang="en-US" b="1" dirty="0" smtClean="0">
                <a:ea typeface="+mn-ea"/>
                <a:cs typeface="+mn-cs"/>
              </a:rPr>
              <a:t>factories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		</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5</a:t>
            </a:r>
            <a:r>
              <a:rPr lang="en-US" b="1" dirty="0">
                <a:ea typeface="+mn-ea"/>
                <a:cs typeface="+mn-cs"/>
              </a:rPr>
              <a:t>.  </a:t>
            </a:r>
            <a:r>
              <a:rPr lang="en-US" b="1" dirty="0" smtClean="0">
                <a:ea typeface="+mn-ea"/>
                <a:cs typeface="+mn-cs"/>
              </a:rPr>
              <a:t>More </a:t>
            </a:r>
            <a:r>
              <a:rPr lang="en-US" b="1" dirty="0">
                <a:ea typeface="+mn-ea"/>
                <a:cs typeface="+mn-cs"/>
              </a:rPr>
              <a:t>than </a:t>
            </a:r>
            <a:r>
              <a:rPr lang="en-US" b="1" i="1" u="sng" dirty="0">
                <a:ea typeface="+mn-ea"/>
                <a:cs typeface="+mn-cs"/>
              </a:rPr>
              <a:t>170</a:t>
            </a:r>
            <a:r>
              <a:rPr lang="en-US" b="1" dirty="0">
                <a:ea typeface="+mn-ea"/>
                <a:cs typeface="+mn-cs"/>
              </a:rPr>
              <a:t> million tons of nitrogen </a:t>
            </a:r>
            <a:r>
              <a:rPr lang="en-US" b="1" dirty="0" smtClean="0">
                <a:ea typeface="+mn-ea"/>
                <a:cs typeface="+mn-cs"/>
              </a:rPr>
              <a:t>fixed </a:t>
            </a:r>
            <a:r>
              <a:rPr lang="en-US" b="1" dirty="0">
                <a:ea typeface="+mn-ea"/>
                <a:cs typeface="+mn-cs"/>
              </a:rPr>
              <a:t>every </a:t>
            </a:r>
            <a:r>
              <a:rPr lang="en-US" b="1" i="1" u="sng" dirty="0">
                <a:ea typeface="+mn-ea"/>
                <a:cs typeface="+mn-cs"/>
              </a:rPr>
              <a:t>year</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77827" name="Picture 2" descr="http://microbezoo.commtechlab.msu.edu/zoo/zdrr0125.jpg"/>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867400" y="692150"/>
            <a:ext cx="3132138" cy="23495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7828" name="Picture 5" descr="http://www.southtexascollege.edu/nilsson/4_GB_Lecture_figs_f/4_GB_19_Bacteria_Fig_f/Mader_Rhizobium_nodules.gif"/>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842000" y="3644900"/>
            <a:ext cx="3048000" cy="2286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smtClean="0">
                <a:effectLst/>
                <a:ea typeface="+mj-ea"/>
                <a:cs typeface="+mj-cs"/>
              </a:rPr>
              <a:t>44-1:The </a:t>
            </a:r>
            <a:r>
              <a:rPr lang="en-US" dirty="0">
                <a:effectLst/>
                <a:ea typeface="+mj-ea"/>
                <a:cs typeface="+mj-cs"/>
              </a:rPr>
              <a:t>Nature of Disease</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457200" y="1052513"/>
            <a:ext cx="6130925" cy="5256212"/>
          </a:xfrm>
        </p:spPr>
        <p:txBody>
          <a:bodyPr>
            <a:normAutofit fontScale="92500"/>
          </a:bodyPr>
          <a:lstStyle/>
          <a:p>
            <a:pPr marL="137160" indent="0" eaLnBrk="1" fontAlgn="auto" hangingPunct="1">
              <a:spcAft>
                <a:spcPts val="0"/>
              </a:spcAft>
              <a:buClr>
                <a:schemeClr val="tx1">
                  <a:shade val="95000"/>
                </a:schemeClr>
              </a:buClr>
              <a:buFont typeface="Wingdings 2"/>
              <a:buNone/>
              <a:defRPr/>
            </a:pPr>
            <a:r>
              <a:rPr lang="en-US" b="1" u="sng" dirty="0">
                <a:solidFill>
                  <a:srgbClr val="FFFF00"/>
                </a:solidFill>
                <a:ea typeface="+mn-ea"/>
                <a:cs typeface="+mn-cs"/>
              </a:rPr>
              <a:t>Introduction</a:t>
            </a:r>
            <a:endParaRPr lang="en-CA" b="1" dirty="0">
              <a:solidFill>
                <a:srgbClr val="FFFF00"/>
              </a:solidFill>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A.  </a:t>
            </a:r>
            <a:r>
              <a:rPr lang="en-US" b="1" dirty="0" smtClean="0">
                <a:ea typeface="+mn-ea"/>
                <a:cs typeface="+mn-cs"/>
              </a:rPr>
              <a:t>Disease</a:t>
            </a:r>
            <a:r>
              <a:rPr lang="en-US" b="1" dirty="0">
                <a:ea typeface="+mn-ea"/>
                <a:cs typeface="+mn-cs"/>
              </a:rPr>
              <a:t>:  </a:t>
            </a:r>
            <a:r>
              <a:rPr lang="en-US" b="1" i="1" dirty="0">
                <a:ea typeface="+mn-ea"/>
                <a:cs typeface="+mn-cs"/>
              </a:rPr>
              <a:t>any change, other than an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injury, that interferes with the normal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functioning of the body</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B. </a:t>
            </a:r>
            <a:r>
              <a:rPr lang="en-US" b="1" dirty="0" smtClean="0">
                <a:ea typeface="+mn-ea"/>
                <a:cs typeface="+mn-cs"/>
              </a:rPr>
              <a:t>Infectious </a:t>
            </a:r>
            <a:r>
              <a:rPr lang="en-US" b="1" dirty="0">
                <a:ea typeface="+mn-ea"/>
                <a:cs typeface="+mn-cs"/>
              </a:rPr>
              <a:t>diseases are produced by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u="sng" dirty="0">
                <a:ea typeface="+mn-ea"/>
                <a:cs typeface="+mn-cs"/>
              </a:rPr>
              <a:t>pathogens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Pathogens</a:t>
            </a:r>
            <a:r>
              <a:rPr lang="en-US" b="1" dirty="0">
                <a:ea typeface="+mn-ea"/>
                <a:cs typeface="+mn-cs"/>
              </a:rPr>
              <a:t>:  </a:t>
            </a:r>
            <a:r>
              <a:rPr lang="en-US" b="1" i="1" dirty="0">
                <a:ea typeface="+mn-ea"/>
                <a:cs typeface="+mn-cs"/>
              </a:rPr>
              <a:t>are disease-causing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microorganisms </a:t>
            </a:r>
            <a:r>
              <a:rPr lang="en-US" b="1" dirty="0" smtClean="0">
                <a:ea typeface="+mn-ea"/>
                <a:cs typeface="+mn-cs"/>
              </a:rPr>
              <a:t> </a:t>
            </a:r>
            <a:r>
              <a:rPr lang="en-US" b="1" i="1" dirty="0">
                <a:ea typeface="+mn-ea"/>
                <a:cs typeface="+mn-cs"/>
              </a:rPr>
              <a:t>such as viruses, bacteria, fungi, and protozoans</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33795" name="Picture 2" descr="http://t3.gstatic.com/images?q=tbn:ANd9GcS9I7v0FCOc2nJ-6-8sJ9_Tzf8NOc8InVaXNvd71iwm_-hatdRm"/>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416675" y="4797425"/>
            <a:ext cx="2409825" cy="1895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3796" name="AutoShape 4" descr="data:image/jpg;base64,/9j/4AAQSkZJRgABAQAAAQABAAD/2wCEAAkGBhMSERUUEhQUFRQVFBcXFBcVFxQUFxYYFRcVFBQXFxcXHCYeFxwjGRUVHy8gIycpLCwsFx4xNTAqNSYrLCkBCQoKDgwOGg8PGikkHyQsLCwsLCwsLCwtLCwsKSwsLCksKSwsLCwpLCwsKSwsKSwsLCwsLCwsLCwsLCwpLCwsLP/AABEIAOEA4QMBIgACEQEDEQH/xAAcAAACAgMBAQAAAAAAAAAAAAAFBgQHAAEDAgj/xABMEAABAwIEBAMFBAYGBgoDAAABAgMRAAQFEiExBkFRYRMicQcygZGhFCNCUoKxwdHh8BUXM2JykhZDU6KysyQ0VHOkwsPS0/ElRGP/xAAZAQADAQEBAAAAAAAAAAAAAAABAgMEAAX/xAApEQACAgICAwABAwQDAAAAAAAAAQIRAyESMRNBUXEiMmEEFDPwQoGh/9oADAMBAAIRAxEAPwBFtl0ew5e1BbZmjlg1XkTPLY04evSt4inSvFgNK9Ygry1D2IxCx1GppRuRrThjq96T7s61uwlsRxQ5RWwvSDQYV1bciryjZaUbRYuEYztrTxhOLzGtUvY3xFNWE43Ea1hyY6MkouJcdtdAipMTSNhWOzGtM1piQIrM4jxmEFN1xU3XdDoNestLQ92Qy3U0WKUhRMkhEkcpO0Vrw62taoiTH7qaLUe0MqXZ5OHDzCTICenvK5fqrmu1TmCZJOYA6aGd4PL416ddUdCon+G1c1Pr08x02puUPgbRu7sEkgonVZTAGwG5GvY1iMJSSmFGDM+7OnppXIOq01OhJHx3r19qV+Y8/rvTcoN9AuPw7GwQQPMrVJVsNhzpdxrCUlB86gvwS7sMunIneiN1fkD3vw5fh0pU4s4gUsKSCUoIAKQZBiqR4fCTlEUG8IQ+m4ccWtCGUBUoSFElRIAgkTseY9a4YlwGyDcJbfcLjSmEgKQkJzPlKUoKgSSddwBGm9Cb3GXUBSELKUrIKgIglBlMyOR1oVdY6+vOFOrIcWFuajzLTGVRgbiK3Ykki+JKhivOA0DMll1anG7hph3OhKUFTsatkEkxOoPKp3+hDBZUhlRW45dC3Q46nJkLWYvFISYUDlO4nl3pPu+Irl3J4j7isigpEq91Q2V/i7717u+J7p3L4j7isq86dYyr2zAiIOpq1l7Q123ATBuGAh3xEl4pdbWWcxShKllafCWqEnJEGCJoc3w1bvMvvIcUFJU8pLLQbV4aEKOXMlawtQiDKZgdaDnim6LiXC+5nSClKpGgV70CIE8zE1yVxBcFnwS84Woy5J0y75Z3y9tq6zrQOzelbrKygAsi2saMWdlU20w+ibdnFeQ3Z55HZRAofitzAqfeuZRSjjOIb10Y2xewHjNxJNLNwdaI39zJoU6qvQxxo1Y40eQYrU1kVqrFzq25FELW9IoWE17Qo0so2JKKY44djMc6asN4g21qrGbkiilpihHOss8Rmljouexx0HnRy2xIHnVMWWPkc6YbDiXv9azuDRK2i003A61hdFJNvxKOv1qUniEdam0P5BoW6K4LeFLq8fHWob/EA60vE7mMzl4BQ+6xUDnStdcQ96C3vEHenjBittjDiWP96TMYxnNOtQL7F550FubomtUMQ8MdvZ4u35NRK2ozXmtiVGyKpGTWVhrKYYyKyt1sUAGorK9VlcdZfrSwK6uXgA3pSexyOdQLniHvXlKDPN2wxjWJCDrSJit9JNdMRxgq50Aubia1Y8ZbHA8POTXA1ijWq1pUa0qN1iRWq9t1wWSre2muy7AxUrDiKn3CkxWdzdmaU3YsutxWkumpF2dahxVltFo7WyW1dkVOYxMjnQcithVBwTA4JjKzjZHOpaMePWlMu16D5qbxIm8Q2HHj1qO7jh60Iwiwdun22GRmccUEpHITuSeQA1J6A1aaPZ1h1mkfbHFvugHOEuFlrtEDNoP72vTlU5RjDsHjS7K2exUnnUJ2+Jq2G8HwZYJFoCORFw8Tp3C68r4WwVYP3DqCelwvMO4CyQfrXLJjQVw+lPrfmuBM1b/9XODqBIdu0g7edlUddCiTXJ32W4WRCL24QrkVpbUn4gAfrFVWbH9KqUfpUkVuKtEex+2JgYj/AOHP/wAlZ/UfIlOIMEdfDX9YVpTLNB+xrTKtitxVl/1JuE+W+tDr/wD0Hpyrnc+xC6H9ncWjnYLUg/7yYPzo+SP1HWVwBWU+XnsaxBtBUA05H4W15lR2ECaS7uyW0oocQpChuFApPyNFTT6BZHy1ut1lMGwy7iRqG7eE16Nqa8KtTUEokEkRnHjXKu62a4lFWVFlR5rCK3FbiiMeYr0mt1quASGbiK7LvSahAVlK4oRxR6cXNeK9VmWiMeYrIr1Fby1wbPIFZlr2RW+VdYLLO9kNt4NpfXsDOlKWWldCRmXHfVv5Ui4zjzjrqgpwmTGpKues1YPAIDuBXjSffS/mI7KbbCT80KHwqr7jDlpdVnEEnQnnNRVObsGm9/DFYmWzLazJ0MGIrbWOqnzE/rn4moDtipJ2qWliUAqjeBHaquMKGahRJPETmaUqWDsdARp8aLWvFpTCVjXt39aWLtSSYA+NSXbYJhZ1AFJLHBpWhXCOhmY4uWVZSNJ05fWvV1j6ivMl1aVaAZVZTroRoNZ00pesHlOSQNdYjnOlNWDezPELgAtNhlClR4jx8PTqAfOo7nQelT8Ubon490drXiBRPmVqEyXAAlRMwQckSI7VJa41KyoAkEHU9RsDvIggaj5Uy23sMT4SUvXvOV+C370csylH9Xwqa37J8KY3fuc35lKQT/y6k4Q9tHPHXYGs+L1IAXKgob5YII+NEsct2MYsXHEp/wClMplCoykgalJA3nX41Od9nWHKy/f3AHKFI1+OSimB4LYWqleE65qkpIWQd/gKmko7i0Kk0fOf2Y9Kyrs/q0w7/tD3+5/7aytHnQechCGGdq5u4X2osh0VISkGs/Jme2Jt3h8UKeYinq9shFLl/ZxNXhMpCYAKaszg32NLfR418pbDZEpQkAOEfmXmENiNp17deHsi4URdXqnHQFN26QvKRIUtRhvN1Agqj+6Kt7FsSSjcggEBKSREk7q5nU7bk6CjlzcFo03StgT+rDCA2ItiQN1qedTPqrNH0qJeeyTCl6ALZP8AceJ+joUOdT/tS3CQpxeYH3G05ymO/uJV2G3czRQKCNPKNAfMfMZ6mDHqKyPPO+xVMrjiX2DuISV2LvjAD+zcyhZM65ViEn0MetVbcWa21qQ4lSFpMKSoQUkciDX1NaPKEDKgdCCTI6TrPrQvjX2f2+JI1hu4SPK6ACf8LgHvp+o5cwdeLMp6KdrR80Za3FEMbwR21fWw8nKtBg9COSknmkjUGoQRV7Es8BFe/CqXbW01NOH6UjmTc6ApRWZalvsxXCKZMZMa/Z1xciydcbfBNvcpCHSnVSInKsDnGYyOh7RTTinBAuUh2zcRcNycim/MoAmcq0bpMzyqqwmujDykKCkKUlQ2UklJHoRrU5w5bOdMdX+An0HVpyY82gIPOIG3yrV1w234iZacQkR5ToSOZI26c9aAN8YXyYi7udNvvnD9Cante0jERvcFXZbbKx9UVN45/ROP8kx/hhotzIU5OggiO05RUBWA5gZaVoeahlPYaTRO39q9yI8Rizdga5mchPc5FAfSpSPaspRANjbKJMABT2snQASdTQ45F7O4v6Nfsy4HQE/a3vwKPgo/AnICkqUANYOwnSCd4jvxbxkpOZLao1IKtCoj/wAo9KYuJb4sWiWkJDalBKQEzCRAU4RzgEneqlxJ4IBVoddSd9OvU71Oe2o/7YZuv0o0rEipWZSFEHZQK0qPeARW2+JEsApKVR13NJmIcQLUowogdJIHwAqC3iKlBQ1M/wAg1Zf07a2csT7LOwrjRpcoKiNdM24PLWuj3EhaVooK5FJ/YRVfWlolZBmFbkjpUwLE+8SI1P7KlLFFPQjirHb/AEoH5R8zWUhfakflV/mNZXeFHcWT28RorZX00mIuKLYfcGapLHR0oUOE5hQfEraiFi5IrzfI0qK0yPQ5+yW2bbsLl0GXFu5V6bBKRkSDznOT+lRe/wAOWsozQgqiYElO6iRznLKQeUrNCfZBcBTVywT7q0uAaRChlJ67oT8xT1cWYJJM+YhJHIhOoP1V867Km9mtLlFMFs26WgE5QkHUjsesfAAcye1RnlKClEgEkwOauwSlIEeuajV02EAriVKUmIEqn8I7aftoYtsmfNl1hbifeV+YJJPlHcd/jnao6SrRjt4uQhJSmAM+UgEE8uo/jUq0dVodR6k/t0NRGrNTY+7QImZlJ+WmvrNabxCFQqSe4EfMUtsF12ReP+DUYlbEpSPtTSSWlDTNzLauoPLoYPWfnrwikkKBBBIIOhBGhBHIzX1Hb3MaifoRVS+2bhdLL6LtvRNySFjo6kAkjsoa+oPWvQw5Oap9oeW1YlWAE0XdjLS9bvRU032ldJbMsouyJejWp3D/AATd3p+4ZUUTBcV5Wx1lZ0MdBJ7U7ezngVm4bVd3gKmwopbbJKUry+8tRGqkyYAGkgz0pmv+OtmbdIbQPImMoEDQZRsBXPIo6LKoq5Cgv2F3I/8A2bWYmCXBrzHu7Dr9BQ/EfY1iLfuJaeET904J/wArmU0zXmOBA8plZnzQJ7wBXvD8dWd1xlEmfLPPflU/7h/Ac18KrxLBH7cxcMuNE7eIhSQfQnQ/CoYFXonjcrORaElv8qwHAvrIXtXFVjhVwSHLJpJP4mypqP8AJAp1nj7DafspGKJ8MXXhXls4QFBD7ZIPMZxO/wDMgVa73suwpYGV15szydQvTp5kmuF97HLOJZu3UkfmCHPiIyU/li12NTGnjhuAkqkwFAcs0x+761TfFGJA+QwhIVt1naavDF2GblpCFvAERmUUFMmIUYMASdd6TMT9kLdwgzeoIE6+HmjpqF1GMUp3evygSjc7RRr1ygkynrUdlwyI0q2v6iGyf+voI2MMLJ/4/wBdMuFeyjCbcS4Hn1ACfEWUSd/KhGWdjpJ+NbPLjiqsunFIpMeJnEbZY7a70Rawd4DN4bmXrlVER1ir5tMMw1s/c2tvPeCr/KuSPpRW54ibSn8ITtB29KzSzR+kXX0+aPsp6H/Kayvor/SZj8qPpWUnnQLX0+ZmkUYw9ozXu2wwmjllhUVWc0LOZMw9GldLwaVKZYgVEvl1nXZnPHC+Oqs7tDonL7roGuZskZhHUaEdwKvm2dQ6lLiCFJUApJGxBGlfOS109+y/jHw3haOq+7cnwZHuuEzlnkFa/petacbXTL4p06ZaV2zI+f10J+VBbhpsSpWsbk7QOQAo++QEkkwO9L17fZfdIyjfY/E8hWb+qjUzRkpIFXGI5ZBDh5yAkADlCeeneuKMRC9EuacwtIH8K01jCl7KbykmA2Ug/AK1n0qK7iLStHCtJmPMAZ+VZqMzYbtHCmDOZP8Acg5T1rfHWDC7w15IgqQkvNHopuVQPVOZMd6H4c0hKvu1JhW2sGeWlNWEc+h3HfZQ9KrhdTRbG70fLgFegTRHiCx8G6faAgNvOJSOiUrUEj/LFQUiDNbyR9BY6kMWjTCBlCWkp7AISB+uaqbGb1LYzg6DQAbn4+tWxxv97bhxGqVJCh3CvMCPgapjEmJQUnYGfiNKy6c3+Q5P3kReOLVqFFIA20gDlXI4+pRgKWo8joAO/rUdzDytuZ92THeNKFIdW2EiBJPqa0xhF9DRimMv9P8AhoGcrUe+5qWzxapSRByifdnMPrSTdOqV72utcEtnl1p/7eLWx1hVFiMY8sghBg9SZB7V3tOIH07LJ6gkR8qS7O7U2NZqY1jCTodTy5VB4vhFw+DojiN8xDih2ToPjAg1JsuKFBeYKKVEZSryg69REEeoNV4rFVpO8Rt2oha4mVkbGRvFI8NAcGtj2/xwWwQ6Frg6qbKULHeB5VD4Ch6+MmFkhFwUSJ++Qoie28H0pSxNydoBSMoPXtQ22BWoIVvOo7UY4YtWFRtbLFZuXEpCkqadSBMNmCOiuX6ulFGsaDrRkhKiROgKZA36ikZV8oKaLWxSoQRMgmNfgBRm5uQlsoEA8+g7VKUBGFftTvVn/MKykn7OfzitUfGvp1DXaYcKJBgAVFN0BUd/EqG2SO9y+BQG+uq3d380JffmqRiFI2p+jns+w5b+I24QB92sOrJ2CGyCT6zAHcillRq1vYxhvhs3N2rSYaRpyT5lkfpFI/RqypbZaEbY6cT48hoEalQA0HfvsKr/ABC/deIy+pCRoOmpMVD4uxxTtyLduYTK3Cecc1coAM0i3vEKnVrUpSvCEhtA0TE+UkDckak1mUJZG5MaVzdjbiF8hkysHOAClMoJUeWg1SO56V7t+Jio/eNjKrfqJ6VXCcThUpSlMjnJ+NFcHvHVHMVafMHsRVZYKVsDxtIse2PmBSo5VCRP7O4qxMAfzISdCRAV68j8RNVJY4nGm6dND+H/AA9OdWTwG5KTrPu/LXWs1U0HC/1FU+06zDeKXIGylJX8VoSo/UmlcU5+1dH/AOVe/wALX/LTSoGjW6XbFn2y4PZnjCbqx+zKUPGt9EpO5a/AddwJKe0J66r3E3DgQpaRoFjSdNRuJpIw+8dt3EusqKHEGUqHL94OxB0NW1Z8bWN+2lL6gy+QAoLEIKueVfuxP5iDtUZwv9UextTX8lY/0SpCigHsQeYoVeYOQ5AgRtVr43wypBnKSnkrtyn99K1/w6ryEEZTJknUdu9JHLTEtpiHc2SQDmHONKEv22UwJk7U74jwyoKzIWpJGp8spPy1AqDiFstWXM1lk7p1GnRQPX0rTDLRWOShduGlFI0rzZWZJ1phWyB5VkJPIn9oqMMNHmhYGmm3ximWXVB8mqIa20E/zrUqzIShagNRonsTzPSuDPD7h8ycxG+bQD16xRhvDMqUpcWAQcykjzKV0Ech6xvSya+gk19BgstUpcUStRGVCdNTtmUdAKIOKDWYMBsuJT51GdSPyhR5dTvROywR1xSlBORR1zr3iNAkRCRHT51xTgJLis0Ska7QYj4a1NzT7EcjxwsZVnXqsaJzbTymueI2rhkjcn5a1JRYFKxl169P40zrwzMQVbAAQPxGKnKVSsW92IH9FL7/ADrdWN/Qp/2P0rK7zM7kxTdv6iOXRNXMv2e4W+CpCFI5eVbiAD1hcifpS1fexRepYuUq3hLiFJ9AVJJ+cVRRXp2N4X6K1cerkaY8U9n1+xJVbrUB+JqHR8ckkfEUAcZKSQoFJG4UCCPgdaYWq7OMVdnCSCMBQAYKvFgkEwS8sjb+dapiKurhMpcwRsIMlsOBY5ghSioR6KB9DXSf6X+B8fv8FW8c37geWlHk8RASVAFKiEAApJiSIgxSnc20pQBoMn7ad+MrAutpcTqpmDG5UkaaR2MfAd6V8RRFulSddwI5gmRQxS0qDF9UBkJSox0ETRmwKEiOn1gUFbbII0Om3ejLFmSiatkGyBTBHStQSNcy466TIq4+C5SuP7oGnbSqlwdtLZH5okdUnlVvcMvpat1vr/1TSlqnTRIzRNYpbmkicP3lU8b3njYjcr5eKUj0bAaH/BUK3Ymorr6lrUtWqlKKleqiSfqTU61XVpMlJ3s4v29QlIo863IoY+zQTFTCOCcb3dqAlDmdsQPCdHiNwOQB1SP8JFM7HtDtXyBc26mZ0KmiHEa8y2QCB6Emq/KK1lpmlLspyZaDlpYuAeBdsGdkqV4atemeIOu1bVwW8n8JKTrIH7jr61V8UUwnE7wEN2ztxP4UNKcOnZCf3VPxr0G0/Qw3nCz4VogOd1JzyOmomo6uF1xPhNJWd/LsP8JJANOWBYZi+QLuLwND/ZuNofXGmp2j0zU0KxJkABxAJA1JSACeZgTFI1x1yKeP+aKkOAfiWk+X109ByrQ4UzDxPNCiSMwIKup6x+urQRjVqtSklpIjY6CfQiu17aNutyy22VgSEuFYTpyOXb1AIofiS/8AQLHfTKzGH3CwlvMtKEiDlTEjXc/T4VNY4VOWAjIkc1SJ/fW7r2gO27hbcsWW1J5Fbh9CDMEdxpWv6yrhfuoYQeoQVH5qUR9K7hIm1FdsKYVwISvOoEge6CmJ7x0os7YMMkG4fbRl1hSk5vlSLiXFt44CDcOQdwkhH/DBpVuCSSSST1OtHxp9nco+kXJ/pThv/aB8j+6sqlYrKbxx+B5sfUY8+4QpThCOSQP2DenLCsZhGdZLaY3VM/LalE3vhABpKMxBlTmoHwodfYwlUfaHS8QPdiET6dNtKz1fRyk1sstrjNo7FRjmQP1g1FvMWtLvyXDKFjYZwCoT+UnVJ9CKqq94hUvT3QNgNhUS14xuGVAEhxHQhJkeu49asvJ6ZTySZalx7OMOfbPhIU2rkpC1kpPdKyUkfzIrXBHDlxYKeYcAcaXDjbiNBI8i0qB1SSkpMdtCdYVsF9pKSoBKSlXrp8qszDcXS62haDE6KnkeU13N9SKQcW/jETiHh9xpwqQJQTO3I+mhpIxrCUAZVyEEgpKZ8pPWNxI+FXRiGINKe+zXICfE8zCzAQ6NJSlU6OAmIO4g84oTiPBCwIaIg7pVqPkdvhQqUGTljadxKZawhAMrmRpClQPUHvvXpxtUgJUgAbCZA7nrTrf8IrWrVASsaEKScpjod66YfwAon+zjuIj5naj5fpPbAHDGAKcdTBzqJEnlPU05e0jEE2toizQfvHoU8R+RJ2PTMqPgk0Tcct8HYCljM8sEoQNSop6nkNRJ76SaqnF8UcuXlvOmVrMmNhyAA5ADSninfJjP9K32yDFdmlRXMCtgU5IIIudK8Oa1FBorgeBv3SsrDal9TslP+JR0FCha+ERNnNdGMHccVlbQpap2Skq39NvjVnYJ7PWmkzdHxF/kQSEJ7FQgq+g9aNXWLIZRkbQEpGyUwkClckinja3J0JeB+ywDz3q4ESGmzK56LVED0TPqKaLVy2tElFuz4QVuUnzq9VKJUfSaXcT4lUqQQY5QTS29cl0+Q688wIiPjUnKUv4G5pftQ63/ABEGxPvJ5gypXz2ApfxC/VBcQ5y8oSSQPUct4pfucRKEZmlabEwCZ57ihQuQ7Ks2p0UD8aEcfsXbD68bWoDzSRuCQk+oIqfY8SuNZFyTzgnXToaSblgDKJ2PM9ehr3Y3unhuEkEkoPTkdelU8ao6i6XbK3xazGaEupByLjzNq7gHVJ5iqkfYWw4ttYhaFFKh3SYMdR+yKeuDHVNuIg5krISRz8xEE+kUM9q9uE4gSPxtNqPqAUfqSKaDtb9Dz/VHl7FhT8ioq9ayawCmII8RWV18KsrgkjGL5RJAOg/ZSy9emdqZLyCCRry9aDow1KyVOHIgaT1PSux0lsrFr2DVYgAqOXU1JacSNVLT/Gu7/DzSgC2okddKjt8MLUoZlJSn11j0q1wfspcGS2fCWQUq1nlO9PnCWJLbXlJKm1+VY3gHQkfrpBXgFshUeOQRvp/CmHBGFBYCHQsb6mDWfKk1pk5V2iw/aBalywWiJXbupdP/AHa8yVKHaVSRSRg3Ht7bICG3ZQNkuJDgHYE6gdpiriw1lNwwAr8bRbUdzBGVQ1361Q+I4epl1bSxCm1FKueo03FGDfFMbInGpIcj7YLsjVq3PwdH/qVyuva1eqRlQGWz+ZKFKP8AvqUPpSehua9qZpuTuyfll9Od3dLdWpxxRUtZKlKO5J1P/wBVxiuik0WwPhS5u/7BslIMFZhKB18x0PoJNd2KrfQGiiWC8OXF0VeA2VhIlSiUpQNtCtRAnXaZqxcG4ItbQZ3yi5dAnLu2jXkk++e6tOwqTj3FYZTlGVmNQkIGT4kJUB8qRzivyUUEv3MA4HwQwwPEuyX1gyG258L9Nwjz68hp60Vxfi98JyoZbbTHkAWRA5aJAA0pfb4lddlKF+MRMFDikrIn3cqgkAj0M9airfCSFLC/EIB8NaF6bznUPKYI+M1Nyk9M7lSpEp3i66PvoQoAalJWI9YOoqK9xKo5SltiTqknMpJ+JVHzoVeJCjmNypJnUJdIEztB2qObNCkqS84VJBzIKcpV0Mn9prlFCnu+4quUq+/QhaNZCQlBT/hUmNNO9cXL+3ELSp9tSwdHAFpEEflM1uxv0g5W0SY3d82nptXYoQsnxUZdwCnUdjH870+l6CR0hQTMhbSvxJ1gnqOVRE2GU5jGUmJH0NTLfAlNGWVyJ8w3Anqk0eZwUuNlKUgKzDQbGY11250HJIH4F/FsMIQdCop92NSQdfjXuxwnwWs6zJKQUII1SV7k9o5U/wBvgoygDzFIiT26Vwu+GypSVEEnyyO8/q0pPJqgW+j3wqvzt6ecpAA6ebn+uoHtYP8A0ppPNLABP6bhA/nrTjwvghbdUpQ0SIHcmq647xIP3rikmUpAbB65BBPzmjj+jvUPyLmWptlZlRrjbtSac+HMGmCRVJOiDYL/AKDPSsqwf6MFZU+QKZTl9OUBIoNjKikIRziVepJ/hUi7xI/hURQpRJM6kmtMI1tmmKB5uXEnRSh6E1i8QdO61fOiarMxrUK4tspjnWlST9F1JP0R22io6k9+ZphwJLjCg4hXKDO3Qj60Ct0keppjwKzWry6wrtU8r0DI9H0Vwc8DaNqSAAoTAMwTuPnNU/xyiMRudI+9OnqAZ+O/xq2ODQW7NAIEjMAB8/11VvtAuCvEbifwrCB6ISlI2+fxrPCVwoTL/jiAmlVIZaU4oIQkqWowlI1JJ5CuFrbLcWlDaSpajCUpEkntVmYZYM4Y0pSsrlxHmXA8qiILTXYayef0oNpK2Z4xvs94D7Pbe3Acu1Jdc3CP9Wg9/wDaH107c6nYnxAEkNtZUoA0SkAJ6wEil7EMTUUeI874aSCRm95XZKdKBf034glIPPLmOp71BylL8FXOlUVQXxLHnJjKkRqI8k/Khj+K5hmLRd6hCjKT6bkUsY3duq35dJn+FBsMxZSHPeVvqDv8D+2qRxWrFUW9jRjCVrEsCCIJKUlK08/NGvx2oTi7y/CSoLcjQEZjlVoD8CJI+FSnUFXl8TKspll2cp01yKg9f11wukZmXEKJztlJUZ5qTOaPjrTR1RyAzTwMKTrIhaFHf4/WaLWbSVe4VNrHLb1gjegtlaElRnUbR250ctUkaq3+WtVn/A8iewo65omIzAAE+sVISqY7UIfvDXNvEoqPFk6G2yKQSeoAonZ3QBpLZxXvU1rFu9TcGAsnDr1MRTBaqSqNqqa0xyDvTbg+MzGtTpxGTGLiDFS20pDI8xBGb8sjcdTVP3tgUmriS0HE0sY7gHMCqRmLkcntijglhmUNKsnDLQNopbwLDsqtqZ7x7KiulISKPX2usoB9trKlZQpq8s1JMLSflXfDUNnQ6HvT/i9jmM5RNAxaalK2wUn8ogj41qWW0Fy1RyFigp3B+NB7y0aKonWnrBfZ8p4SMyE9VafLrTJhvAtjaHOseO5yLhlI9E7fOuU0t2CKfZVuCcOLeVDVu45rEpSYnurYCrOwbgFxsDxHWWT0T51fSI+ZojdcRKQMqQEp5JQAAB6UBveLiVZGxMyFKV0jWI2qbycvQ9x97LAtLVhKUt+MFFMH3kgkgk6j1NJ3EXstU8468w8klxal5FApEqJJAWCefUUnqvySfDGvdIOn7aIYNxa7anQ5m587R033KfymnU0v+I3OMtSQzcDcLfZWFXLyCLglSUBWhbE+Ht1Jkz0iNzKtjeJEKLq/dSTkB9Tr85NWjhuJM37EoKhlI0UIUlQEiRzH0NVpxXh5lxCgElK4InluIJ5Rr8a7Ktp+jskUkq6F7HLg3GVwEnQATtpHKoLSkoMFWdfbQJ/fXu6XlaCUJypUYRzKiNJn41BYaSkBIMqBlZ6k7R6VyWiRmJ3ZS5M6EbbihTyEg+7rvXbGR5gZrmwkuOJTPKPrVoqlZRdBKwV4rRQdCkhaSeWXeD6V2Q8BcIc2TcN+dJ5KSnKqexGU1MscqVhHJIWpfMkNpkAfEj5VDsilxUrzFSFqUNoOYCQe2gFTvsSzVthqYSQSApWZMj8MnTtXd9VSrlInPzKQEjp1qBcLpbsHYNujQ9ThoqtuajPWtWi0UTIzd1Utq7oY62Qa9suU7ihmgw1dmaZMExaCKT2zU21eKTUZwsm0XVgWJhQAo69bhYqsOGcSMirPwx7MkVkqnQ0N6ZDawsJM0OxswKbFIEUu48xIrpKgzx8UJ+c1ld/s1ZQIjVecKJVqo5evetMt2rA8oBV1OtL+O8ap2zH4aUvHiFJE6xTU/SHbjekOOIY1mOp06ClnGOIEp0TM0FvcYUoeUxQRzGA3OchSvnTxxti7YTucdcRGsqVy5AUIxDiNQlOgnSQNaC3WOZlE1CTiEnWtUcPtorHG/YcGJKQjQkprLLF0uHX3xt3jrNCbt+UApqLaHWedUWNNWNwTRbvA3GCWnPCcRCVSlUTsoU2ca8NLuWkuIUJbSAudFONg+UjqQCfWqfwZzxFp6yKv/C/vbdI3OTL9P4VjkuMqQkd3EqDG20lYQndtOWBy/dQUkJ05j5fxpwxnBi246uDBnN2NIOKATCTrRx70TSs4XqCoEkwOZreA+Z+QNB+yuSreUhJlR5gU18KYCQfd1I0HarSkoxKN0iVYYYkoW5JKyCgHkAoyqOp5TWW+G6gR5UiVU2W2Fqy5EpiKIqwJDTRLpCRGvesnJskIF2jNqBpH05fWgd4uN6J8SY6nOUNRlGk9aUrm6JrRjgxoqzsu91rq3dA0DedrTN3FafHot49Bm4ZmoKmSKkMXk1KTBpLcRbaILThFEbZU14Vbiuls1BpW0wNjLga4Iq0cBuvKKq/BkairFwVEAVin2TTpjObioN+nMKgX1/lr1h+IBelF7QzyW6IH2Kt0b8IVlJQClsX96o73uisrK0LoCOGIbD0pXvferKytGErj7ITteU7VlZWxdGr0TGPdrbXKt1lSZNjHwl/bp/nlV+8Ef2B9aysrKv8AMiUP3i5xJ7z/AOlVU/60+tZWVDH7JG7TdfqafuE/f/QrKyuy9A9jlhXvUK9qH/VxWVlDF+1/9DS/aUldbmhr1ZWVtiPAiPVHrVZWmJpiTLaiTFZWVGZGZNbqUzvWVlZ2RYyYHuKsXC/drdZWOfYqB2OVzwTcVqsp10RfYy1lZWUCh//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CA"/>
          </a:p>
        </p:txBody>
      </p:sp>
      <p:sp>
        <p:nvSpPr>
          <p:cNvPr id="33797" name="AutoShape 6" descr="data:image/jpg;base64,/9j/4AAQSkZJRgABAQAAAQABAAD/2wCEAAkGBhMSERUUEhQUFRQVFBcXFBcVFxQUFxYYFRcVFBQXFxcXHCYeFxwjGRUVHy8gIycpLCwsFx4xNTAqNSYrLCkBCQoKDgwOGg8PGikkHyQsLCwsLCwsLCwtLCwsKSwsLCksKSwsLCwpLCwsKSwsKSwsLCwsLCwsLCwsLCwpLCwsLP/AABEIAOEA4QMBIgACEQEDEQH/xAAcAAACAgMBAQAAAAAAAAAAAAAFBgQHAAEDAgj/xABMEAABAwIEBAMFBAYGBgoDAAABAgMRAAQFEiExBkFRYRMicQcygZGhFCNCUoKxwdHh8BUXM2JykhZDU6KysyQ0VHOkwsPS0/ElRGP/xAAZAQADAQEBAAAAAAAAAAAAAAABAgMEAAX/xAApEQACAgICAwABAwQDAAAAAAAAAQIRAyESMRNBUXEiMmEEFDPwQoGh/9oADAMBAAIRAxEAPwBFtl0ew5e1BbZmjlg1XkTPLY04evSt4inSvFgNK9Ygry1D2IxCx1GppRuRrThjq96T7s61uwlsRxQ5RWwvSDQYV1bciryjZaUbRYuEYztrTxhOLzGtUvY3xFNWE43Ea1hyY6MkouJcdtdAipMTSNhWOzGtM1piQIrM4jxmEFN1xU3XdDoNestLQ92Qy3U0WKUhRMkhEkcpO0Vrw62taoiTH7qaLUe0MqXZ5OHDzCTICenvK5fqrmu1TmCZJOYA6aGd4PL416ddUdCon+G1c1Pr08x02puUPgbRu7sEkgonVZTAGwG5GvY1iMJSSmFGDM+7OnppXIOq01OhJHx3r19qV+Y8/rvTcoN9AuPw7GwQQPMrVJVsNhzpdxrCUlB86gvwS7sMunIneiN1fkD3vw5fh0pU4s4gUsKSCUoIAKQZBiqR4fCTlEUG8IQ+m4ccWtCGUBUoSFElRIAgkTseY9a4YlwGyDcJbfcLjSmEgKQkJzPlKUoKgSSddwBGm9Cb3GXUBSELKUrIKgIglBlMyOR1oVdY6+vOFOrIcWFuajzLTGVRgbiK3Ykki+JKhivOA0DMll1anG7hph3OhKUFTsatkEkxOoPKp3+hDBZUhlRW45dC3Q46nJkLWYvFISYUDlO4nl3pPu+Irl3J4j7isigpEq91Q2V/i7717u+J7p3L4j7isq86dYyr2zAiIOpq1l7Q123ATBuGAh3xEl4pdbWWcxShKllafCWqEnJEGCJoc3w1bvMvvIcUFJU8pLLQbV4aEKOXMlawtQiDKZgdaDnim6LiXC+5nSClKpGgV70CIE8zE1yVxBcFnwS84Woy5J0y75Z3y9tq6zrQOzelbrKygAsi2saMWdlU20w+ibdnFeQ3Z55HZRAofitzAqfeuZRSjjOIb10Y2xewHjNxJNLNwdaI39zJoU6qvQxxo1Y40eQYrU1kVqrFzq25FELW9IoWE17Qo0so2JKKY44djMc6asN4g21qrGbkiilpihHOss8Rmljouexx0HnRy2xIHnVMWWPkc6YbDiXv9azuDRK2i003A61hdFJNvxKOv1qUniEdam0P5BoW6K4LeFLq8fHWob/EA60vE7mMzl4BQ+6xUDnStdcQ96C3vEHenjBittjDiWP96TMYxnNOtQL7F550FubomtUMQ8MdvZ4u35NRK2ozXmtiVGyKpGTWVhrKYYyKyt1sUAGorK9VlcdZfrSwK6uXgA3pSexyOdQLniHvXlKDPN2wxjWJCDrSJit9JNdMRxgq50Aubia1Y8ZbHA8POTXA1ijWq1pUa0qN1iRWq9t1wWSre2muy7AxUrDiKn3CkxWdzdmaU3YsutxWkumpF2dahxVltFo7WyW1dkVOYxMjnQcithVBwTA4JjKzjZHOpaMePWlMu16D5qbxIm8Q2HHj1qO7jh60Iwiwdun22GRmccUEpHITuSeQA1J6A1aaPZ1h1mkfbHFvugHOEuFlrtEDNoP72vTlU5RjDsHjS7K2exUnnUJ2+Jq2G8HwZYJFoCORFw8Tp3C68r4WwVYP3DqCelwvMO4CyQfrXLJjQVw+lPrfmuBM1b/9XODqBIdu0g7edlUddCiTXJ32W4WRCL24QrkVpbUn4gAfrFVWbH9KqUfpUkVuKtEex+2JgYj/AOHP/wAlZ/UfIlOIMEdfDX9YVpTLNB+xrTKtitxVl/1JuE+W+tDr/wD0Hpyrnc+xC6H9ncWjnYLUg/7yYPzo+SP1HWVwBWU+XnsaxBtBUA05H4W15lR2ECaS7uyW0oocQpChuFApPyNFTT6BZHy1ut1lMGwy7iRqG7eE16Nqa8KtTUEokEkRnHjXKu62a4lFWVFlR5rCK3FbiiMeYr0mt1quASGbiK7LvSahAVlK4oRxR6cXNeK9VmWiMeYrIr1Fby1wbPIFZlr2RW+VdYLLO9kNt4NpfXsDOlKWWldCRmXHfVv5Ui4zjzjrqgpwmTGpKues1YPAIDuBXjSffS/mI7KbbCT80KHwqr7jDlpdVnEEnQnnNRVObsGm9/DFYmWzLazJ0MGIrbWOqnzE/rn4moDtipJ2qWliUAqjeBHaquMKGahRJPETmaUqWDsdARp8aLWvFpTCVjXt39aWLtSSYA+NSXbYJhZ1AFJLHBpWhXCOhmY4uWVZSNJ05fWvV1j6ivMl1aVaAZVZTroRoNZ00pesHlOSQNdYjnOlNWDezPELgAtNhlClR4jx8PTqAfOo7nQelT8Ubon490drXiBRPmVqEyXAAlRMwQckSI7VJa41KyoAkEHU9RsDvIggaj5Uy23sMT4SUvXvOV+C370csylH9Xwqa37J8KY3fuc35lKQT/y6k4Q9tHPHXYGs+L1IAXKgob5YII+NEsct2MYsXHEp/wClMplCoykgalJA3nX41Od9nWHKy/f3AHKFI1+OSimB4LYWqleE65qkpIWQd/gKmko7i0Kk0fOf2Y9Kyrs/q0w7/tD3+5/7aytHnQechCGGdq5u4X2osh0VISkGs/Jme2Jt3h8UKeYinq9shFLl/ZxNXhMpCYAKaszg32NLfR418pbDZEpQkAOEfmXmENiNp17deHsi4URdXqnHQFN26QvKRIUtRhvN1Agqj+6Kt7FsSSjcggEBKSREk7q5nU7bk6CjlzcFo03StgT+rDCA2ItiQN1qedTPqrNH0qJeeyTCl6ALZP8AceJ+joUOdT/tS3CQpxeYH3G05ymO/uJV2G3czRQKCNPKNAfMfMZ6mDHqKyPPO+xVMrjiX2DuISV2LvjAD+zcyhZM65ViEn0MetVbcWa21qQ4lSFpMKSoQUkciDX1NaPKEDKgdCCTI6TrPrQvjX2f2+JI1hu4SPK6ACf8LgHvp+o5cwdeLMp6KdrR80Za3FEMbwR21fWw8nKtBg9COSknmkjUGoQRV7Es8BFe/CqXbW01NOH6UjmTc6ApRWZalvsxXCKZMZMa/Z1xciydcbfBNvcpCHSnVSInKsDnGYyOh7RTTinBAuUh2zcRcNycim/MoAmcq0bpMzyqqwmujDykKCkKUlQ2UklJHoRrU5w5bOdMdX+An0HVpyY82gIPOIG3yrV1w234iZacQkR5ToSOZI26c9aAN8YXyYi7udNvvnD9Cante0jERvcFXZbbKx9UVN45/ROP8kx/hhotzIU5OggiO05RUBWA5gZaVoeahlPYaTRO39q9yI8Rizdga5mchPc5FAfSpSPaspRANjbKJMABT2snQASdTQ45F7O4v6Nfsy4HQE/a3vwKPgo/AnICkqUANYOwnSCd4jvxbxkpOZLao1IKtCoj/wAo9KYuJb4sWiWkJDalBKQEzCRAU4RzgEneqlxJ4IBVoddSd9OvU71Oe2o/7YZuv0o0rEipWZSFEHZQK0qPeARW2+JEsApKVR13NJmIcQLUowogdJIHwAqC3iKlBQ1M/wAg1Zf07a2csT7LOwrjRpcoKiNdM24PLWuj3EhaVooK5FJ/YRVfWlolZBmFbkjpUwLE+8SI1P7KlLFFPQjirHb/AEoH5R8zWUhfakflV/mNZXeFHcWT28RorZX00mIuKLYfcGapLHR0oUOE5hQfEraiFi5IrzfI0qK0yPQ5+yW2bbsLl0GXFu5V6bBKRkSDznOT+lRe/wAOWsozQgqiYElO6iRznLKQeUrNCfZBcBTVywT7q0uAaRChlJ67oT8xT1cWYJJM+YhJHIhOoP1V867Km9mtLlFMFs26WgE5QkHUjsesfAAcye1RnlKClEgEkwOauwSlIEeuajV02EAriVKUmIEqn8I7aftoYtsmfNl1hbifeV+YJJPlHcd/jnao6SrRjt4uQhJSmAM+UgEE8uo/jUq0dVodR6k/t0NRGrNTY+7QImZlJ+WmvrNabxCFQqSe4EfMUtsF12ReP+DUYlbEpSPtTSSWlDTNzLauoPLoYPWfnrwikkKBBBIIOhBGhBHIzX1Hb3MaifoRVS+2bhdLL6LtvRNySFjo6kAkjsoa+oPWvQw5Oap9oeW1YlWAE0XdjLS9bvRU032ldJbMsouyJejWp3D/AATd3p+4ZUUTBcV5Wx1lZ0MdBJ7U7ezngVm4bVd3gKmwopbbJKUry+8tRGqkyYAGkgz0pmv+OtmbdIbQPImMoEDQZRsBXPIo6LKoq5Cgv2F3I/8A2bWYmCXBrzHu7Dr9BQ/EfY1iLfuJaeET904J/wArmU0zXmOBA8plZnzQJ7wBXvD8dWd1xlEmfLPPflU/7h/Ac18KrxLBH7cxcMuNE7eIhSQfQnQ/CoYFXonjcrORaElv8qwHAvrIXtXFVjhVwSHLJpJP4mypqP8AJAp1nj7DafspGKJ8MXXhXls4QFBD7ZIPMZxO/wDMgVa73suwpYGV15szydQvTp5kmuF97HLOJZu3UkfmCHPiIyU/li12NTGnjhuAkqkwFAcs0x+761TfFGJA+QwhIVt1naavDF2GblpCFvAERmUUFMmIUYMASdd6TMT9kLdwgzeoIE6+HmjpqF1GMUp3evygSjc7RRr1ygkynrUdlwyI0q2v6iGyf+voI2MMLJ/4/wBdMuFeyjCbcS4Hn1ACfEWUSd/KhGWdjpJ+NbPLjiqsunFIpMeJnEbZY7a70Rawd4DN4bmXrlVER1ir5tMMw1s/c2tvPeCr/KuSPpRW54ibSn8ITtB29KzSzR+kXX0+aPsp6H/Kayvor/SZj8qPpWUnnQLX0+ZmkUYw9ozXu2wwmjllhUVWc0LOZMw9GldLwaVKZYgVEvl1nXZnPHC+Oqs7tDonL7roGuZskZhHUaEdwKvm2dQ6lLiCFJUApJGxBGlfOS109+y/jHw3haOq+7cnwZHuuEzlnkFa/petacbXTL4p06ZaV2zI+f10J+VBbhpsSpWsbk7QOQAo++QEkkwO9L17fZfdIyjfY/E8hWb+qjUzRkpIFXGI5ZBDh5yAkADlCeeneuKMRC9EuacwtIH8K01jCl7KbykmA2Ug/AK1n0qK7iLStHCtJmPMAZ+VZqMzYbtHCmDOZP8Acg5T1rfHWDC7w15IgqQkvNHopuVQPVOZMd6H4c0hKvu1JhW2sGeWlNWEc+h3HfZQ9KrhdTRbG70fLgFegTRHiCx8G6faAgNvOJSOiUrUEj/LFQUiDNbyR9BY6kMWjTCBlCWkp7AISB+uaqbGb1LYzg6DQAbn4+tWxxv97bhxGqVJCh3CvMCPgapjEmJQUnYGfiNKy6c3+Q5P3kReOLVqFFIA20gDlXI4+pRgKWo8joAO/rUdzDytuZ92THeNKFIdW2EiBJPqa0xhF9DRimMv9P8AhoGcrUe+5qWzxapSRByifdnMPrSTdOqV72utcEtnl1p/7eLWx1hVFiMY8sghBg9SZB7V3tOIH07LJ6gkR8qS7O7U2NZqY1jCTodTy5VB4vhFw+DojiN8xDih2ToPjAg1JsuKFBeYKKVEZSryg69REEeoNV4rFVpO8Rt2oha4mVkbGRvFI8NAcGtj2/xwWwQ6Frg6qbKULHeB5VD4Ch6+MmFkhFwUSJ++Qoie28H0pSxNydoBSMoPXtQ22BWoIVvOo7UY4YtWFRtbLFZuXEpCkqadSBMNmCOiuX6ulFGsaDrRkhKiROgKZA36ikZV8oKaLWxSoQRMgmNfgBRm5uQlsoEA8+g7VKUBGFftTvVn/MKykn7OfzitUfGvp1DXaYcKJBgAVFN0BUd/EqG2SO9y+BQG+uq3d380JffmqRiFI2p+jns+w5b+I24QB92sOrJ2CGyCT6zAHcillRq1vYxhvhs3N2rSYaRpyT5lkfpFI/RqypbZaEbY6cT48hoEalQA0HfvsKr/ABC/deIy+pCRoOmpMVD4uxxTtyLduYTK3Cecc1coAM0i3vEKnVrUpSvCEhtA0TE+UkDckak1mUJZG5MaVzdjbiF8hkysHOAClMoJUeWg1SO56V7t+Jio/eNjKrfqJ6VXCcThUpSlMjnJ+NFcHvHVHMVafMHsRVZYKVsDxtIse2PmBSo5VCRP7O4qxMAfzISdCRAV68j8RNVJY4nGm6dND+H/AA9OdWTwG5KTrPu/LXWs1U0HC/1FU+06zDeKXIGylJX8VoSo/UmlcU5+1dH/AOVe/wALX/LTSoGjW6XbFn2y4PZnjCbqx+zKUPGt9EpO5a/AddwJKe0J66r3E3DgQpaRoFjSdNRuJpIw+8dt3EusqKHEGUqHL94OxB0NW1Z8bWN+2lL6gy+QAoLEIKueVfuxP5iDtUZwv9UextTX8lY/0SpCigHsQeYoVeYOQ5AgRtVr43wypBnKSnkrtyn99K1/w6ryEEZTJknUdu9JHLTEtpiHc2SQDmHONKEv22UwJk7U74jwyoKzIWpJGp8spPy1AqDiFstWXM1lk7p1GnRQPX0rTDLRWOShduGlFI0rzZWZJ1phWyB5VkJPIn9oqMMNHmhYGmm3ximWXVB8mqIa20E/zrUqzIShagNRonsTzPSuDPD7h8ycxG+bQD16xRhvDMqUpcWAQcykjzKV0Ech6xvSya+gk19BgstUpcUStRGVCdNTtmUdAKIOKDWYMBsuJT51GdSPyhR5dTvROywR1xSlBORR1zr3iNAkRCRHT51xTgJLis0Ska7QYj4a1NzT7EcjxwsZVnXqsaJzbTymueI2rhkjcn5a1JRYFKxl169P40zrwzMQVbAAQPxGKnKVSsW92IH9FL7/ADrdWN/Qp/2P0rK7zM7kxTdv6iOXRNXMv2e4W+CpCFI5eVbiAD1hcifpS1fexRepYuUq3hLiFJ9AVJJ+cVRRXp2N4X6K1cerkaY8U9n1+xJVbrUB+JqHR8ckkfEUAcZKSQoFJG4UCCPgdaYWq7OMVdnCSCMBQAYKvFgkEwS8sjb+dapiKurhMpcwRsIMlsOBY5ghSioR6KB9DXSf6X+B8fv8FW8c37geWlHk8RASVAFKiEAApJiSIgxSnc20pQBoMn7ad+MrAutpcTqpmDG5UkaaR2MfAd6V8RRFulSddwI5gmRQxS0qDF9UBkJSox0ETRmwKEiOn1gUFbbII0Om3ejLFmSiatkGyBTBHStQSNcy466TIq4+C5SuP7oGnbSqlwdtLZH5okdUnlVvcMvpat1vr/1TSlqnTRIzRNYpbmkicP3lU8b3njYjcr5eKUj0bAaH/BUK3Ymorr6lrUtWqlKKleqiSfqTU61XVpMlJ3s4v29QlIo863IoY+zQTFTCOCcb3dqAlDmdsQPCdHiNwOQB1SP8JFM7HtDtXyBc26mZ0KmiHEa8y2QCB6Emq/KK1lpmlLspyZaDlpYuAeBdsGdkqV4atemeIOu1bVwW8n8JKTrIH7jr61V8UUwnE7wEN2ztxP4UNKcOnZCf3VPxr0G0/Qw3nCz4VogOd1JzyOmomo6uF1xPhNJWd/LsP8JJANOWBYZi+QLuLwND/ZuNofXGmp2j0zU0KxJkABxAJA1JSACeZgTFI1x1yKeP+aKkOAfiWk+X109ByrQ4UzDxPNCiSMwIKup6x+urQRjVqtSklpIjY6CfQiu17aNutyy22VgSEuFYTpyOXb1AIofiS/8AQLHfTKzGH3CwlvMtKEiDlTEjXc/T4VNY4VOWAjIkc1SJ/fW7r2gO27hbcsWW1J5Fbh9CDMEdxpWv6yrhfuoYQeoQVH5qUR9K7hIm1FdsKYVwISvOoEge6CmJ7x0os7YMMkG4fbRl1hSk5vlSLiXFt44CDcOQdwkhH/DBpVuCSSSST1OtHxp9nco+kXJ/pThv/aB8j+6sqlYrKbxx+B5sfUY8+4QpThCOSQP2DenLCsZhGdZLaY3VM/LalE3vhABpKMxBlTmoHwodfYwlUfaHS8QPdiET6dNtKz1fRyk1sstrjNo7FRjmQP1g1FvMWtLvyXDKFjYZwCoT+UnVJ9CKqq94hUvT3QNgNhUS14xuGVAEhxHQhJkeu49asvJ6ZTySZalx7OMOfbPhIU2rkpC1kpPdKyUkfzIrXBHDlxYKeYcAcaXDjbiNBI8i0qB1SSkpMdtCdYVsF9pKSoBKSlXrp8qszDcXS62haDE6KnkeU13N9SKQcW/jETiHh9xpwqQJQTO3I+mhpIxrCUAZVyEEgpKZ8pPWNxI+FXRiGINKe+zXICfE8zCzAQ6NJSlU6OAmIO4g84oTiPBCwIaIg7pVqPkdvhQqUGTljadxKZawhAMrmRpClQPUHvvXpxtUgJUgAbCZA7nrTrf8IrWrVASsaEKScpjod66YfwAon+zjuIj5naj5fpPbAHDGAKcdTBzqJEnlPU05e0jEE2toizQfvHoU8R+RJ2PTMqPgk0Tcct8HYCljM8sEoQNSop6nkNRJ76SaqnF8UcuXlvOmVrMmNhyAA5ADSninfJjP9K32yDFdmlRXMCtgU5IIIudK8Oa1FBorgeBv3SsrDal9TslP+JR0FCha+ERNnNdGMHccVlbQpap2Skq39NvjVnYJ7PWmkzdHxF/kQSEJ7FQgq+g9aNXWLIZRkbQEpGyUwkClckinja3J0JeB+ywDz3q4ESGmzK56LVED0TPqKaLVy2tElFuz4QVuUnzq9VKJUfSaXcT4lUqQQY5QTS29cl0+Q688wIiPjUnKUv4G5pftQ63/ABEGxPvJ5gypXz2ApfxC/VBcQ5y8oSSQPUct4pfucRKEZmlabEwCZ57ihQuQ7Ks2p0UD8aEcfsXbD68bWoDzSRuCQk+oIqfY8SuNZFyTzgnXToaSblgDKJ2PM9ehr3Y3unhuEkEkoPTkdelU8ao6i6XbK3xazGaEupByLjzNq7gHVJ5iqkfYWw4ttYhaFFKh3SYMdR+yKeuDHVNuIg5krISRz8xEE+kUM9q9uE4gSPxtNqPqAUfqSKaDtb9Dz/VHl7FhT8ioq9ayawCmII8RWV18KsrgkjGL5RJAOg/ZSy9emdqZLyCCRry9aDow1KyVOHIgaT1PSux0lsrFr2DVYgAqOXU1JacSNVLT/Gu7/DzSgC2okddKjt8MLUoZlJSn11j0q1wfspcGS2fCWQUq1nlO9PnCWJLbXlJKm1+VY3gHQkfrpBXgFshUeOQRvp/CmHBGFBYCHQsb6mDWfKk1pk5V2iw/aBalywWiJXbupdP/AHa8yVKHaVSRSRg3Ht7bICG3ZQNkuJDgHYE6gdpiriw1lNwwAr8bRbUdzBGVQ1361Q+I4epl1bSxCm1FKueo03FGDfFMbInGpIcj7YLsjVq3PwdH/qVyuva1eqRlQGWz+ZKFKP8AvqUPpSehua9qZpuTuyfll9Od3dLdWpxxRUtZKlKO5J1P/wBVxiuik0WwPhS5u/7BslIMFZhKB18x0PoJNd2KrfQGiiWC8OXF0VeA2VhIlSiUpQNtCtRAnXaZqxcG4ItbQZ3yi5dAnLu2jXkk++e6tOwqTj3FYZTlGVmNQkIGT4kJUB8qRzivyUUEv3MA4HwQwwPEuyX1gyG258L9Nwjz68hp60Vxfi98JyoZbbTHkAWRA5aJAA0pfb4lddlKF+MRMFDikrIn3cqgkAj0M9airfCSFLC/EIB8NaF6bznUPKYI+M1Nyk9M7lSpEp3i66PvoQoAalJWI9YOoqK9xKo5SltiTqknMpJ+JVHzoVeJCjmNypJnUJdIEztB2qObNCkqS84VJBzIKcpV0Mn9prlFCnu+4quUq+/QhaNZCQlBT/hUmNNO9cXL+3ELSp9tSwdHAFpEEflM1uxv0g5W0SY3d82nptXYoQsnxUZdwCnUdjH870+l6CR0hQTMhbSvxJ1gnqOVRE2GU5jGUmJH0NTLfAlNGWVyJ8w3Anqk0eZwUuNlKUgKzDQbGY11250HJIH4F/FsMIQdCop92NSQdfjXuxwnwWs6zJKQUII1SV7k9o5U/wBvgoygDzFIiT26Vwu+GypSVEEnyyO8/q0pPJqgW+j3wqvzt6ecpAA6ebn+uoHtYP8A0ppPNLABP6bhA/nrTjwvghbdUpQ0SIHcmq647xIP3rikmUpAbB65BBPzmjj+jvUPyLmWptlZlRrjbtSac+HMGmCRVJOiDYL/AKDPSsqwf6MFZU+QKZTl9OUBIoNjKikIRziVepJ/hUi7xI/hURQpRJM6kmtMI1tmmKB5uXEnRSh6E1i8QdO61fOiarMxrUK4tspjnWlST9F1JP0R22io6k9+ZphwJLjCg4hXKDO3Qj60Ct0keppjwKzWry6wrtU8r0DI9H0Vwc8DaNqSAAoTAMwTuPnNU/xyiMRudI+9OnqAZ+O/xq2ODQW7NAIEjMAB8/11VvtAuCvEbifwrCB6ISlI2+fxrPCVwoTL/jiAmlVIZaU4oIQkqWowlI1JJ5CuFrbLcWlDaSpajCUpEkntVmYZYM4Y0pSsrlxHmXA8qiILTXYayef0oNpK2Z4xvs94D7Pbe3Acu1Jdc3CP9Wg9/wDaH107c6nYnxAEkNtZUoA0SkAJ6wEil7EMTUUeI874aSCRm95XZKdKBf034glIPPLmOp71BylL8FXOlUVQXxLHnJjKkRqI8k/Khj+K5hmLRd6hCjKT6bkUsY3duq35dJn+FBsMxZSHPeVvqDv8D+2qRxWrFUW9jRjCVrEsCCIJKUlK08/NGvx2oTi7y/CSoLcjQEZjlVoD8CJI+FSnUFXl8TKspll2cp01yKg9f11wukZmXEKJztlJUZ5qTOaPjrTR1RyAzTwMKTrIhaFHf4/WaLWbSVe4VNrHLb1gjegtlaElRnUbR250ctUkaq3+WtVn/A8iewo65omIzAAE+sVISqY7UIfvDXNvEoqPFk6G2yKQSeoAonZ3QBpLZxXvU1rFu9TcGAsnDr1MRTBaqSqNqqa0xyDvTbg+MzGtTpxGTGLiDFS20pDI8xBGb8sjcdTVP3tgUmriS0HE0sY7gHMCqRmLkcntijglhmUNKsnDLQNopbwLDsqtqZ7x7KiulISKPX2usoB9trKlZQpq8s1JMLSflXfDUNnQ6HvT/i9jmM5RNAxaalK2wUn8ogj41qWW0Fy1RyFigp3B+NB7y0aKonWnrBfZ8p4SMyE9VafLrTJhvAtjaHOseO5yLhlI9E7fOuU0t2CKfZVuCcOLeVDVu45rEpSYnurYCrOwbgFxsDxHWWT0T51fSI+ZojdcRKQMqQEp5JQAAB6UBveLiVZGxMyFKV0jWI2qbycvQ9x97LAtLVhKUt+MFFMH3kgkgk6j1NJ3EXstU8468w8klxal5FApEqJJAWCefUUnqvySfDGvdIOn7aIYNxa7anQ5m587R033KfymnU0v+I3OMtSQzcDcLfZWFXLyCLglSUBWhbE+Ht1Jkz0iNzKtjeJEKLq/dSTkB9Tr85NWjhuJM37EoKhlI0UIUlQEiRzH0NVpxXh5lxCgElK4InluIJ5Rr8a7Ktp+jskUkq6F7HLg3GVwEnQATtpHKoLSkoMFWdfbQJ/fXu6XlaCUJypUYRzKiNJn41BYaSkBIMqBlZ6k7R6VyWiRmJ3ZS5M6EbbihTyEg+7rvXbGR5gZrmwkuOJTPKPrVoqlZRdBKwV4rRQdCkhaSeWXeD6V2Q8BcIc2TcN+dJ5KSnKqexGU1MscqVhHJIWpfMkNpkAfEj5VDsilxUrzFSFqUNoOYCQe2gFTvsSzVthqYSQSApWZMj8MnTtXd9VSrlInPzKQEjp1qBcLpbsHYNujQ9ThoqtuajPWtWi0UTIzd1Utq7oY62Qa9suU7ihmgw1dmaZMExaCKT2zU21eKTUZwsm0XVgWJhQAo69bhYqsOGcSMirPwx7MkVkqnQ0N6ZDawsJM0OxswKbFIEUu48xIrpKgzx8UJ+c1ld/s1ZQIjVecKJVqo5evetMt2rA8oBV1OtL+O8ap2zH4aUvHiFJE6xTU/SHbjekOOIY1mOp06ClnGOIEp0TM0FvcYUoeUxQRzGA3OchSvnTxxti7YTucdcRGsqVy5AUIxDiNQlOgnSQNaC3WOZlE1CTiEnWtUcPtorHG/YcGJKQjQkprLLF0uHX3xt3jrNCbt+UApqLaHWedUWNNWNwTRbvA3GCWnPCcRCVSlUTsoU2ca8NLuWkuIUJbSAudFONg+UjqQCfWqfwZzxFp6yKv/C/vbdI3OTL9P4VjkuMqQkd3EqDG20lYQndtOWBy/dQUkJ05j5fxpwxnBi246uDBnN2NIOKATCTrRx70TSs4XqCoEkwOZreA+Z+QNB+yuSreUhJlR5gU18KYCQfd1I0HarSkoxKN0iVYYYkoW5JKyCgHkAoyqOp5TWW+G6gR5UiVU2W2Fqy5EpiKIqwJDTRLpCRGvesnJskIF2jNqBpH05fWgd4uN6J8SY6nOUNRlGk9aUrm6JrRjgxoqzsu91rq3dA0DedrTN3FafHot49Bm4ZmoKmSKkMXk1KTBpLcRbaILThFEbZU14Vbiuls1BpW0wNjLga4Iq0cBuvKKq/BkairFwVEAVin2TTpjObioN+nMKgX1/lr1h+IBelF7QzyW6IH2Kt0b8IVlJQClsX96o73uisrK0LoCOGIbD0pXvferKytGErj7ITteU7VlZWxdGr0TGPdrbXKt1lSZNjHwl/bp/nlV+8Ef2B9aysrKv8AMiUP3i5xJ7z/AOlVU/60+tZWVDH7JG7TdfqafuE/f/QrKyuy9A9jlhXvUK9qH/VxWVlDF+1/9DS/aUldbmhr1ZWVtiPAiPVHrVZWmJpiTLaiTFZWVGZGZNbqUzvWVlZ2RYyYHuKsXC/drdZWOfYqB2OVzwTcVqsp10RfYy1lZWUCh//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CA"/>
          </a:p>
        </p:txBody>
      </p:sp>
      <p:sp>
        <p:nvSpPr>
          <p:cNvPr id="33798" name="AutoShape 8" descr="data:image/jpg;base64,/9j/4AAQSkZJRgABAQAAAQABAAD/2wCEAAkGBhMSERUUEhQUFRQVFBcXFBcVFxQUFxYYFRcVFBQXFxcXHCYeFxwjGRUVHy8gIycpLCwsFx4xNTAqNSYrLCkBCQoKDgwOGg8PGikkHyQsLCwsLCwsLCwtLCwsKSwsLCksKSwsLCwpLCwsKSwsKSwsLCwsLCwsLCwsLCwpLCwsLP/AABEIAOEA4QMBIgACEQEDEQH/xAAcAAACAgMBAQAAAAAAAAAAAAAFBgQHAAEDAgj/xABMEAABAwIEBAMFBAYGBgoDAAABAgMRAAQFEiExBkFRYRMicQcygZGhFCNCUoKxwdHh8BUXM2JykhZDU6KysyQ0VHOkwsPS0/ElRGP/xAAZAQADAQEBAAAAAAAAAAAAAAABAgMEAAX/xAApEQACAgICAwABAwQDAAAAAAAAAQIRAyESMRNBUXEiMmEEFDPwQoGh/9oADAMBAAIRAxEAPwBFtl0ew5e1BbZmjlg1XkTPLY04evSt4inSvFgNK9Ygry1D2IxCx1GppRuRrThjq96T7s61uwlsRxQ5RWwvSDQYV1bciryjZaUbRYuEYztrTxhOLzGtUvY3xFNWE43Ea1hyY6MkouJcdtdAipMTSNhWOzGtM1piQIrM4jxmEFN1xU3XdDoNestLQ92Qy3U0WKUhRMkhEkcpO0Vrw62taoiTH7qaLUe0MqXZ5OHDzCTICenvK5fqrmu1TmCZJOYA6aGd4PL416ddUdCon+G1c1Pr08x02puUPgbRu7sEkgonVZTAGwG5GvY1iMJSSmFGDM+7OnppXIOq01OhJHx3r19qV+Y8/rvTcoN9AuPw7GwQQPMrVJVsNhzpdxrCUlB86gvwS7sMunIneiN1fkD3vw5fh0pU4s4gUsKSCUoIAKQZBiqR4fCTlEUG8IQ+m4ccWtCGUBUoSFElRIAgkTseY9a4YlwGyDcJbfcLjSmEgKQkJzPlKUoKgSSddwBGm9Cb3GXUBSELKUrIKgIglBlMyOR1oVdY6+vOFOrIcWFuajzLTGVRgbiK3Ykki+JKhivOA0DMll1anG7hph3OhKUFTsatkEkxOoPKp3+hDBZUhlRW45dC3Q46nJkLWYvFISYUDlO4nl3pPu+Irl3J4j7isigpEq91Q2V/i7717u+J7p3L4j7isq86dYyr2zAiIOpq1l7Q123ATBuGAh3xEl4pdbWWcxShKllafCWqEnJEGCJoc3w1bvMvvIcUFJU8pLLQbV4aEKOXMlawtQiDKZgdaDnim6LiXC+5nSClKpGgV70CIE8zE1yVxBcFnwS84Woy5J0y75Z3y9tq6zrQOzelbrKygAsi2saMWdlU20w+ibdnFeQ3Z55HZRAofitzAqfeuZRSjjOIb10Y2xewHjNxJNLNwdaI39zJoU6qvQxxo1Y40eQYrU1kVqrFzq25FELW9IoWE17Qo0so2JKKY44djMc6asN4g21qrGbkiilpihHOss8Rmljouexx0HnRy2xIHnVMWWPkc6YbDiXv9azuDRK2i003A61hdFJNvxKOv1qUniEdam0P5BoW6K4LeFLq8fHWob/EA60vE7mMzl4BQ+6xUDnStdcQ96C3vEHenjBittjDiWP96TMYxnNOtQL7F550FubomtUMQ8MdvZ4u35NRK2ozXmtiVGyKpGTWVhrKYYyKyt1sUAGorK9VlcdZfrSwK6uXgA3pSexyOdQLniHvXlKDPN2wxjWJCDrSJit9JNdMRxgq50Aubia1Y8ZbHA8POTXA1ijWq1pUa0qN1iRWq9t1wWSre2muy7AxUrDiKn3CkxWdzdmaU3YsutxWkumpF2dahxVltFo7WyW1dkVOYxMjnQcithVBwTA4JjKzjZHOpaMePWlMu16D5qbxIm8Q2HHj1qO7jh60Iwiwdun22GRmccUEpHITuSeQA1J6A1aaPZ1h1mkfbHFvugHOEuFlrtEDNoP72vTlU5RjDsHjS7K2exUnnUJ2+Jq2G8HwZYJFoCORFw8Tp3C68r4WwVYP3DqCelwvMO4CyQfrXLJjQVw+lPrfmuBM1b/9XODqBIdu0g7edlUddCiTXJ32W4WRCL24QrkVpbUn4gAfrFVWbH9KqUfpUkVuKtEex+2JgYj/AOHP/wAlZ/UfIlOIMEdfDX9YVpTLNB+xrTKtitxVl/1JuE+W+tDr/wD0Hpyrnc+xC6H9ncWjnYLUg/7yYPzo+SP1HWVwBWU+XnsaxBtBUA05H4W15lR2ECaS7uyW0oocQpChuFApPyNFTT6BZHy1ut1lMGwy7iRqG7eE16Nqa8KtTUEokEkRnHjXKu62a4lFWVFlR5rCK3FbiiMeYr0mt1quASGbiK7LvSahAVlK4oRxR6cXNeK9VmWiMeYrIr1Fby1wbPIFZlr2RW+VdYLLO9kNt4NpfXsDOlKWWldCRmXHfVv5Ui4zjzjrqgpwmTGpKues1YPAIDuBXjSffS/mI7KbbCT80KHwqr7jDlpdVnEEnQnnNRVObsGm9/DFYmWzLazJ0MGIrbWOqnzE/rn4moDtipJ2qWliUAqjeBHaquMKGahRJPETmaUqWDsdARp8aLWvFpTCVjXt39aWLtSSYA+NSXbYJhZ1AFJLHBpWhXCOhmY4uWVZSNJ05fWvV1j6ivMl1aVaAZVZTroRoNZ00pesHlOSQNdYjnOlNWDezPELgAtNhlClR4jx8PTqAfOo7nQelT8Ubon490drXiBRPmVqEyXAAlRMwQckSI7VJa41KyoAkEHU9RsDvIggaj5Uy23sMT4SUvXvOV+C370csylH9Xwqa37J8KY3fuc35lKQT/y6k4Q9tHPHXYGs+L1IAXKgob5YII+NEsct2MYsXHEp/wClMplCoykgalJA3nX41Od9nWHKy/f3AHKFI1+OSimB4LYWqleE65qkpIWQd/gKmko7i0Kk0fOf2Y9Kyrs/q0w7/tD3+5/7aytHnQechCGGdq5u4X2osh0VISkGs/Jme2Jt3h8UKeYinq9shFLl/ZxNXhMpCYAKaszg32NLfR418pbDZEpQkAOEfmXmENiNp17deHsi4URdXqnHQFN26QvKRIUtRhvN1Agqj+6Kt7FsSSjcggEBKSREk7q5nU7bk6CjlzcFo03StgT+rDCA2ItiQN1qedTPqrNH0qJeeyTCl6ALZP8AceJ+joUOdT/tS3CQpxeYH3G05ymO/uJV2G3czRQKCNPKNAfMfMZ6mDHqKyPPO+xVMrjiX2DuISV2LvjAD+zcyhZM65ViEn0MetVbcWa21qQ4lSFpMKSoQUkciDX1NaPKEDKgdCCTI6TrPrQvjX2f2+JI1hu4SPK6ACf8LgHvp+o5cwdeLMp6KdrR80Za3FEMbwR21fWw8nKtBg9COSknmkjUGoQRV7Es8BFe/CqXbW01NOH6UjmTc6ApRWZalvsxXCKZMZMa/Z1xciydcbfBNvcpCHSnVSInKsDnGYyOh7RTTinBAuUh2zcRcNycim/MoAmcq0bpMzyqqwmujDykKCkKUlQ2UklJHoRrU5w5bOdMdX+An0HVpyY82gIPOIG3yrV1w234iZacQkR5ToSOZI26c9aAN8YXyYi7udNvvnD9Cante0jERvcFXZbbKx9UVN45/ROP8kx/hhotzIU5OggiO05RUBWA5gZaVoeahlPYaTRO39q9yI8Rizdga5mchPc5FAfSpSPaspRANjbKJMABT2snQASdTQ45F7O4v6Nfsy4HQE/a3vwKPgo/AnICkqUANYOwnSCd4jvxbxkpOZLao1IKtCoj/wAo9KYuJb4sWiWkJDalBKQEzCRAU4RzgEneqlxJ4IBVoddSd9OvU71Oe2o/7YZuv0o0rEipWZSFEHZQK0qPeARW2+JEsApKVR13NJmIcQLUowogdJIHwAqC3iKlBQ1M/wAg1Zf07a2csT7LOwrjRpcoKiNdM24PLWuj3EhaVooK5FJ/YRVfWlolZBmFbkjpUwLE+8SI1P7KlLFFPQjirHb/AEoH5R8zWUhfakflV/mNZXeFHcWT28RorZX00mIuKLYfcGapLHR0oUOE5hQfEraiFi5IrzfI0qK0yPQ5+yW2bbsLl0GXFu5V6bBKRkSDznOT+lRe/wAOWsozQgqiYElO6iRznLKQeUrNCfZBcBTVywT7q0uAaRChlJ67oT8xT1cWYJJM+YhJHIhOoP1V867Km9mtLlFMFs26WgE5QkHUjsesfAAcye1RnlKClEgEkwOauwSlIEeuajV02EAriVKUmIEqn8I7aftoYtsmfNl1hbifeV+YJJPlHcd/jnao6SrRjt4uQhJSmAM+UgEE8uo/jUq0dVodR6k/t0NRGrNTY+7QImZlJ+WmvrNabxCFQqSe4EfMUtsF12ReP+DUYlbEpSPtTSSWlDTNzLauoPLoYPWfnrwikkKBBBIIOhBGhBHIzX1Hb3MaifoRVS+2bhdLL6LtvRNySFjo6kAkjsoa+oPWvQw5Oap9oeW1YlWAE0XdjLS9bvRU032ldJbMsouyJejWp3D/AATd3p+4ZUUTBcV5Wx1lZ0MdBJ7U7ezngVm4bVd3gKmwopbbJKUry+8tRGqkyYAGkgz0pmv+OtmbdIbQPImMoEDQZRsBXPIo6LKoq5Cgv2F3I/8A2bWYmCXBrzHu7Dr9BQ/EfY1iLfuJaeET904J/wArmU0zXmOBA8plZnzQJ7wBXvD8dWd1xlEmfLPPflU/7h/Ac18KrxLBH7cxcMuNE7eIhSQfQnQ/CoYFXonjcrORaElv8qwHAvrIXtXFVjhVwSHLJpJP4mypqP8AJAp1nj7DafspGKJ8MXXhXls4QFBD7ZIPMZxO/wDMgVa73suwpYGV15szydQvTp5kmuF97HLOJZu3UkfmCHPiIyU/li12NTGnjhuAkqkwFAcs0x+761TfFGJA+QwhIVt1naavDF2GblpCFvAERmUUFMmIUYMASdd6TMT9kLdwgzeoIE6+HmjpqF1GMUp3evygSjc7RRr1ygkynrUdlwyI0q2v6iGyf+voI2MMLJ/4/wBdMuFeyjCbcS4Hn1ACfEWUSd/KhGWdjpJ+NbPLjiqsunFIpMeJnEbZY7a70Rawd4DN4bmXrlVER1ir5tMMw1s/c2tvPeCr/KuSPpRW54ibSn8ITtB29KzSzR+kXX0+aPsp6H/Kayvor/SZj8qPpWUnnQLX0+ZmkUYw9ozXu2wwmjllhUVWc0LOZMw9GldLwaVKZYgVEvl1nXZnPHC+Oqs7tDonL7roGuZskZhHUaEdwKvm2dQ6lLiCFJUApJGxBGlfOS109+y/jHw3haOq+7cnwZHuuEzlnkFa/petacbXTL4p06ZaV2zI+f10J+VBbhpsSpWsbk7QOQAo++QEkkwO9L17fZfdIyjfY/E8hWb+qjUzRkpIFXGI5ZBDh5yAkADlCeeneuKMRC9EuacwtIH8K01jCl7KbykmA2Ug/AK1n0qK7iLStHCtJmPMAZ+VZqMzYbtHCmDOZP8Acg5T1rfHWDC7w15IgqQkvNHopuVQPVOZMd6H4c0hKvu1JhW2sGeWlNWEc+h3HfZQ9KrhdTRbG70fLgFegTRHiCx8G6faAgNvOJSOiUrUEj/LFQUiDNbyR9BY6kMWjTCBlCWkp7AISB+uaqbGb1LYzg6DQAbn4+tWxxv97bhxGqVJCh3CvMCPgapjEmJQUnYGfiNKy6c3+Q5P3kReOLVqFFIA20gDlXI4+pRgKWo8joAO/rUdzDytuZ92THeNKFIdW2EiBJPqa0xhF9DRimMv9P8AhoGcrUe+5qWzxapSRByifdnMPrSTdOqV72utcEtnl1p/7eLWx1hVFiMY8sghBg9SZB7V3tOIH07LJ6gkR8qS7O7U2NZqY1jCTodTy5VB4vhFw+DojiN8xDih2ToPjAg1JsuKFBeYKKVEZSryg69REEeoNV4rFVpO8Rt2oha4mVkbGRvFI8NAcGtj2/xwWwQ6Frg6qbKULHeB5VD4Ch6+MmFkhFwUSJ++Qoie28H0pSxNydoBSMoPXtQ22BWoIVvOo7UY4YtWFRtbLFZuXEpCkqadSBMNmCOiuX6ulFGsaDrRkhKiROgKZA36ikZV8oKaLWxSoQRMgmNfgBRm5uQlsoEA8+g7VKUBGFftTvVn/MKykn7OfzitUfGvp1DXaYcKJBgAVFN0BUd/EqG2SO9y+BQG+uq3d380JffmqRiFI2p+jns+w5b+I24QB92sOrJ2CGyCT6zAHcillRq1vYxhvhs3N2rSYaRpyT5lkfpFI/RqypbZaEbY6cT48hoEalQA0HfvsKr/ABC/deIy+pCRoOmpMVD4uxxTtyLduYTK3Cecc1coAM0i3vEKnVrUpSvCEhtA0TE+UkDckak1mUJZG5MaVzdjbiF8hkysHOAClMoJUeWg1SO56V7t+Jio/eNjKrfqJ6VXCcThUpSlMjnJ+NFcHvHVHMVafMHsRVZYKVsDxtIse2PmBSo5VCRP7O4qxMAfzISdCRAV68j8RNVJY4nGm6dND+H/AA9OdWTwG5KTrPu/LXWs1U0HC/1FU+06zDeKXIGylJX8VoSo/UmlcU5+1dH/AOVe/wALX/LTSoGjW6XbFn2y4PZnjCbqx+zKUPGt9EpO5a/AddwJKe0J66r3E3DgQpaRoFjSdNRuJpIw+8dt3EusqKHEGUqHL94OxB0NW1Z8bWN+2lL6gy+QAoLEIKueVfuxP5iDtUZwv9UextTX8lY/0SpCigHsQeYoVeYOQ5AgRtVr43wypBnKSnkrtyn99K1/w6ryEEZTJknUdu9JHLTEtpiHc2SQDmHONKEv22UwJk7U74jwyoKzIWpJGp8spPy1AqDiFstWXM1lk7p1GnRQPX0rTDLRWOShduGlFI0rzZWZJ1phWyB5VkJPIn9oqMMNHmhYGmm3ximWXVB8mqIa20E/zrUqzIShagNRonsTzPSuDPD7h8ycxG+bQD16xRhvDMqUpcWAQcykjzKV0Ech6xvSya+gk19BgstUpcUStRGVCdNTtmUdAKIOKDWYMBsuJT51GdSPyhR5dTvROywR1xSlBORR1zr3iNAkRCRHT51xTgJLis0Ska7QYj4a1NzT7EcjxwsZVnXqsaJzbTymueI2rhkjcn5a1JRYFKxl169P40zrwzMQVbAAQPxGKnKVSsW92IH9FL7/ADrdWN/Qp/2P0rK7zM7kxTdv6iOXRNXMv2e4W+CpCFI5eVbiAD1hcifpS1fexRepYuUq3hLiFJ9AVJJ+cVRRXp2N4X6K1cerkaY8U9n1+xJVbrUB+JqHR8ckkfEUAcZKSQoFJG4UCCPgdaYWq7OMVdnCSCMBQAYKvFgkEwS8sjb+dapiKurhMpcwRsIMlsOBY5ghSioR6KB9DXSf6X+B8fv8FW8c37geWlHk8RASVAFKiEAApJiSIgxSnc20pQBoMn7ad+MrAutpcTqpmDG5UkaaR2MfAd6V8RRFulSddwI5gmRQxS0qDF9UBkJSox0ETRmwKEiOn1gUFbbII0Om3ejLFmSiatkGyBTBHStQSNcy466TIq4+C5SuP7oGnbSqlwdtLZH5okdUnlVvcMvpat1vr/1TSlqnTRIzRNYpbmkicP3lU8b3njYjcr5eKUj0bAaH/BUK3Ymorr6lrUtWqlKKleqiSfqTU61XVpMlJ3s4v29QlIo863IoY+zQTFTCOCcb3dqAlDmdsQPCdHiNwOQB1SP8JFM7HtDtXyBc26mZ0KmiHEa8y2QCB6Emq/KK1lpmlLspyZaDlpYuAeBdsGdkqV4atemeIOu1bVwW8n8JKTrIH7jr61V8UUwnE7wEN2ztxP4UNKcOnZCf3VPxr0G0/Qw3nCz4VogOd1JzyOmomo6uF1xPhNJWd/LsP8JJANOWBYZi+QLuLwND/ZuNofXGmp2j0zU0KxJkABxAJA1JSACeZgTFI1x1yKeP+aKkOAfiWk+X109ByrQ4UzDxPNCiSMwIKup6x+urQRjVqtSklpIjY6CfQiu17aNutyy22VgSEuFYTpyOXb1AIofiS/8AQLHfTKzGH3CwlvMtKEiDlTEjXc/T4VNY4VOWAjIkc1SJ/fW7r2gO27hbcsWW1J5Fbh9CDMEdxpWv6yrhfuoYQeoQVH5qUR9K7hIm1FdsKYVwISvOoEge6CmJ7x0os7YMMkG4fbRl1hSk5vlSLiXFt44CDcOQdwkhH/DBpVuCSSSST1OtHxp9nco+kXJ/pThv/aB8j+6sqlYrKbxx+B5sfUY8+4QpThCOSQP2DenLCsZhGdZLaY3VM/LalE3vhABpKMxBlTmoHwodfYwlUfaHS8QPdiET6dNtKz1fRyk1sstrjNo7FRjmQP1g1FvMWtLvyXDKFjYZwCoT+UnVJ9CKqq94hUvT3QNgNhUS14xuGVAEhxHQhJkeu49asvJ6ZTySZalx7OMOfbPhIU2rkpC1kpPdKyUkfzIrXBHDlxYKeYcAcaXDjbiNBI8i0qB1SSkpMdtCdYVsF9pKSoBKSlXrp8qszDcXS62haDE6KnkeU13N9SKQcW/jETiHh9xpwqQJQTO3I+mhpIxrCUAZVyEEgpKZ8pPWNxI+FXRiGINKe+zXICfE8zCzAQ6NJSlU6OAmIO4g84oTiPBCwIaIg7pVqPkdvhQqUGTljadxKZawhAMrmRpClQPUHvvXpxtUgJUgAbCZA7nrTrf8IrWrVASsaEKScpjod66YfwAon+zjuIj5naj5fpPbAHDGAKcdTBzqJEnlPU05e0jEE2toizQfvHoU8R+RJ2PTMqPgk0Tcct8HYCljM8sEoQNSop6nkNRJ76SaqnF8UcuXlvOmVrMmNhyAA5ADSninfJjP9K32yDFdmlRXMCtgU5IIIudK8Oa1FBorgeBv3SsrDal9TslP+JR0FCha+ERNnNdGMHccVlbQpap2Skq39NvjVnYJ7PWmkzdHxF/kQSEJ7FQgq+g9aNXWLIZRkbQEpGyUwkClckinja3J0JeB+ywDz3q4ESGmzK56LVED0TPqKaLVy2tElFuz4QVuUnzq9VKJUfSaXcT4lUqQQY5QTS29cl0+Q688wIiPjUnKUv4G5pftQ63/ABEGxPvJ5gypXz2ApfxC/VBcQ5y8oSSQPUct4pfucRKEZmlabEwCZ57ihQuQ7Ks2p0UD8aEcfsXbD68bWoDzSRuCQk+oIqfY8SuNZFyTzgnXToaSblgDKJ2PM9ehr3Y3unhuEkEkoPTkdelU8ao6i6XbK3xazGaEupByLjzNq7gHVJ5iqkfYWw4ttYhaFFKh3SYMdR+yKeuDHVNuIg5krISRz8xEE+kUM9q9uE4gSPxtNqPqAUfqSKaDtb9Dz/VHl7FhT8ioq9ayawCmII8RWV18KsrgkjGL5RJAOg/ZSy9emdqZLyCCRry9aDow1KyVOHIgaT1PSux0lsrFr2DVYgAqOXU1JacSNVLT/Gu7/DzSgC2okddKjt8MLUoZlJSn11j0q1wfspcGS2fCWQUq1nlO9PnCWJLbXlJKm1+VY3gHQkfrpBXgFshUeOQRvp/CmHBGFBYCHQsb6mDWfKk1pk5V2iw/aBalywWiJXbupdP/AHa8yVKHaVSRSRg3Ht7bICG3ZQNkuJDgHYE6gdpiriw1lNwwAr8bRbUdzBGVQ1361Q+I4epl1bSxCm1FKueo03FGDfFMbInGpIcj7YLsjVq3PwdH/qVyuva1eqRlQGWz+ZKFKP8AvqUPpSehua9qZpuTuyfll9Od3dLdWpxxRUtZKlKO5J1P/wBVxiuik0WwPhS5u/7BslIMFZhKB18x0PoJNd2KrfQGiiWC8OXF0VeA2VhIlSiUpQNtCtRAnXaZqxcG4ItbQZ3yi5dAnLu2jXkk++e6tOwqTj3FYZTlGVmNQkIGT4kJUB8qRzivyUUEv3MA4HwQwwPEuyX1gyG258L9Nwjz68hp60Vxfi98JyoZbbTHkAWRA5aJAA0pfb4lddlKF+MRMFDikrIn3cqgkAj0M9airfCSFLC/EIB8NaF6bznUPKYI+M1Nyk9M7lSpEp3i66PvoQoAalJWI9YOoqK9xKo5SltiTqknMpJ+JVHzoVeJCjmNypJnUJdIEztB2qObNCkqS84VJBzIKcpV0Mn9prlFCnu+4quUq+/QhaNZCQlBT/hUmNNO9cXL+3ELSp9tSwdHAFpEEflM1uxv0g5W0SY3d82nptXYoQsnxUZdwCnUdjH870+l6CR0hQTMhbSvxJ1gnqOVRE2GU5jGUmJH0NTLfAlNGWVyJ8w3Anqk0eZwUuNlKUgKzDQbGY11250HJIH4F/FsMIQdCop92NSQdfjXuxwnwWs6zJKQUII1SV7k9o5U/wBvgoygDzFIiT26Vwu+GypSVEEnyyO8/q0pPJqgW+j3wqvzt6ecpAA6ebn+uoHtYP8A0ppPNLABP6bhA/nrTjwvghbdUpQ0SIHcmq647xIP3rikmUpAbB65BBPzmjj+jvUPyLmWptlZlRrjbtSac+HMGmCRVJOiDYL/AKDPSsqwf6MFZU+QKZTl9OUBIoNjKikIRziVepJ/hUi7xI/hURQpRJM6kmtMI1tmmKB5uXEnRSh6E1i8QdO61fOiarMxrUK4tspjnWlST9F1JP0R22io6k9+ZphwJLjCg4hXKDO3Qj60Ct0keppjwKzWry6wrtU8r0DI9H0Vwc8DaNqSAAoTAMwTuPnNU/xyiMRudI+9OnqAZ+O/xq2ODQW7NAIEjMAB8/11VvtAuCvEbifwrCB6ISlI2+fxrPCVwoTL/jiAmlVIZaU4oIQkqWowlI1JJ5CuFrbLcWlDaSpajCUpEkntVmYZYM4Y0pSsrlxHmXA8qiILTXYayef0oNpK2Z4xvs94D7Pbe3Acu1Jdc3CP9Wg9/wDaH107c6nYnxAEkNtZUoA0SkAJ6wEil7EMTUUeI874aSCRm95XZKdKBf034glIPPLmOp71BylL8FXOlUVQXxLHnJjKkRqI8k/Khj+K5hmLRd6hCjKT6bkUsY3duq35dJn+FBsMxZSHPeVvqDv8D+2qRxWrFUW9jRjCVrEsCCIJKUlK08/NGvx2oTi7y/CSoLcjQEZjlVoD8CJI+FSnUFXl8TKspll2cp01yKg9f11wukZmXEKJztlJUZ5qTOaPjrTR1RyAzTwMKTrIhaFHf4/WaLWbSVe4VNrHLb1gjegtlaElRnUbR250ctUkaq3+WtVn/A8iewo65omIzAAE+sVISqY7UIfvDXNvEoqPFk6G2yKQSeoAonZ3QBpLZxXvU1rFu9TcGAsnDr1MRTBaqSqNqqa0xyDvTbg+MzGtTpxGTGLiDFS20pDI8xBGb8sjcdTVP3tgUmriS0HE0sY7gHMCqRmLkcntijglhmUNKsnDLQNopbwLDsqtqZ7x7KiulISKPX2usoB9trKlZQpq8s1JMLSflXfDUNnQ6HvT/i9jmM5RNAxaalK2wUn8ogj41qWW0Fy1RyFigp3B+NB7y0aKonWnrBfZ8p4SMyE9VafLrTJhvAtjaHOseO5yLhlI9E7fOuU0t2CKfZVuCcOLeVDVu45rEpSYnurYCrOwbgFxsDxHWWT0T51fSI+ZojdcRKQMqQEp5JQAAB6UBveLiVZGxMyFKV0jWI2qbycvQ9x97LAtLVhKUt+MFFMH3kgkgk6j1NJ3EXstU8468w8klxal5FApEqJJAWCefUUnqvySfDGvdIOn7aIYNxa7anQ5m587R033KfymnU0v+I3OMtSQzcDcLfZWFXLyCLglSUBWhbE+Ht1Jkz0iNzKtjeJEKLq/dSTkB9Tr85NWjhuJM37EoKhlI0UIUlQEiRzH0NVpxXh5lxCgElK4InluIJ5Rr8a7Ktp+jskUkq6F7HLg3GVwEnQATtpHKoLSkoMFWdfbQJ/fXu6XlaCUJypUYRzKiNJn41BYaSkBIMqBlZ6k7R6VyWiRmJ3ZS5M6EbbihTyEg+7rvXbGR5gZrmwkuOJTPKPrVoqlZRdBKwV4rRQdCkhaSeWXeD6V2Q8BcIc2TcN+dJ5KSnKqexGU1MscqVhHJIWpfMkNpkAfEj5VDsilxUrzFSFqUNoOYCQe2gFTvsSzVthqYSQSApWZMj8MnTtXd9VSrlInPzKQEjp1qBcLpbsHYNujQ9ThoqtuajPWtWi0UTIzd1Utq7oY62Qa9suU7ihmgw1dmaZMExaCKT2zU21eKTUZwsm0XVgWJhQAo69bhYqsOGcSMirPwx7MkVkqnQ0N6ZDawsJM0OxswKbFIEUu48xIrpKgzx8UJ+c1ld/s1ZQIjVecKJVqo5evetMt2rA8oBV1OtL+O8ap2zH4aUvHiFJE6xTU/SHbjekOOIY1mOp06ClnGOIEp0TM0FvcYUoeUxQRzGA3OchSvnTxxti7YTucdcRGsqVy5AUIxDiNQlOgnSQNaC3WOZlE1CTiEnWtUcPtorHG/YcGJKQjQkprLLF0uHX3xt3jrNCbt+UApqLaHWedUWNNWNwTRbvA3GCWnPCcRCVSlUTsoU2ca8NLuWkuIUJbSAudFONg+UjqQCfWqfwZzxFp6yKv/C/vbdI3OTL9P4VjkuMqQkd3EqDG20lYQndtOWBy/dQUkJ05j5fxpwxnBi246uDBnN2NIOKATCTrRx70TSs4XqCoEkwOZreA+Z+QNB+yuSreUhJlR5gU18KYCQfd1I0HarSkoxKN0iVYYYkoW5JKyCgHkAoyqOp5TWW+G6gR5UiVU2W2Fqy5EpiKIqwJDTRLpCRGvesnJskIF2jNqBpH05fWgd4uN6J8SY6nOUNRlGk9aUrm6JrRjgxoqzsu91rq3dA0DedrTN3FafHot49Bm4ZmoKmSKkMXk1KTBpLcRbaILThFEbZU14Vbiuls1BpW0wNjLga4Iq0cBuvKKq/BkairFwVEAVin2TTpjObioN+nMKgX1/lr1h+IBelF7QzyW6IH2Kt0b8IVlJQClsX96o73uisrK0LoCOGIbD0pXvferKytGErj7ITteU7VlZWxdGr0TGPdrbXKt1lSZNjHwl/bp/nlV+8Ef2B9aysrKv8AMiUP3i5xJ7z/AOlVU/60+tZWVDH7JG7TdfqafuE/f/QrKyuy9A9jlhXvUK9qH/VxWVlDF+1/9DS/aUldbmhr1ZWVtiPAiPVHrVZWmJpiTLaiTFZWVGZGZNbqUzvWVlZ2RYyYHuKsXC/drdZWOfYqB2OVzwTcVqsp10RfYy1lZWUCh//Z"/>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CA"/>
          </a:p>
        </p:txBody>
      </p:sp>
      <p:sp>
        <p:nvSpPr>
          <p:cNvPr id="33799" name="AutoShape 10" descr="data:image/jpg;base64,/9j/4AAQSkZJRgABAQAAAQABAAD/2wCEAAkGBhMSERUUEhQUFRQVFBcXFBcVFxQUFxYYFRcVFBQXFxcXHCYeFxwjGRUVHy8gIycpLCwsFx4xNTAqNSYrLCkBCQoKDgwOGg8PGikkHyQsLCwsLCwsLCwtLCwsKSwsLCksKSwsLCwpLCwsKSwsKSwsLCwsLCwsLCwsLCwpLCwsLP/AABEIAOEA4QMBIgACEQEDEQH/xAAcAAACAgMBAQAAAAAAAAAAAAAFBgQHAAEDAgj/xABMEAABAwIEBAMFBAYGBgoDAAABAgMRAAQFEiExBkFRYRMicQcygZGhFCNCUoKxwdHh8BUXM2JykhZDU6KysyQ0VHOkwsPS0/ElRGP/xAAZAQADAQEBAAAAAAAAAAAAAAABAgMEAAX/xAApEQACAgICAwABAwQDAAAAAAAAAQIRAyESMRNBUXEiMmEEFDPwQoGh/9oADAMBAAIRAxEAPwBFtl0ew5e1BbZmjlg1XkTPLY04evSt4inSvFgNK9Ygry1D2IxCx1GppRuRrThjq96T7s61uwlsRxQ5RWwvSDQYV1bciryjZaUbRYuEYztrTxhOLzGtUvY3xFNWE43Ea1hyY6MkouJcdtdAipMTSNhWOzGtM1piQIrM4jxmEFN1xU3XdDoNestLQ92Qy3U0WKUhRMkhEkcpO0Vrw62taoiTH7qaLUe0MqXZ5OHDzCTICenvK5fqrmu1TmCZJOYA6aGd4PL416ddUdCon+G1c1Pr08x02puUPgbRu7sEkgonVZTAGwG5GvY1iMJSSmFGDM+7OnppXIOq01OhJHx3r19qV+Y8/rvTcoN9AuPw7GwQQPMrVJVsNhzpdxrCUlB86gvwS7sMunIneiN1fkD3vw5fh0pU4s4gUsKSCUoIAKQZBiqR4fCTlEUG8IQ+m4ccWtCGUBUoSFElRIAgkTseY9a4YlwGyDcJbfcLjSmEgKQkJzPlKUoKgSSddwBGm9Cb3GXUBSELKUrIKgIglBlMyOR1oVdY6+vOFOrIcWFuajzLTGVRgbiK3Ykki+JKhivOA0DMll1anG7hph3OhKUFTsatkEkxOoPKp3+hDBZUhlRW45dC3Q46nJkLWYvFISYUDlO4nl3pPu+Irl3J4j7isigpEq91Q2V/i7717u+J7p3L4j7isq86dYyr2zAiIOpq1l7Q123ATBuGAh3xEl4pdbWWcxShKllafCWqEnJEGCJoc3w1bvMvvIcUFJU8pLLQbV4aEKOXMlawtQiDKZgdaDnim6LiXC+5nSClKpGgV70CIE8zE1yVxBcFnwS84Woy5J0y75Z3y9tq6zrQOzelbrKygAsi2saMWdlU20w+ibdnFeQ3Z55HZRAofitzAqfeuZRSjjOIb10Y2xewHjNxJNLNwdaI39zJoU6qvQxxo1Y40eQYrU1kVqrFzq25FELW9IoWE17Qo0so2JKKY44djMc6asN4g21qrGbkiilpihHOss8Rmljouexx0HnRy2xIHnVMWWPkc6YbDiXv9azuDRK2i003A61hdFJNvxKOv1qUniEdam0P5BoW6K4LeFLq8fHWob/EA60vE7mMzl4BQ+6xUDnStdcQ96C3vEHenjBittjDiWP96TMYxnNOtQL7F550FubomtUMQ8MdvZ4u35NRK2ozXmtiVGyKpGTWVhrKYYyKyt1sUAGorK9VlcdZfrSwK6uXgA3pSexyOdQLniHvXlKDPN2wxjWJCDrSJit9JNdMRxgq50Aubia1Y8ZbHA8POTXA1ijWq1pUa0qN1iRWq9t1wWSre2muy7AxUrDiKn3CkxWdzdmaU3YsutxWkumpF2dahxVltFo7WyW1dkVOYxMjnQcithVBwTA4JjKzjZHOpaMePWlMu16D5qbxIm8Q2HHj1qO7jh60Iwiwdun22GRmccUEpHITuSeQA1J6A1aaPZ1h1mkfbHFvugHOEuFlrtEDNoP72vTlU5RjDsHjS7K2exUnnUJ2+Jq2G8HwZYJFoCORFw8Tp3C68r4WwVYP3DqCelwvMO4CyQfrXLJjQVw+lPrfmuBM1b/9XODqBIdu0g7edlUddCiTXJ32W4WRCL24QrkVpbUn4gAfrFVWbH9KqUfpUkVuKtEex+2JgYj/AOHP/wAlZ/UfIlOIMEdfDX9YVpTLNB+xrTKtitxVl/1JuE+W+tDr/wD0Hpyrnc+xC6H9ncWjnYLUg/7yYPzo+SP1HWVwBWU+XnsaxBtBUA05H4W15lR2ECaS7uyW0oocQpChuFApPyNFTT6BZHy1ut1lMGwy7iRqG7eE16Nqa8KtTUEokEkRnHjXKu62a4lFWVFlR5rCK3FbiiMeYr0mt1quASGbiK7LvSahAVlK4oRxR6cXNeK9VmWiMeYrIr1Fby1wbPIFZlr2RW+VdYLLO9kNt4NpfXsDOlKWWldCRmXHfVv5Ui4zjzjrqgpwmTGpKues1YPAIDuBXjSffS/mI7KbbCT80KHwqr7jDlpdVnEEnQnnNRVObsGm9/DFYmWzLazJ0MGIrbWOqnzE/rn4moDtipJ2qWliUAqjeBHaquMKGahRJPETmaUqWDsdARp8aLWvFpTCVjXt39aWLtSSYA+NSXbYJhZ1AFJLHBpWhXCOhmY4uWVZSNJ05fWvV1j6ivMl1aVaAZVZTroRoNZ00pesHlOSQNdYjnOlNWDezPELgAtNhlClR4jx8PTqAfOo7nQelT8Ubon490drXiBRPmVqEyXAAlRMwQckSI7VJa41KyoAkEHU9RsDvIggaj5Uy23sMT4SUvXvOV+C370csylH9Xwqa37J8KY3fuc35lKQT/y6k4Q9tHPHXYGs+L1IAXKgob5YII+NEsct2MYsXHEp/wClMplCoykgalJA3nX41Od9nWHKy/f3AHKFI1+OSimB4LYWqleE65qkpIWQd/gKmko7i0Kk0fOf2Y9Kyrs/q0w7/tD3+5/7aytHnQechCGGdq5u4X2osh0VISkGs/Jme2Jt3h8UKeYinq9shFLl/ZxNXhMpCYAKaszg32NLfR418pbDZEpQkAOEfmXmENiNp17deHsi4URdXqnHQFN26QvKRIUtRhvN1Agqj+6Kt7FsSSjcggEBKSREk7q5nU7bk6CjlzcFo03StgT+rDCA2ItiQN1qedTPqrNH0qJeeyTCl6ALZP8AceJ+joUOdT/tS3CQpxeYH3G05ymO/uJV2G3czRQKCNPKNAfMfMZ6mDHqKyPPO+xVMrjiX2DuISV2LvjAD+zcyhZM65ViEn0MetVbcWa21qQ4lSFpMKSoQUkciDX1NaPKEDKgdCCTI6TrPrQvjX2f2+JI1hu4SPK6ACf8LgHvp+o5cwdeLMp6KdrR80Za3FEMbwR21fWw8nKtBg9COSknmkjUGoQRV7Es8BFe/CqXbW01NOH6UjmTc6ApRWZalvsxXCKZMZMa/Z1xciydcbfBNvcpCHSnVSInKsDnGYyOh7RTTinBAuUh2zcRcNycim/MoAmcq0bpMzyqqwmujDykKCkKUlQ2UklJHoRrU5w5bOdMdX+An0HVpyY82gIPOIG3yrV1w234iZacQkR5ToSOZI26c9aAN8YXyYi7udNvvnD9Cante0jERvcFXZbbKx9UVN45/ROP8kx/hhotzIU5OggiO05RUBWA5gZaVoeahlPYaTRO39q9yI8Rizdga5mchPc5FAfSpSPaspRANjbKJMABT2snQASdTQ45F7O4v6Nfsy4HQE/a3vwKPgo/AnICkqUANYOwnSCd4jvxbxkpOZLao1IKtCoj/wAo9KYuJb4sWiWkJDalBKQEzCRAU4RzgEneqlxJ4IBVoddSd9OvU71Oe2o/7YZuv0o0rEipWZSFEHZQK0qPeARW2+JEsApKVR13NJmIcQLUowogdJIHwAqC3iKlBQ1M/wAg1Zf07a2csT7LOwrjRpcoKiNdM24PLWuj3EhaVooK5FJ/YRVfWlolZBmFbkjpUwLE+8SI1P7KlLFFPQjirHb/AEoH5R8zWUhfakflV/mNZXeFHcWT28RorZX00mIuKLYfcGapLHR0oUOE5hQfEraiFi5IrzfI0qK0yPQ5+yW2bbsLl0GXFu5V6bBKRkSDznOT+lRe/wAOWsozQgqiYElO6iRznLKQeUrNCfZBcBTVywT7q0uAaRChlJ67oT8xT1cWYJJM+YhJHIhOoP1V867Km9mtLlFMFs26WgE5QkHUjsesfAAcye1RnlKClEgEkwOauwSlIEeuajV02EAriVKUmIEqn8I7aftoYtsmfNl1hbifeV+YJJPlHcd/jnao6SrRjt4uQhJSmAM+UgEE8uo/jUq0dVodR6k/t0NRGrNTY+7QImZlJ+WmvrNabxCFQqSe4EfMUtsF12ReP+DUYlbEpSPtTSSWlDTNzLauoPLoYPWfnrwikkKBBBIIOhBGhBHIzX1Hb3MaifoRVS+2bhdLL6LtvRNySFjo6kAkjsoa+oPWvQw5Oap9oeW1YlWAE0XdjLS9bvRU032ldJbMsouyJejWp3D/AATd3p+4ZUUTBcV5Wx1lZ0MdBJ7U7ezngVm4bVd3gKmwopbbJKUry+8tRGqkyYAGkgz0pmv+OtmbdIbQPImMoEDQZRsBXPIo6LKoq5Cgv2F3I/8A2bWYmCXBrzHu7Dr9BQ/EfY1iLfuJaeET904J/wArmU0zXmOBA8plZnzQJ7wBXvD8dWd1xlEmfLPPflU/7h/Ac18KrxLBH7cxcMuNE7eIhSQfQnQ/CoYFXonjcrORaElv8qwHAvrIXtXFVjhVwSHLJpJP4mypqP8AJAp1nj7DafspGKJ8MXXhXls4QFBD7ZIPMZxO/wDMgVa73suwpYGV15szydQvTp5kmuF97HLOJZu3UkfmCHPiIyU/li12NTGnjhuAkqkwFAcs0x+761TfFGJA+QwhIVt1naavDF2GblpCFvAERmUUFMmIUYMASdd6TMT9kLdwgzeoIE6+HmjpqF1GMUp3evygSjc7RRr1ygkynrUdlwyI0q2v6iGyf+voI2MMLJ/4/wBdMuFeyjCbcS4Hn1ACfEWUSd/KhGWdjpJ+NbPLjiqsunFIpMeJnEbZY7a70Rawd4DN4bmXrlVER1ir5tMMw1s/c2tvPeCr/KuSPpRW54ibSn8ITtB29KzSzR+kXX0+aPsp6H/Kayvor/SZj8qPpWUnnQLX0+ZmkUYw9ozXu2wwmjllhUVWc0LOZMw9GldLwaVKZYgVEvl1nXZnPHC+Oqs7tDonL7roGuZskZhHUaEdwKvm2dQ6lLiCFJUApJGxBGlfOS109+y/jHw3haOq+7cnwZHuuEzlnkFa/petacbXTL4p06ZaV2zI+f10J+VBbhpsSpWsbk7QOQAo++QEkkwO9L17fZfdIyjfY/E8hWb+qjUzRkpIFXGI5ZBDh5yAkADlCeeneuKMRC9EuacwtIH8K01jCl7KbykmA2Ug/AK1n0qK7iLStHCtJmPMAZ+VZqMzYbtHCmDOZP8Acg5T1rfHWDC7w15IgqQkvNHopuVQPVOZMd6H4c0hKvu1JhW2sGeWlNWEc+h3HfZQ9KrhdTRbG70fLgFegTRHiCx8G6faAgNvOJSOiUrUEj/LFQUiDNbyR9BY6kMWjTCBlCWkp7AISB+uaqbGb1LYzg6DQAbn4+tWxxv97bhxGqVJCh3CvMCPgapjEmJQUnYGfiNKy6c3+Q5P3kReOLVqFFIA20gDlXI4+pRgKWo8joAO/rUdzDytuZ92THeNKFIdW2EiBJPqa0xhF9DRimMv9P8AhoGcrUe+5qWzxapSRByifdnMPrSTdOqV72utcEtnl1p/7eLWx1hVFiMY8sghBg9SZB7V3tOIH07LJ6gkR8qS7O7U2NZqY1jCTodTy5VB4vhFw+DojiN8xDih2ToPjAg1JsuKFBeYKKVEZSryg69REEeoNV4rFVpO8Rt2oha4mVkbGRvFI8NAcGtj2/xwWwQ6Frg6qbKULHeB5VD4Ch6+MmFkhFwUSJ++Qoie28H0pSxNydoBSMoPXtQ22BWoIVvOo7UY4YtWFRtbLFZuXEpCkqadSBMNmCOiuX6ulFGsaDrRkhKiROgKZA36ikZV8oKaLWxSoQRMgmNfgBRm5uQlsoEA8+g7VKUBGFftTvVn/MKykn7OfzitUfGvp1DXaYcKJBgAVFN0BUd/EqG2SO9y+BQG+uq3d380JffmqRiFI2p+jns+w5b+I24QB92sOrJ2CGyCT6zAHcillRq1vYxhvhs3N2rSYaRpyT5lkfpFI/RqypbZaEbY6cT48hoEalQA0HfvsKr/ABC/deIy+pCRoOmpMVD4uxxTtyLduYTK3Cecc1coAM0i3vEKnVrUpSvCEhtA0TE+UkDckak1mUJZG5MaVzdjbiF8hkysHOAClMoJUeWg1SO56V7t+Jio/eNjKrfqJ6VXCcThUpSlMjnJ+NFcHvHVHMVafMHsRVZYKVsDxtIse2PmBSo5VCRP7O4qxMAfzISdCRAV68j8RNVJY4nGm6dND+H/AA9OdWTwG5KTrPu/LXWs1U0HC/1FU+06zDeKXIGylJX8VoSo/UmlcU5+1dH/AOVe/wALX/LTSoGjW6XbFn2y4PZnjCbqx+zKUPGt9EpO5a/AddwJKe0J66r3E3DgQpaRoFjSdNRuJpIw+8dt3EusqKHEGUqHL94OxB0NW1Z8bWN+2lL6gy+QAoLEIKueVfuxP5iDtUZwv9UextTX8lY/0SpCigHsQeYoVeYOQ5AgRtVr43wypBnKSnkrtyn99K1/w6ryEEZTJknUdu9JHLTEtpiHc2SQDmHONKEv22UwJk7U74jwyoKzIWpJGp8spPy1AqDiFstWXM1lk7p1GnRQPX0rTDLRWOShduGlFI0rzZWZJ1phWyB5VkJPIn9oqMMNHmhYGmm3ximWXVB8mqIa20E/zrUqzIShagNRonsTzPSuDPD7h8ycxG+bQD16xRhvDMqUpcWAQcykjzKV0Ech6xvSya+gk19BgstUpcUStRGVCdNTtmUdAKIOKDWYMBsuJT51GdSPyhR5dTvROywR1xSlBORR1zr3iNAkRCRHT51xTgJLis0Ska7QYj4a1NzT7EcjxwsZVnXqsaJzbTymueI2rhkjcn5a1JRYFKxl169P40zrwzMQVbAAQPxGKnKVSsW92IH9FL7/ADrdWN/Qp/2P0rK7zM7kxTdv6iOXRNXMv2e4W+CpCFI5eVbiAD1hcifpS1fexRepYuUq3hLiFJ9AVJJ+cVRRXp2N4X6K1cerkaY8U9n1+xJVbrUB+JqHR8ckkfEUAcZKSQoFJG4UCCPgdaYWq7OMVdnCSCMBQAYKvFgkEwS8sjb+dapiKurhMpcwRsIMlsOBY5ghSioR6KB9DXSf6X+B8fv8FW8c37geWlHk8RASVAFKiEAApJiSIgxSnc20pQBoMn7ad+MrAutpcTqpmDG5UkaaR2MfAd6V8RRFulSddwI5gmRQxS0qDF9UBkJSox0ETRmwKEiOn1gUFbbII0Om3ejLFmSiatkGyBTBHStQSNcy466TIq4+C5SuP7oGnbSqlwdtLZH5okdUnlVvcMvpat1vr/1TSlqnTRIzRNYpbmkicP3lU8b3njYjcr5eKUj0bAaH/BUK3Ymorr6lrUtWqlKKleqiSfqTU61XVpMlJ3s4v29QlIo863IoY+zQTFTCOCcb3dqAlDmdsQPCdHiNwOQB1SP8JFM7HtDtXyBc26mZ0KmiHEa8y2QCB6Emq/KK1lpmlLspyZaDlpYuAeBdsGdkqV4atemeIOu1bVwW8n8JKTrIH7jr61V8UUwnE7wEN2ztxP4UNKcOnZCf3VPxr0G0/Qw3nCz4VogOd1JzyOmomo6uF1xPhNJWd/LsP8JJANOWBYZi+QLuLwND/ZuNofXGmp2j0zU0KxJkABxAJA1JSACeZgTFI1x1yKeP+aKkOAfiWk+X109ByrQ4UzDxPNCiSMwIKup6x+urQRjVqtSklpIjY6CfQiu17aNutyy22VgSEuFYTpyOXb1AIofiS/8AQLHfTKzGH3CwlvMtKEiDlTEjXc/T4VNY4VOWAjIkc1SJ/fW7r2gO27hbcsWW1J5Fbh9CDMEdxpWv6yrhfuoYQeoQVH5qUR9K7hIm1FdsKYVwISvOoEge6CmJ7x0os7YMMkG4fbRl1hSk5vlSLiXFt44CDcOQdwkhH/DBpVuCSSSST1OtHxp9nco+kXJ/pThv/aB8j+6sqlYrKbxx+B5sfUY8+4QpThCOSQP2DenLCsZhGdZLaY3VM/LalE3vhABpKMxBlTmoHwodfYwlUfaHS8QPdiET6dNtKz1fRyk1sstrjNo7FRjmQP1g1FvMWtLvyXDKFjYZwCoT+UnVJ9CKqq94hUvT3QNgNhUS14xuGVAEhxHQhJkeu49asvJ6ZTySZalx7OMOfbPhIU2rkpC1kpPdKyUkfzIrXBHDlxYKeYcAcaXDjbiNBI8i0qB1SSkpMdtCdYVsF9pKSoBKSlXrp8qszDcXS62haDE6KnkeU13N9SKQcW/jETiHh9xpwqQJQTO3I+mhpIxrCUAZVyEEgpKZ8pPWNxI+FXRiGINKe+zXICfE8zCzAQ6NJSlU6OAmIO4g84oTiPBCwIaIg7pVqPkdvhQqUGTljadxKZawhAMrmRpClQPUHvvXpxtUgJUgAbCZA7nrTrf8IrWrVASsaEKScpjod66YfwAon+zjuIj5naj5fpPbAHDGAKcdTBzqJEnlPU05e0jEE2toizQfvHoU8R+RJ2PTMqPgk0Tcct8HYCljM8sEoQNSop6nkNRJ76SaqnF8UcuXlvOmVrMmNhyAA5ADSninfJjP9K32yDFdmlRXMCtgU5IIIudK8Oa1FBorgeBv3SsrDal9TslP+JR0FCha+ERNnNdGMHccVlbQpap2Skq39NvjVnYJ7PWmkzdHxF/kQSEJ7FQgq+g9aNXWLIZRkbQEpGyUwkClckinja3J0JeB+ywDz3q4ESGmzK56LVED0TPqKaLVy2tElFuz4QVuUnzq9VKJUfSaXcT4lUqQQY5QTS29cl0+Q688wIiPjUnKUv4G5pftQ63/ABEGxPvJ5gypXz2ApfxC/VBcQ5y8oSSQPUct4pfucRKEZmlabEwCZ57ihQuQ7Ks2p0UD8aEcfsXbD68bWoDzSRuCQk+oIqfY8SuNZFyTzgnXToaSblgDKJ2PM9ehr3Y3unhuEkEkoPTkdelU8ao6i6XbK3xazGaEupByLjzNq7gHVJ5iqkfYWw4ttYhaFFKh3SYMdR+yKeuDHVNuIg5krISRz8xEE+kUM9q9uE4gSPxtNqPqAUfqSKaDtb9Dz/VHl7FhT8ioq9ayawCmII8RWV18KsrgkjGL5RJAOg/ZSy9emdqZLyCCRry9aDow1KyVOHIgaT1PSux0lsrFr2DVYgAqOXU1JacSNVLT/Gu7/DzSgC2okddKjt8MLUoZlJSn11j0q1wfspcGS2fCWQUq1nlO9PnCWJLbXlJKm1+VY3gHQkfrpBXgFshUeOQRvp/CmHBGFBYCHQsb6mDWfKk1pk5V2iw/aBalywWiJXbupdP/AHa8yVKHaVSRSRg3Ht7bICG3ZQNkuJDgHYE6gdpiriw1lNwwAr8bRbUdzBGVQ1361Q+I4epl1bSxCm1FKueo03FGDfFMbInGpIcj7YLsjVq3PwdH/qVyuva1eqRlQGWz+ZKFKP8AvqUPpSehua9qZpuTuyfll9Od3dLdWpxxRUtZKlKO5J1P/wBVxiuik0WwPhS5u/7BslIMFZhKB18x0PoJNd2KrfQGiiWC8OXF0VeA2VhIlSiUpQNtCtRAnXaZqxcG4ItbQZ3yi5dAnLu2jXkk++e6tOwqTj3FYZTlGVmNQkIGT4kJUB8qRzivyUUEv3MA4HwQwwPEuyX1gyG258L9Nwjz68hp60Vxfi98JyoZbbTHkAWRA5aJAA0pfb4lddlKF+MRMFDikrIn3cqgkAj0M9airfCSFLC/EIB8NaF6bznUPKYI+M1Nyk9M7lSpEp3i66PvoQoAalJWI9YOoqK9xKo5SltiTqknMpJ+JVHzoVeJCjmNypJnUJdIEztB2qObNCkqS84VJBzIKcpV0Mn9prlFCnu+4quUq+/QhaNZCQlBT/hUmNNO9cXL+3ELSp9tSwdHAFpEEflM1uxv0g5W0SY3d82nptXYoQsnxUZdwCnUdjH870+l6CR0hQTMhbSvxJ1gnqOVRE2GU5jGUmJH0NTLfAlNGWVyJ8w3Anqk0eZwUuNlKUgKzDQbGY11250HJIH4F/FsMIQdCop92NSQdfjXuxwnwWs6zJKQUII1SV7k9o5U/wBvgoygDzFIiT26Vwu+GypSVEEnyyO8/q0pPJqgW+j3wqvzt6ecpAA6ebn+uoHtYP8A0ppPNLABP6bhA/nrTjwvghbdUpQ0SIHcmq647xIP3rikmUpAbB65BBPzmjj+jvUPyLmWptlZlRrjbtSac+HMGmCRVJOiDYL/AKDPSsqwf6MFZU+QKZTl9OUBIoNjKikIRziVepJ/hUi7xI/hURQpRJM6kmtMI1tmmKB5uXEnRSh6E1i8QdO61fOiarMxrUK4tspjnWlST9F1JP0R22io6k9+ZphwJLjCg4hXKDO3Qj60Ct0keppjwKzWry6wrtU8r0DI9H0Vwc8DaNqSAAoTAMwTuPnNU/xyiMRudI+9OnqAZ+O/xq2ODQW7NAIEjMAB8/11VvtAuCvEbifwrCB6ISlI2+fxrPCVwoTL/jiAmlVIZaU4oIQkqWowlI1JJ5CuFrbLcWlDaSpajCUpEkntVmYZYM4Y0pSsrlxHmXA8qiILTXYayef0oNpK2Z4xvs94D7Pbe3Acu1Jdc3CP9Wg9/wDaH107c6nYnxAEkNtZUoA0SkAJ6wEil7EMTUUeI874aSCRm95XZKdKBf034glIPPLmOp71BylL8FXOlUVQXxLHnJjKkRqI8k/Khj+K5hmLRd6hCjKT6bkUsY3duq35dJn+FBsMxZSHPeVvqDv8D+2qRxWrFUW9jRjCVrEsCCIJKUlK08/NGvx2oTi7y/CSoLcjQEZjlVoD8CJI+FSnUFXl8TKspll2cp01yKg9f11wukZmXEKJztlJUZ5qTOaPjrTR1RyAzTwMKTrIhaFHf4/WaLWbSVe4VNrHLb1gjegtlaElRnUbR250ctUkaq3+WtVn/A8iewo65omIzAAE+sVISqY7UIfvDXNvEoqPFk6G2yKQSeoAonZ3QBpLZxXvU1rFu9TcGAsnDr1MRTBaqSqNqqa0xyDvTbg+MzGtTpxGTGLiDFS20pDI8xBGb8sjcdTVP3tgUmriS0HE0sY7gHMCqRmLkcntijglhmUNKsnDLQNopbwLDsqtqZ7x7KiulISKPX2usoB9trKlZQpq8s1JMLSflXfDUNnQ6HvT/i9jmM5RNAxaalK2wUn8ogj41qWW0Fy1RyFigp3B+NB7y0aKonWnrBfZ8p4SMyE9VafLrTJhvAtjaHOseO5yLhlI9E7fOuU0t2CKfZVuCcOLeVDVu45rEpSYnurYCrOwbgFxsDxHWWT0T51fSI+ZojdcRKQMqQEp5JQAAB6UBveLiVZGxMyFKV0jWI2qbycvQ9x97LAtLVhKUt+MFFMH3kgkgk6j1NJ3EXstU8468w8klxal5FApEqJJAWCefUUnqvySfDGvdIOn7aIYNxa7anQ5m587R033KfymnU0v+I3OMtSQzcDcLfZWFXLyCLglSUBWhbE+Ht1Jkz0iNzKtjeJEKLq/dSTkB9Tr85NWjhuJM37EoKhlI0UIUlQEiRzH0NVpxXh5lxCgElK4InluIJ5Rr8a7Ktp+jskUkq6F7HLg3GVwEnQATtpHKoLSkoMFWdfbQJ/fXu6XlaCUJypUYRzKiNJn41BYaSkBIMqBlZ6k7R6VyWiRmJ3ZS5M6EbbihTyEg+7rvXbGR5gZrmwkuOJTPKPrVoqlZRdBKwV4rRQdCkhaSeWXeD6V2Q8BcIc2TcN+dJ5KSnKqexGU1MscqVhHJIWpfMkNpkAfEj5VDsilxUrzFSFqUNoOYCQe2gFTvsSzVthqYSQSApWZMj8MnTtXd9VSrlInPzKQEjp1qBcLpbsHYNujQ9ThoqtuajPWtWi0UTIzd1Utq7oY62Qa9suU7ihmgw1dmaZMExaCKT2zU21eKTUZwsm0XVgWJhQAo69bhYqsOGcSMirPwx7MkVkqnQ0N6ZDawsJM0OxswKbFIEUu48xIrpKgzx8UJ+c1ld/s1ZQIjVecKJVqo5evetMt2rA8oBV1OtL+O8ap2zH4aUvHiFJE6xTU/SHbjekOOIY1mOp06ClnGOIEp0TM0FvcYUoeUxQRzGA3OchSvnTxxti7YTucdcRGsqVy5AUIxDiNQlOgnSQNaC3WOZlE1CTiEnWtUcPtorHG/YcGJKQjQkprLLF0uHX3xt3jrNCbt+UApqLaHWedUWNNWNwTRbvA3GCWnPCcRCVSlUTsoU2ca8NLuWkuIUJbSAudFONg+UjqQCfWqfwZzxFp6yKv/C/vbdI3OTL9P4VjkuMqQkd3EqDG20lYQndtOWBy/dQUkJ05j5fxpwxnBi246uDBnN2NIOKATCTrRx70TSs4XqCoEkwOZreA+Z+QNB+yuSreUhJlR5gU18KYCQfd1I0HarSkoxKN0iVYYYkoW5JKyCgHkAoyqOp5TWW+G6gR5UiVU2W2Fqy5EpiKIqwJDTRLpCRGvesnJskIF2jNqBpH05fWgd4uN6J8SY6nOUNRlGk9aUrm6JrRjgxoqzsu91rq3dA0DedrTN3FafHot49Bm4ZmoKmSKkMXk1KTBpLcRbaILThFEbZU14Vbiuls1BpW0wNjLga4Iq0cBuvKKq/BkairFwVEAVin2TTpjObioN+nMKgX1/lr1h+IBelF7QzyW6IH2Kt0b8IVlJQClsX96o73uisrK0LoCOGIbD0pXvferKytGErj7ITteU7VlZWxdGr0TGPdrbXKt1lSZNjHwl/bp/nlV+8Ef2B9aysrKv8AMiUP3i5xJ7z/AOlVU/60+tZWVDH7JG7TdfqafuE/f/QrKyuy9A9jlhXvUK9qH/VxWVlDF+1/9DS/aUldbmhr1ZWVtiPAiPVHrVZWmJpiTLaiTFZWVGZGZNbqUzvWVlZ2RYyYHuKsXC/drdZWOfYqB2OVzwTcVqsp10RfYy1lZWUCh//Z"/>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CA"/>
          </a:p>
        </p:txBody>
      </p:sp>
      <p:pic>
        <p:nvPicPr>
          <p:cNvPr id="33800" name="Picture 12" descr="http://sustainabledesignupdate.com/wp-content/uploads/2007/11/bacteria.jpg"/>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842125" y="2709863"/>
            <a:ext cx="2160588" cy="1763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3801" name="Picture 14" descr="http://www.microscopesblog.com/uploaded_images/Protozoa-775267.jpg"/>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563938" y="5268913"/>
            <a:ext cx="1985962" cy="15636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3802" name="Picture 16" descr="http://www.independent.co.uk/multimedia/archive/00091/pg-20-fungi-alamy_91555t.jpg"/>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215188" y="74613"/>
            <a:ext cx="1931987" cy="24098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I.  </a:t>
            </a:r>
            <a:r>
              <a:rPr lang="en-US" u="sng" dirty="0">
                <a:effectLst/>
                <a:ea typeface="+mj-ea"/>
                <a:cs typeface="+mj-cs"/>
              </a:rPr>
              <a:t>What is Disease?</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p:txBody>
          <a:bodyPr/>
          <a:lstStyle/>
          <a:p>
            <a:pPr marL="136525" indent="0" eaLnBrk="1" hangingPunct="1">
              <a:buFont typeface="Wingdings 2" charset="0"/>
              <a:buNone/>
            </a:pPr>
            <a:r>
              <a:rPr lang="en-US">
                <a:latin typeface="Book Antiqua" charset="0"/>
              </a:rPr>
              <a:t>A.  </a:t>
            </a:r>
            <a:r>
              <a:rPr lang="en-US" b="1">
                <a:latin typeface="Book Antiqua" charset="0"/>
              </a:rPr>
              <a:t>Infection:  </a:t>
            </a:r>
            <a:r>
              <a:rPr lang="en-US" i="1">
                <a:latin typeface="Book Antiqua" charset="0"/>
              </a:rPr>
              <a:t>when the body is successfully </a:t>
            </a:r>
            <a:endParaRPr lang="en-CA">
              <a:latin typeface="Book Antiqua" charset="0"/>
            </a:endParaRPr>
          </a:p>
          <a:p>
            <a:pPr marL="136525" indent="0" eaLnBrk="1" hangingPunct="1">
              <a:buFont typeface="Wingdings 2" charset="0"/>
              <a:buNone/>
            </a:pPr>
            <a:r>
              <a:rPr lang="en-US" i="1">
                <a:latin typeface="Book Antiqua" charset="0"/>
              </a:rPr>
              <a:t>invaded by a pathogen</a:t>
            </a:r>
            <a:endParaRPr lang="en-CA">
              <a:latin typeface="Book Antiqua" charset="0"/>
            </a:endParaRPr>
          </a:p>
          <a:p>
            <a:pPr marL="136525" indent="0" eaLnBrk="1" hangingPunct="1">
              <a:buFont typeface="Wingdings 2" charset="0"/>
              <a:buNone/>
            </a:pPr>
            <a:r>
              <a:rPr lang="en-US">
                <a:latin typeface="Book Antiqua" charset="0"/>
              </a:rPr>
              <a:t>1.  The numbers of micro-organisms </a:t>
            </a:r>
            <a:endParaRPr lang="en-CA">
              <a:latin typeface="Book Antiqua" charset="0"/>
            </a:endParaRPr>
          </a:p>
          <a:p>
            <a:pPr marL="136525" indent="0" eaLnBrk="1" hangingPunct="1">
              <a:buFont typeface="Wingdings 2" charset="0"/>
              <a:buNone/>
            </a:pPr>
            <a:r>
              <a:rPr lang="en-US">
                <a:latin typeface="Book Antiqua" charset="0"/>
              </a:rPr>
              <a:t>around us is so </a:t>
            </a:r>
            <a:r>
              <a:rPr lang="en-US" b="1" i="1" u="sng">
                <a:latin typeface="Book Antiqua" charset="0"/>
              </a:rPr>
              <a:t>large</a:t>
            </a:r>
            <a:r>
              <a:rPr lang="en-US">
                <a:latin typeface="Book Antiqua" charset="0"/>
              </a:rPr>
              <a:t> that infection is a </a:t>
            </a:r>
            <a:r>
              <a:rPr lang="en-US" b="1" i="1" u="sng">
                <a:latin typeface="Book Antiqua" charset="0"/>
              </a:rPr>
              <a:t>daily</a:t>
            </a:r>
            <a:r>
              <a:rPr lang="en-US" b="1">
                <a:latin typeface="Book Antiqua" charset="0"/>
              </a:rPr>
              <a:t> </a:t>
            </a:r>
            <a:r>
              <a:rPr lang="en-US" b="1" i="1" u="sng">
                <a:latin typeface="Book Antiqua" charset="0"/>
              </a:rPr>
              <a:t>event</a:t>
            </a:r>
            <a:endParaRPr lang="en-CA" b="1">
              <a:latin typeface="Book Antiqua" charset="0"/>
            </a:endParaRPr>
          </a:p>
          <a:p>
            <a:pPr marL="136525" indent="0" eaLnBrk="1" hangingPunct="1">
              <a:buFont typeface="Wingdings 2" charset="0"/>
              <a:buNone/>
            </a:pPr>
            <a:r>
              <a:rPr lang="en-US">
                <a:latin typeface="Book Antiqua" charset="0"/>
              </a:rPr>
              <a:t>2. </a:t>
            </a:r>
            <a:r>
              <a:rPr lang="en-US" b="1">
                <a:latin typeface="Book Antiqua" charset="0"/>
              </a:rPr>
              <a:t> Sickness </a:t>
            </a:r>
            <a:r>
              <a:rPr lang="en-US">
                <a:latin typeface="Book Antiqua" charset="0"/>
              </a:rPr>
              <a:t>is not a daily event because </a:t>
            </a:r>
            <a:endParaRPr lang="en-CA">
              <a:latin typeface="Book Antiqua" charset="0"/>
            </a:endParaRPr>
          </a:p>
          <a:p>
            <a:pPr marL="136525" indent="0" eaLnBrk="1" hangingPunct="1">
              <a:buFont typeface="Wingdings 2" charset="0"/>
              <a:buNone/>
            </a:pPr>
            <a:r>
              <a:rPr lang="en-US" i="1">
                <a:latin typeface="Book Antiqua" charset="0"/>
              </a:rPr>
              <a:t>not all infections produce disease</a:t>
            </a:r>
            <a:endParaRPr lang="en-CA">
              <a:latin typeface="Book Antiqua" charset="0"/>
            </a:endParaRPr>
          </a:p>
          <a:p>
            <a:pPr marL="136525" indent="0" eaLnBrk="1" hangingPunct="1">
              <a:buFont typeface="Wingdings 2" charset="0"/>
              <a:buNone/>
            </a:pPr>
            <a:r>
              <a:rPr lang="en-US">
                <a:latin typeface="Book Antiqua" charset="0"/>
              </a:rPr>
              <a:t>3.  </a:t>
            </a:r>
            <a:r>
              <a:rPr lang="en-US" b="1">
                <a:latin typeface="Book Antiqua" charset="0"/>
              </a:rPr>
              <a:t>Infectious disease results only when </a:t>
            </a:r>
            <a:r>
              <a:rPr lang="en-US">
                <a:latin typeface="Book Antiqua" charset="0"/>
              </a:rPr>
              <a:t>t</a:t>
            </a:r>
            <a:r>
              <a:rPr lang="en-US" i="1">
                <a:latin typeface="Book Antiqua" charset="0"/>
              </a:rPr>
              <a:t>he growth of a pathogen begins to </a:t>
            </a:r>
            <a:r>
              <a:rPr lang="en-CA">
                <a:latin typeface="Book Antiqua" charset="0"/>
              </a:rPr>
              <a:t> </a:t>
            </a:r>
            <a:r>
              <a:rPr lang="en-US" i="1">
                <a:latin typeface="Book Antiqua" charset="0"/>
              </a:rPr>
              <a:t>injure the cells and tissues of an infected person</a:t>
            </a:r>
            <a:endParaRPr lang="en-CA">
              <a:latin typeface="Book Antiqua" charset="0"/>
            </a:endParaRPr>
          </a:p>
          <a:p>
            <a:pPr marL="136525" indent="0" eaLnBrk="1" hangingPunct="1">
              <a:buFont typeface="Wingdings 2" charset="0"/>
              <a:buNone/>
            </a:pPr>
            <a:endParaRPr lang="en-CA">
              <a:latin typeface="Book Antiqu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012974"/>
          </a:xfrm>
        </p:spPr>
        <p:txBody>
          <a:bodyPr>
            <a:normAutofit fontScale="90000"/>
          </a:bodyPr>
          <a:lstStyle/>
          <a:p>
            <a:pPr algn="l" eaLnBrk="1" fontAlgn="auto" hangingPunct="1">
              <a:spcAft>
                <a:spcPts val="0"/>
              </a:spcAft>
              <a:defRPr/>
            </a:pPr>
            <a:r>
              <a:rPr lang="en-US" sz="4000" dirty="0">
                <a:effectLst/>
                <a:ea typeface="+mj-ea"/>
                <a:cs typeface="+mj-cs"/>
              </a:rPr>
              <a:t>II.  </a:t>
            </a:r>
            <a:r>
              <a:rPr lang="en-US" sz="4000" u="sng" dirty="0">
                <a:effectLst/>
                <a:ea typeface="+mj-ea"/>
                <a:cs typeface="+mj-cs"/>
              </a:rPr>
              <a:t>How is Infectious Disease Spread?</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0" y="1052513"/>
            <a:ext cx="9144000" cy="5805487"/>
          </a:xfrm>
        </p:spPr>
        <p:txBody>
          <a:bodyPr>
            <a:normAutofit fontScale="62500" lnSpcReduction="20000"/>
          </a:bodyPr>
          <a:lstStyle/>
          <a:p>
            <a:pPr marL="137160" indent="0" eaLnBrk="1" fontAlgn="auto" hangingPunct="1">
              <a:spcAft>
                <a:spcPts val="0"/>
              </a:spcAft>
              <a:buClr>
                <a:schemeClr val="tx1">
                  <a:shade val="95000"/>
                </a:schemeClr>
              </a:buClr>
              <a:buFont typeface="Wingdings 2"/>
              <a:buNone/>
              <a:defRPr/>
            </a:pPr>
            <a:r>
              <a:rPr lang="en-US" sz="5100" b="1" dirty="0" smtClean="0">
                <a:ea typeface="+mn-ea"/>
                <a:cs typeface="+mn-cs"/>
              </a:rPr>
              <a:t>Pathogens </a:t>
            </a:r>
            <a:r>
              <a:rPr lang="en-US" sz="5100" b="1" dirty="0">
                <a:ea typeface="+mn-ea"/>
                <a:cs typeface="+mn-cs"/>
              </a:rPr>
              <a:t>require only </a:t>
            </a:r>
            <a:r>
              <a:rPr lang="en-US" sz="5100" b="1" i="1" u="sng" dirty="0">
                <a:ea typeface="+mn-ea"/>
                <a:cs typeface="+mn-cs"/>
              </a:rPr>
              <a:t>opportunity</a:t>
            </a:r>
            <a:r>
              <a:rPr lang="en-US" sz="5100" b="1" dirty="0">
                <a:ea typeface="+mn-ea"/>
                <a:cs typeface="+mn-cs"/>
              </a:rPr>
              <a:t> to </a:t>
            </a:r>
            <a:r>
              <a:rPr lang="en-US" sz="5100" b="1" dirty="0" smtClean="0">
                <a:ea typeface="+mn-ea"/>
                <a:cs typeface="+mn-cs"/>
              </a:rPr>
              <a:t>enter </a:t>
            </a:r>
            <a:r>
              <a:rPr lang="en-US" sz="5100" b="1" dirty="0">
                <a:ea typeface="+mn-ea"/>
                <a:cs typeface="+mn-cs"/>
              </a:rPr>
              <a:t>the body.  </a:t>
            </a:r>
            <a:endParaRPr lang="en-US" sz="5100" b="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sz="3800" b="1" dirty="0" smtClean="0">
                <a:ea typeface="+mn-ea"/>
                <a:cs typeface="+mn-cs"/>
              </a:rPr>
              <a:t>Examples</a:t>
            </a:r>
            <a:r>
              <a:rPr lang="en-US" sz="3800" b="1" dirty="0">
                <a:ea typeface="+mn-ea"/>
                <a:cs typeface="+mn-cs"/>
              </a:rPr>
              <a:t>:</a:t>
            </a:r>
            <a:endParaRPr lang="en-CA" sz="3800" dirty="0">
              <a:ea typeface="+mn-ea"/>
              <a:cs typeface="+mn-cs"/>
            </a:endParaRPr>
          </a:p>
          <a:p>
            <a:pPr marL="548640" indent="-411480" eaLnBrk="1" fontAlgn="auto" hangingPunct="1">
              <a:spcAft>
                <a:spcPts val="0"/>
              </a:spcAft>
              <a:buClr>
                <a:schemeClr val="tx1">
                  <a:shade val="95000"/>
                </a:schemeClr>
              </a:buClr>
              <a:buFontTx/>
              <a:buChar char="-"/>
              <a:defRPr/>
            </a:pPr>
            <a:r>
              <a:rPr lang="en-US" sz="3400" b="1" dirty="0" smtClean="0">
                <a:ea typeface="+mn-ea"/>
                <a:cs typeface="+mn-cs"/>
              </a:rPr>
              <a:t>Bacterium </a:t>
            </a:r>
            <a:r>
              <a:rPr lang="en-US" sz="3400" b="1" i="1" dirty="0" smtClean="0">
                <a:ea typeface="+mn-ea"/>
                <a:cs typeface="+mn-cs"/>
              </a:rPr>
              <a:t>Clostridium </a:t>
            </a:r>
            <a:r>
              <a:rPr lang="en-US" sz="3400" b="1" i="1" dirty="0" err="1">
                <a:ea typeface="+mn-ea"/>
                <a:cs typeface="+mn-cs"/>
              </a:rPr>
              <a:t>tetani</a:t>
            </a:r>
            <a:r>
              <a:rPr lang="en-US" sz="3400" b="1" dirty="0">
                <a:ea typeface="+mn-ea"/>
                <a:cs typeface="+mn-cs"/>
              </a:rPr>
              <a:t> lives in </a:t>
            </a:r>
            <a:r>
              <a:rPr lang="en-US" sz="3400" b="1" i="1" u="sng" dirty="0" smtClean="0">
                <a:ea typeface="+mn-ea"/>
                <a:cs typeface="+mn-cs"/>
              </a:rPr>
              <a:t>soil</a:t>
            </a:r>
            <a:r>
              <a:rPr lang="en-US" sz="3400" b="1" dirty="0" smtClean="0">
                <a:ea typeface="+mn-ea"/>
                <a:cs typeface="+mn-cs"/>
              </a:rPr>
              <a:t> </a:t>
            </a:r>
            <a:r>
              <a:rPr lang="en-US" sz="3400" b="1" dirty="0">
                <a:ea typeface="+mn-ea"/>
                <a:cs typeface="+mn-cs"/>
              </a:rPr>
              <a:t>and enters thru </a:t>
            </a:r>
            <a:r>
              <a:rPr lang="en-US" sz="3400" b="1" i="1" u="sng" dirty="0">
                <a:ea typeface="+mn-ea"/>
                <a:cs typeface="+mn-cs"/>
              </a:rPr>
              <a:t>a cut</a:t>
            </a:r>
            <a:r>
              <a:rPr lang="en-US" sz="3400" b="1" dirty="0">
                <a:ea typeface="+mn-ea"/>
                <a:cs typeface="+mn-cs"/>
              </a:rPr>
              <a:t> or </a:t>
            </a:r>
            <a:r>
              <a:rPr lang="en-US" sz="3400" b="1" i="1" u="sng" dirty="0">
                <a:ea typeface="+mn-ea"/>
                <a:cs typeface="+mn-cs"/>
              </a:rPr>
              <a:t>puncture </a:t>
            </a:r>
            <a:r>
              <a:rPr lang="en-US" sz="3400" b="1" dirty="0">
                <a:ea typeface="+mn-ea"/>
                <a:cs typeface="+mn-cs"/>
              </a:rPr>
              <a:t>in the </a:t>
            </a:r>
            <a:r>
              <a:rPr lang="en-US" sz="3400" b="1" dirty="0" smtClean="0">
                <a:ea typeface="+mn-ea"/>
                <a:cs typeface="+mn-cs"/>
              </a:rPr>
              <a:t>skin</a:t>
            </a:r>
          </a:p>
          <a:p>
            <a:pPr marL="548640" indent="-411480" eaLnBrk="1" fontAlgn="auto" hangingPunct="1">
              <a:spcAft>
                <a:spcPts val="0"/>
              </a:spcAft>
              <a:buClr>
                <a:schemeClr val="tx1">
                  <a:shade val="95000"/>
                </a:schemeClr>
              </a:buClr>
              <a:buFontTx/>
              <a:buChar char="-"/>
              <a:defRPr/>
            </a:pPr>
            <a:endParaRPr lang="en-CA" sz="3400" dirty="0">
              <a:ea typeface="+mn-ea"/>
              <a:cs typeface="+mn-cs"/>
            </a:endParaRPr>
          </a:p>
          <a:p>
            <a:pPr marL="548640" indent="-411480" eaLnBrk="1" fontAlgn="auto" hangingPunct="1">
              <a:spcAft>
                <a:spcPts val="0"/>
              </a:spcAft>
              <a:buClr>
                <a:schemeClr val="tx1">
                  <a:shade val="95000"/>
                </a:schemeClr>
              </a:buClr>
              <a:buFontTx/>
              <a:buChar char="-"/>
              <a:defRPr/>
            </a:pPr>
            <a:r>
              <a:rPr lang="en-US" sz="3400" b="1" dirty="0" smtClean="0">
                <a:ea typeface="+mn-ea"/>
                <a:cs typeface="+mn-cs"/>
              </a:rPr>
              <a:t>Common </a:t>
            </a:r>
            <a:r>
              <a:rPr lang="en-US" sz="3400" b="1" dirty="0">
                <a:ea typeface="+mn-ea"/>
                <a:cs typeface="+mn-cs"/>
              </a:rPr>
              <a:t>cold, </a:t>
            </a:r>
            <a:r>
              <a:rPr lang="en-US" sz="3400" b="1" i="1" u="sng" dirty="0">
                <a:ea typeface="+mn-ea"/>
                <a:cs typeface="+mn-cs"/>
              </a:rPr>
              <a:t>measles</a:t>
            </a:r>
            <a:r>
              <a:rPr lang="en-US" sz="3400" b="1" dirty="0">
                <a:ea typeface="+mn-ea"/>
                <a:cs typeface="+mn-cs"/>
              </a:rPr>
              <a:t>, </a:t>
            </a:r>
            <a:r>
              <a:rPr lang="en-US" sz="3400" b="1" i="1" u="sng" dirty="0">
                <a:ea typeface="+mn-ea"/>
                <a:cs typeface="+mn-cs"/>
              </a:rPr>
              <a:t>mumps</a:t>
            </a:r>
            <a:r>
              <a:rPr lang="en-US" sz="3400" b="1" dirty="0">
                <a:ea typeface="+mn-ea"/>
                <a:cs typeface="+mn-cs"/>
              </a:rPr>
              <a:t>, </a:t>
            </a:r>
            <a:r>
              <a:rPr lang="en-US" sz="3400" b="1" i="1" u="sng" dirty="0">
                <a:ea typeface="+mn-ea"/>
                <a:cs typeface="+mn-cs"/>
              </a:rPr>
              <a:t>influenza</a:t>
            </a:r>
            <a:r>
              <a:rPr lang="en-US" sz="3400" b="1" dirty="0">
                <a:ea typeface="+mn-ea"/>
                <a:cs typeface="+mn-cs"/>
              </a:rPr>
              <a:t> spread thru </a:t>
            </a:r>
            <a:r>
              <a:rPr lang="en-US" sz="3400" b="1" i="1" u="sng" dirty="0">
                <a:ea typeface="+mn-ea"/>
                <a:cs typeface="+mn-cs"/>
              </a:rPr>
              <a:t>coughing</a:t>
            </a:r>
            <a:r>
              <a:rPr lang="en-US" sz="3400" b="1" dirty="0">
                <a:ea typeface="+mn-ea"/>
                <a:cs typeface="+mn-cs"/>
              </a:rPr>
              <a:t> or </a:t>
            </a:r>
            <a:r>
              <a:rPr lang="en-US" sz="3400" b="1" i="1" u="sng" dirty="0" smtClean="0">
                <a:ea typeface="+mn-ea"/>
                <a:cs typeface="+mn-cs"/>
              </a:rPr>
              <a:t>sneezing</a:t>
            </a:r>
          </a:p>
          <a:p>
            <a:pPr marL="548640" indent="-411480" eaLnBrk="1" fontAlgn="auto" hangingPunct="1">
              <a:spcAft>
                <a:spcPts val="0"/>
              </a:spcAft>
              <a:buClr>
                <a:schemeClr val="tx1">
                  <a:shade val="95000"/>
                </a:schemeClr>
              </a:buClr>
              <a:buFontTx/>
              <a:buChar char="-"/>
              <a:defRPr/>
            </a:pPr>
            <a:endParaRPr lang="en-CA" sz="3400" dirty="0">
              <a:ea typeface="+mn-ea"/>
              <a:cs typeface="+mn-cs"/>
            </a:endParaRPr>
          </a:p>
          <a:p>
            <a:pPr marL="548640" indent="-411480" eaLnBrk="1" fontAlgn="auto" hangingPunct="1">
              <a:spcAft>
                <a:spcPts val="0"/>
              </a:spcAft>
              <a:buClr>
                <a:schemeClr val="tx1">
                  <a:shade val="95000"/>
                </a:schemeClr>
              </a:buClr>
              <a:buFontTx/>
              <a:buChar char="-"/>
              <a:defRPr/>
            </a:pPr>
            <a:r>
              <a:rPr lang="en-US" sz="3400" b="1" dirty="0" smtClean="0">
                <a:ea typeface="+mn-ea"/>
                <a:cs typeface="+mn-cs"/>
              </a:rPr>
              <a:t>Others </a:t>
            </a:r>
            <a:r>
              <a:rPr lang="en-US" sz="3400" b="1" dirty="0">
                <a:ea typeface="+mn-ea"/>
                <a:cs typeface="+mn-cs"/>
              </a:rPr>
              <a:t>spread thru </a:t>
            </a:r>
            <a:r>
              <a:rPr lang="en-US" sz="3400" b="1" i="1" u="sng" dirty="0">
                <a:ea typeface="+mn-ea"/>
                <a:cs typeface="+mn-cs"/>
              </a:rPr>
              <a:t>contaminated</a:t>
            </a:r>
            <a:r>
              <a:rPr lang="en-US" sz="3400" b="1" dirty="0">
                <a:ea typeface="+mn-ea"/>
                <a:cs typeface="+mn-cs"/>
              </a:rPr>
              <a:t> water </a:t>
            </a:r>
            <a:r>
              <a:rPr lang="en-US" sz="3400" b="1" dirty="0" smtClean="0">
                <a:ea typeface="+mn-ea"/>
                <a:cs typeface="+mn-cs"/>
              </a:rPr>
              <a:t>supplies</a:t>
            </a:r>
          </a:p>
          <a:p>
            <a:pPr marL="548640" indent="-411480" eaLnBrk="1" fontAlgn="auto" hangingPunct="1">
              <a:spcAft>
                <a:spcPts val="0"/>
              </a:spcAft>
              <a:buClr>
                <a:schemeClr val="tx1">
                  <a:shade val="95000"/>
                </a:schemeClr>
              </a:buClr>
              <a:buFontTx/>
              <a:buChar char="-"/>
              <a:defRPr/>
            </a:pPr>
            <a:endParaRPr lang="en-CA" sz="3400" dirty="0">
              <a:ea typeface="+mn-ea"/>
              <a:cs typeface="+mn-cs"/>
            </a:endParaRPr>
          </a:p>
          <a:p>
            <a:pPr marL="548640" indent="-411480" eaLnBrk="1" fontAlgn="auto" hangingPunct="1">
              <a:spcAft>
                <a:spcPts val="0"/>
              </a:spcAft>
              <a:buClr>
                <a:schemeClr val="tx1">
                  <a:shade val="95000"/>
                </a:schemeClr>
              </a:buClr>
              <a:buFontTx/>
              <a:buChar char="-"/>
              <a:defRPr/>
            </a:pPr>
            <a:r>
              <a:rPr lang="en-US" sz="3400" b="1" dirty="0" smtClean="0">
                <a:ea typeface="+mn-ea"/>
                <a:cs typeface="+mn-cs"/>
              </a:rPr>
              <a:t>Through </a:t>
            </a:r>
            <a:r>
              <a:rPr lang="en-US" sz="3400" b="1" i="1" u="sng" dirty="0">
                <a:ea typeface="+mn-ea"/>
                <a:cs typeface="+mn-cs"/>
              </a:rPr>
              <a:t>food</a:t>
            </a:r>
            <a:r>
              <a:rPr lang="en-US" sz="3400" b="1" dirty="0">
                <a:ea typeface="+mn-ea"/>
                <a:cs typeface="+mn-cs"/>
              </a:rPr>
              <a:t> handled by an </a:t>
            </a:r>
            <a:r>
              <a:rPr lang="en-US" sz="3400" b="1" i="1" u="sng" dirty="0">
                <a:ea typeface="+mn-ea"/>
                <a:cs typeface="+mn-cs"/>
              </a:rPr>
              <a:t>infected</a:t>
            </a:r>
            <a:r>
              <a:rPr lang="en-US" sz="3400" b="1" dirty="0">
                <a:ea typeface="+mn-ea"/>
                <a:cs typeface="+mn-cs"/>
              </a:rPr>
              <a:t> </a:t>
            </a:r>
            <a:r>
              <a:rPr lang="en-US" sz="3400" b="1" dirty="0" smtClean="0">
                <a:ea typeface="+mn-ea"/>
                <a:cs typeface="+mn-cs"/>
              </a:rPr>
              <a:t>person</a:t>
            </a:r>
          </a:p>
          <a:p>
            <a:pPr marL="548640" indent="-411480" eaLnBrk="1" fontAlgn="auto" hangingPunct="1">
              <a:spcAft>
                <a:spcPts val="0"/>
              </a:spcAft>
              <a:buClr>
                <a:schemeClr val="tx1">
                  <a:shade val="95000"/>
                </a:schemeClr>
              </a:buClr>
              <a:buFontTx/>
              <a:buChar char="-"/>
              <a:defRPr/>
            </a:pPr>
            <a:endParaRPr lang="en-CA" sz="3400" dirty="0">
              <a:ea typeface="+mn-ea"/>
              <a:cs typeface="+mn-cs"/>
            </a:endParaRPr>
          </a:p>
          <a:p>
            <a:pPr marL="548640" indent="-411480" eaLnBrk="1" fontAlgn="auto" hangingPunct="1">
              <a:spcAft>
                <a:spcPts val="0"/>
              </a:spcAft>
              <a:buClr>
                <a:schemeClr val="tx1">
                  <a:shade val="95000"/>
                </a:schemeClr>
              </a:buClr>
              <a:buFontTx/>
              <a:buChar char="-"/>
              <a:defRPr/>
            </a:pPr>
            <a:r>
              <a:rPr lang="en-US" sz="3400" b="1" dirty="0" smtClean="0">
                <a:ea typeface="+mn-ea"/>
                <a:cs typeface="+mn-cs"/>
              </a:rPr>
              <a:t>Spread </a:t>
            </a:r>
            <a:r>
              <a:rPr lang="en-US" sz="3400" b="1" dirty="0">
                <a:ea typeface="+mn-ea"/>
                <a:cs typeface="+mn-cs"/>
              </a:rPr>
              <a:t>by infected </a:t>
            </a:r>
            <a:r>
              <a:rPr lang="en-US" sz="3400" b="1" dirty="0" smtClean="0">
                <a:ea typeface="+mn-ea"/>
                <a:cs typeface="+mn-cs"/>
              </a:rPr>
              <a:t>animals</a:t>
            </a:r>
            <a:r>
              <a:rPr lang="en-CA" sz="3400" dirty="0">
                <a:ea typeface="+mn-ea"/>
                <a:cs typeface="+mn-cs"/>
              </a:rPr>
              <a:t> </a:t>
            </a:r>
            <a:r>
              <a:rPr lang="en-CA" sz="3400" dirty="0" smtClean="0">
                <a:ea typeface="+mn-ea"/>
                <a:cs typeface="+mn-cs"/>
              </a:rPr>
              <a:t>       (</a:t>
            </a:r>
            <a:r>
              <a:rPr lang="en-US" sz="3400" b="1" dirty="0" smtClean="0">
                <a:ea typeface="+mn-ea"/>
                <a:cs typeface="+mn-cs"/>
              </a:rPr>
              <a:t>e.g</a:t>
            </a:r>
            <a:r>
              <a:rPr lang="en-US" sz="3400" b="1" dirty="0">
                <a:ea typeface="+mn-ea"/>
                <a:cs typeface="+mn-cs"/>
              </a:rPr>
              <a:t>. </a:t>
            </a:r>
            <a:r>
              <a:rPr lang="en-US" sz="3400" b="1" i="1" u="sng" dirty="0">
                <a:ea typeface="+mn-ea"/>
                <a:cs typeface="+mn-cs"/>
              </a:rPr>
              <a:t>ticks</a:t>
            </a:r>
            <a:r>
              <a:rPr lang="en-US" sz="3400" b="1" dirty="0">
                <a:ea typeface="+mn-ea"/>
                <a:cs typeface="+mn-cs"/>
              </a:rPr>
              <a:t> and </a:t>
            </a:r>
            <a:r>
              <a:rPr lang="en-US" sz="3400" b="1" i="1" u="sng" dirty="0" smtClean="0">
                <a:ea typeface="+mn-ea"/>
                <a:cs typeface="+mn-cs"/>
              </a:rPr>
              <a:t>mosquitoes)</a:t>
            </a:r>
          </a:p>
          <a:p>
            <a:pPr marL="137160" indent="0" eaLnBrk="1" fontAlgn="auto" hangingPunct="1">
              <a:spcAft>
                <a:spcPts val="0"/>
              </a:spcAft>
              <a:buClr>
                <a:schemeClr val="tx1">
                  <a:shade val="95000"/>
                </a:schemeClr>
              </a:buClr>
              <a:buFont typeface="Wingdings 2"/>
              <a:buNone/>
              <a:defRPr/>
            </a:pPr>
            <a:endParaRPr lang="en-CA" sz="3400" dirty="0">
              <a:ea typeface="+mn-ea"/>
              <a:cs typeface="+mn-cs"/>
            </a:endParaRPr>
          </a:p>
          <a:p>
            <a:pPr marL="137160" indent="0" eaLnBrk="1" fontAlgn="auto" hangingPunct="1">
              <a:spcAft>
                <a:spcPts val="0"/>
              </a:spcAft>
              <a:buClr>
                <a:schemeClr val="tx1">
                  <a:shade val="95000"/>
                </a:schemeClr>
              </a:buClr>
              <a:buFont typeface="Wingdings 2"/>
              <a:buNone/>
              <a:defRPr/>
            </a:pPr>
            <a:r>
              <a:rPr lang="en-CA" sz="3400" b="1" i="1" dirty="0" smtClean="0">
                <a:ea typeface="+mn-ea"/>
                <a:cs typeface="+mn-cs"/>
              </a:rPr>
              <a:t>-   </a:t>
            </a:r>
            <a:r>
              <a:rPr lang="en-US" sz="3400" b="1" i="1" u="sng" dirty="0" smtClean="0">
                <a:ea typeface="+mn-ea"/>
                <a:cs typeface="+mn-cs"/>
              </a:rPr>
              <a:t>sexual</a:t>
            </a:r>
            <a:r>
              <a:rPr lang="en-US" sz="3400" b="1" dirty="0" smtClean="0">
                <a:ea typeface="+mn-ea"/>
                <a:cs typeface="+mn-cs"/>
              </a:rPr>
              <a:t> </a:t>
            </a:r>
            <a:r>
              <a:rPr lang="en-US" sz="3400" b="1" dirty="0">
                <a:ea typeface="+mn-ea"/>
                <a:cs typeface="+mn-cs"/>
              </a:rPr>
              <a:t>contact</a:t>
            </a:r>
            <a:endParaRPr lang="en-CA" sz="3400"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III.  </a:t>
            </a:r>
            <a:r>
              <a:rPr lang="en-US" u="sng" dirty="0">
                <a:effectLst/>
                <a:ea typeface="+mj-ea"/>
                <a:cs typeface="+mj-cs"/>
              </a:rPr>
              <a:t>The Germ Theory of Infectious Disease</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457200" y="1600200"/>
            <a:ext cx="8229600" cy="5068888"/>
          </a:xfrm>
        </p:spPr>
        <p:txBody>
          <a:bodyPr>
            <a:normAutofit fontScale="92500" lnSpcReduction="1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A.  In the past is was believed disease was </a:t>
            </a:r>
            <a:endParaRPr lang="en-CA"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caused by:  </a:t>
            </a:r>
            <a:r>
              <a:rPr lang="en-US" b="1" i="1" dirty="0" smtClean="0">
                <a:ea typeface="+mn-ea"/>
                <a:cs typeface="+mn-cs"/>
              </a:rPr>
              <a:t>evil spirits, magic or miasmas (vapors rising from marshes or decaying plant or animal matter)</a:t>
            </a:r>
          </a:p>
          <a:p>
            <a:pPr marL="137160" indent="0" eaLnBrk="1" fontAlgn="auto" hangingPunct="1">
              <a:spcAft>
                <a:spcPts val="0"/>
              </a:spcAft>
              <a:buClr>
                <a:schemeClr val="tx1">
                  <a:shade val="95000"/>
                </a:schemeClr>
              </a:buClr>
              <a:buFont typeface="Wingdings 2"/>
              <a:buNone/>
              <a:defRPr/>
            </a:pPr>
            <a:endParaRPr lang="en-US" b="1" i="1"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B.  </a:t>
            </a:r>
            <a:r>
              <a:rPr lang="en-US" b="1" dirty="0" smtClean="0">
                <a:ea typeface="+mn-ea"/>
                <a:cs typeface="+mn-cs"/>
              </a:rPr>
              <a:t>People </a:t>
            </a:r>
            <a:r>
              <a:rPr lang="en-US" b="1" dirty="0">
                <a:ea typeface="+mn-ea"/>
                <a:cs typeface="+mn-cs"/>
              </a:rPr>
              <a:t>who became ill were thought to be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u="sng" dirty="0">
                <a:ea typeface="+mn-ea"/>
                <a:cs typeface="+mn-cs"/>
              </a:rPr>
              <a:t>cursed</a:t>
            </a:r>
            <a:r>
              <a:rPr lang="en-US" b="1" dirty="0">
                <a:ea typeface="+mn-ea"/>
                <a:cs typeface="+mn-cs"/>
              </a:rPr>
              <a:t> or had </a:t>
            </a:r>
            <a:r>
              <a:rPr lang="en-US" b="1" i="1" u="sng" dirty="0">
                <a:ea typeface="+mn-ea"/>
                <a:cs typeface="+mn-cs"/>
              </a:rPr>
              <a:t>bad</a:t>
            </a:r>
            <a:r>
              <a:rPr lang="en-US" b="1" dirty="0">
                <a:ea typeface="+mn-ea"/>
                <a:cs typeface="+mn-cs"/>
              </a:rPr>
              <a:t> </a:t>
            </a:r>
            <a:r>
              <a:rPr lang="en-US" b="1" i="1" u="sng" dirty="0">
                <a:ea typeface="+mn-ea"/>
                <a:cs typeface="+mn-cs"/>
              </a:rPr>
              <a:t>luck</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pic>
        <p:nvPicPr>
          <p:cNvPr id="25604" name="Picture 2"/>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348038" y="2997200"/>
            <a:ext cx="2493962" cy="2057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37890"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C.  Germ Theory of Infectious Disease:  </a:t>
            </a:r>
            <a:r>
              <a:rPr lang="en-US" b="1" i="1">
                <a:latin typeface="Book Antiqua" charset="0"/>
              </a:rPr>
              <a:t>idea </a:t>
            </a:r>
            <a:endParaRPr lang="en-CA">
              <a:latin typeface="Book Antiqua" charset="0"/>
            </a:endParaRPr>
          </a:p>
          <a:p>
            <a:pPr marL="136525" indent="0" eaLnBrk="1" hangingPunct="1">
              <a:buFont typeface="Wingdings 2" charset="0"/>
              <a:buNone/>
            </a:pPr>
            <a:r>
              <a:rPr lang="en-US" b="1" i="1">
                <a:latin typeface="Book Antiqua" charset="0"/>
              </a:rPr>
              <a:t>that infectious diseases are caused by </a:t>
            </a:r>
            <a:endParaRPr lang="en-CA">
              <a:latin typeface="Book Antiqua" charset="0"/>
            </a:endParaRPr>
          </a:p>
          <a:p>
            <a:pPr marL="136525" indent="0" eaLnBrk="1" hangingPunct="1">
              <a:buFont typeface="Wingdings 2" charset="0"/>
              <a:buNone/>
            </a:pPr>
            <a:r>
              <a:rPr lang="en-US" b="1" i="1">
                <a:latin typeface="Book Antiqua" charset="0"/>
              </a:rPr>
              <a:t>microorganisms</a:t>
            </a:r>
            <a:endParaRPr lang="en-CA">
              <a:latin typeface="Book Antiqua" charset="0"/>
            </a:endParaRPr>
          </a:p>
          <a:p>
            <a:pPr marL="136525" indent="0" eaLnBrk="1" hangingPunct="1">
              <a:buFont typeface="Wingdings 2" charset="0"/>
              <a:buNone/>
            </a:pPr>
            <a:endParaRPr lang="en-CA">
              <a:latin typeface="Book Antiqua" charset="0"/>
            </a:endParaRPr>
          </a:p>
          <a:p>
            <a:pPr marL="136525" indent="0" eaLnBrk="1" hangingPunct="1">
              <a:buFont typeface="Wingdings 2" charset="0"/>
              <a:buNone/>
            </a:pPr>
            <a:endParaRPr lang="en-CA">
              <a:latin typeface="Book Antiqua" charset="0"/>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787900" y="2924175"/>
            <a:ext cx="2857500" cy="2857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eaLnBrk="1" fontAlgn="auto" hangingPunct="1">
              <a:spcAft>
                <a:spcPts val="0"/>
              </a:spcAft>
              <a:defRPr/>
            </a:pPr>
            <a:r>
              <a:rPr lang="en-US" dirty="0">
                <a:ea typeface="+mj-ea"/>
                <a:cs typeface="+mj-cs"/>
              </a:rPr>
              <a:t>Koch's postulates:</a:t>
            </a:r>
            <a:br>
              <a:rPr lang="en-US" dirty="0">
                <a:ea typeface="+mj-ea"/>
                <a:cs typeface="+mj-cs"/>
              </a:rPr>
            </a:br>
            <a:endParaRPr lang="en-CA" dirty="0">
              <a:ea typeface="+mj-ea"/>
              <a:cs typeface="+mj-cs"/>
            </a:endParaRPr>
          </a:p>
        </p:txBody>
      </p:sp>
      <p:sp>
        <p:nvSpPr>
          <p:cNvPr id="38914" name="Content Placeholder 2"/>
          <p:cNvSpPr>
            <a:spLocks noGrp="1"/>
          </p:cNvSpPr>
          <p:nvPr>
            <p:ph idx="1"/>
          </p:nvPr>
        </p:nvSpPr>
        <p:spPr>
          <a:xfrm>
            <a:off x="457200" y="908050"/>
            <a:ext cx="8229600" cy="5400675"/>
          </a:xfrm>
        </p:spPr>
        <p:txBody>
          <a:bodyPr/>
          <a:lstStyle/>
          <a:p>
            <a:pPr marL="136525" indent="0" eaLnBrk="1" hangingPunct="1">
              <a:buFont typeface="Wingdings 2" charset="0"/>
              <a:buNone/>
            </a:pPr>
            <a:r>
              <a:rPr lang="en-CA" b="1">
                <a:latin typeface="Book Antiqua" charset="0"/>
              </a:rPr>
              <a:t>Microbiologist Robert Koch was born in 1843. Koch's postulates are a series of ground rules to determine whether a given organism can cause a given disease. Koch theorized that:</a:t>
            </a:r>
          </a:p>
          <a:p>
            <a:pPr marL="136525" indent="0" eaLnBrk="1" hangingPunct="1">
              <a:buFont typeface="Wingdings 2" charset="0"/>
              <a:buNone/>
            </a:pPr>
            <a:endParaRPr lang="en-CA" b="1">
              <a:latin typeface="Book Antiqua" charset="0"/>
            </a:endParaRPr>
          </a:p>
          <a:p>
            <a:pPr marL="136525" indent="0" eaLnBrk="1" hangingPunct="1">
              <a:buFont typeface="Wingdings 2" charset="0"/>
              <a:buNone/>
            </a:pPr>
            <a:r>
              <a:rPr lang="en-US" sz="2400" b="1">
                <a:latin typeface="Book Antiqua" charset="0"/>
              </a:rPr>
              <a:t>1.  </a:t>
            </a:r>
            <a:r>
              <a:rPr lang="en-US" sz="2400" b="1" i="1">
                <a:latin typeface="Book Antiqua" charset="0"/>
              </a:rPr>
              <a:t>The microorganism should always be </a:t>
            </a:r>
            <a:endParaRPr lang="en-CA" sz="2400">
              <a:latin typeface="Book Antiqua" charset="0"/>
            </a:endParaRPr>
          </a:p>
          <a:p>
            <a:pPr marL="136525" indent="0" eaLnBrk="1" hangingPunct="1">
              <a:buFont typeface="Wingdings 2" charset="0"/>
              <a:buNone/>
            </a:pPr>
            <a:r>
              <a:rPr lang="en-US" sz="2400" b="1" i="1">
                <a:latin typeface="Book Antiqua" charset="0"/>
              </a:rPr>
              <a:t>found in the body of the host organisms </a:t>
            </a:r>
          </a:p>
          <a:p>
            <a:pPr marL="136525" indent="0" eaLnBrk="1" hangingPunct="1">
              <a:buFont typeface="Wingdings 2" charset="0"/>
              <a:buNone/>
            </a:pPr>
            <a:r>
              <a:rPr lang="en-US" sz="2400" b="1" i="1">
                <a:latin typeface="Book Antiqua" charset="0"/>
              </a:rPr>
              <a:t>and not in a healthy organism</a:t>
            </a:r>
          </a:p>
          <a:p>
            <a:pPr marL="136525" indent="0" eaLnBrk="1" hangingPunct="1">
              <a:buFont typeface="Wingdings 2" charset="0"/>
              <a:buNone/>
            </a:pPr>
            <a:endParaRPr lang="en-CA" sz="2400">
              <a:latin typeface="Book Antiqua" charset="0"/>
            </a:endParaRPr>
          </a:p>
          <a:p>
            <a:pPr marL="136525" indent="0" eaLnBrk="1" hangingPunct="1">
              <a:buFont typeface="Wingdings 2" charset="0"/>
              <a:buNone/>
            </a:pPr>
            <a:r>
              <a:rPr lang="en-US" sz="2400" b="1">
                <a:latin typeface="Book Antiqua" charset="0"/>
              </a:rPr>
              <a:t>2. </a:t>
            </a:r>
            <a:r>
              <a:rPr lang="en-US" sz="2400" b="1" i="1">
                <a:latin typeface="Book Antiqua" charset="0"/>
              </a:rPr>
              <a:t>The microorganisms must be isolated </a:t>
            </a:r>
          </a:p>
          <a:p>
            <a:pPr marL="136525" indent="0" eaLnBrk="1" hangingPunct="1">
              <a:buFont typeface="Wingdings 2" charset="0"/>
              <a:buNone/>
            </a:pPr>
            <a:r>
              <a:rPr lang="en-US" sz="2400" b="1" i="1">
                <a:latin typeface="Book Antiqua" charset="0"/>
              </a:rPr>
              <a:t>and grown in a pure culture away from</a:t>
            </a:r>
          </a:p>
          <a:p>
            <a:pPr marL="136525" indent="0" eaLnBrk="1" hangingPunct="1">
              <a:buFont typeface="Wingdings 2" charset="0"/>
              <a:buNone/>
            </a:pPr>
            <a:r>
              <a:rPr lang="en-US" sz="2400" b="1" i="1">
                <a:latin typeface="Book Antiqua" charset="0"/>
              </a:rPr>
              <a:t> the host.</a:t>
            </a:r>
            <a:endParaRPr lang="en-CA" sz="2400">
              <a:latin typeface="Book Antiqua" charset="0"/>
            </a:endParaRPr>
          </a:p>
          <a:p>
            <a:pPr marL="136525" indent="0" eaLnBrk="1" hangingPunct="1">
              <a:buFont typeface="Wingdings 2" charset="0"/>
              <a:buNone/>
            </a:pPr>
            <a:endParaRPr lang="en-US" b="1">
              <a:latin typeface="Book Antiqua" charset="0"/>
            </a:endParaRPr>
          </a:p>
          <a:p>
            <a:pPr marL="136525" indent="0" eaLnBrk="1" hangingPunct="1">
              <a:buFont typeface="Wingdings 2" charset="0"/>
              <a:buNone/>
            </a:pPr>
            <a:endParaRPr lang="en-CA">
              <a:latin typeface="Book Antiqua" charset="0"/>
            </a:endParaRPr>
          </a:p>
        </p:txBody>
      </p:sp>
      <p:pic>
        <p:nvPicPr>
          <p:cNvPr id="27652"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648450" y="5084763"/>
            <a:ext cx="2459038" cy="16383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27653"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832600" y="3019425"/>
            <a:ext cx="2092325" cy="15621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3" name="Content Placeholder 2"/>
          <p:cNvSpPr>
            <a:spLocks noGrp="1"/>
          </p:cNvSpPr>
          <p:nvPr>
            <p:ph idx="1"/>
          </p:nvPr>
        </p:nvSpPr>
        <p:spPr>
          <a:xfrm>
            <a:off x="457200" y="1600200"/>
            <a:ext cx="5627688" cy="4708525"/>
          </a:xfrm>
        </p:spPr>
        <p:txBody>
          <a:bodyPr>
            <a:normAutofit fontScale="92500" lnSpcReduction="20000"/>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a:t>
            </a:r>
            <a:r>
              <a:rPr lang="en-US" b="1" i="1" dirty="0">
                <a:ea typeface="+mn-ea"/>
                <a:cs typeface="+mn-cs"/>
              </a:rPr>
              <a:t>When the microorganisms grown in </a:t>
            </a:r>
            <a:r>
              <a:rPr lang="en-US" b="1" i="1" dirty="0" smtClean="0">
                <a:ea typeface="+mn-ea"/>
                <a:cs typeface="+mn-cs"/>
              </a:rPr>
              <a:t>pure </a:t>
            </a:r>
            <a:r>
              <a:rPr lang="en-US" b="1" i="1" dirty="0">
                <a:ea typeface="+mn-ea"/>
                <a:cs typeface="+mn-cs"/>
              </a:rPr>
              <a:t>culture are injected into a new </a:t>
            </a:r>
            <a:r>
              <a:rPr lang="en-US" b="1" i="1" dirty="0" smtClean="0">
                <a:ea typeface="+mn-ea"/>
                <a:cs typeface="+mn-cs"/>
              </a:rPr>
              <a:t>host </a:t>
            </a:r>
            <a:r>
              <a:rPr lang="en-US" b="1" i="1" dirty="0">
                <a:ea typeface="+mn-ea"/>
                <a:cs typeface="+mn-cs"/>
              </a:rPr>
              <a:t>organism, they produce disease</a:t>
            </a:r>
            <a:r>
              <a:rPr lang="en-US" b="1" i="1" dirty="0" smtClean="0">
                <a:ea typeface="+mn-ea"/>
                <a:cs typeface="+mn-cs"/>
              </a:rPr>
              <a:t>.</a:t>
            </a:r>
          </a:p>
          <a:p>
            <a:pPr marL="137160" indent="0" eaLnBrk="1" fontAlgn="auto" hangingPunct="1">
              <a:spcAft>
                <a:spcPts val="0"/>
              </a:spcAft>
              <a:buClr>
                <a:schemeClr val="tx1">
                  <a:shade val="95000"/>
                </a:schemeClr>
              </a:buClr>
              <a:buFont typeface="Wingdings 2"/>
              <a:buNone/>
              <a:defRPr/>
            </a:pPr>
            <a:endParaRPr lang="en-CA"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4</a:t>
            </a:r>
            <a:r>
              <a:rPr lang="en-US" b="1" dirty="0">
                <a:ea typeface="+mn-ea"/>
                <a:cs typeface="+mn-cs"/>
              </a:rPr>
              <a:t>.	</a:t>
            </a:r>
            <a:r>
              <a:rPr lang="en-US" b="1" i="1" dirty="0">
                <a:ea typeface="+mn-ea"/>
                <a:cs typeface="+mn-cs"/>
              </a:rPr>
              <a:t>The same microorganisms should be </a:t>
            </a:r>
            <a:r>
              <a:rPr lang="en-US" b="1" i="1" dirty="0" err="1" smtClean="0">
                <a:ea typeface="+mn-ea"/>
                <a:cs typeface="+mn-cs"/>
              </a:rPr>
              <a:t>reisolated</a:t>
            </a:r>
            <a:r>
              <a:rPr lang="en-US" b="1" i="1" dirty="0" smtClean="0">
                <a:ea typeface="+mn-ea"/>
                <a:cs typeface="+mn-cs"/>
              </a:rPr>
              <a:t> </a:t>
            </a:r>
            <a:r>
              <a:rPr lang="en-US" b="1" i="1" dirty="0">
                <a:ea typeface="+mn-ea"/>
                <a:cs typeface="+mn-cs"/>
              </a:rPr>
              <a:t>from the second host and </a:t>
            </a:r>
            <a:r>
              <a:rPr lang="en-US" b="1" i="1" dirty="0" smtClean="0">
                <a:ea typeface="+mn-ea"/>
                <a:cs typeface="+mn-cs"/>
              </a:rPr>
              <a:t>grown </a:t>
            </a:r>
            <a:r>
              <a:rPr lang="en-US" b="1" i="1" dirty="0">
                <a:ea typeface="+mn-ea"/>
                <a:cs typeface="+mn-cs"/>
              </a:rPr>
              <a:t>in a pure culture, after which </a:t>
            </a:r>
            <a:r>
              <a:rPr lang="en-US" b="1" i="1" dirty="0" smtClean="0">
                <a:ea typeface="+mn-ea"/>
                <a:cs typeface="+mn-cs"/>
              </a:rPr>
              <a:t>the </a:t>
            </a:r>
            <a:r>
              <a:rPr lang="en-US" b="1" i="1" dirty="0">
                <a:ea typeface="+mn-ea"/>
                <a:cs typeface="+mn-cs"/>
              </a:rPr>
              <a:t>microorganisms should still be the </a:t>
            </a:r>
            <a:r>
              <a:rPr lang="en-US" b="1" i="1" dirty="0" smtClean="0">
                <a:ea typeface="+mn-ea"/>
                <a:cs typeface="+mn-cs"/>
              </a:rPr>
              <a:t>same </a:t>
            </a:r>
            <a:r>
              <a:rPr lang="en-US" b="1" i="1" dirty="0">
                <a:ea typeface="+mn-ea"/>
                <a:cs typeface="+mn-cs"/>
              </a:rPr>
              <a:t>as the original microorganisms.</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28676" name="Picture 3"/>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227763" y="355600"/>
            <a:ext cx="1755775" cy="2641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28677"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227763" y="4149725"/>
            <a:ext cx="2459037" cy="163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44-2	Agents of Disease</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250825" y="1052513"/>
            <a:ext cx="5400675" cy="5805487"/>
          </a:xfrm>
        </p:spPr>
        <p:txBody>
          <a:bodyPr>
            <a:normAutofit fontScale="92500" lnSpcReduction="10000"/>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I.  Introduction</a:t>
            </a:r>
            <a:endParaRPr lang="en-CA" b="1" dirty="0">
              <a:ea typeface="+mn-ea"/>
              <a:cs typeface="+mn-cs"/>
            </a:endParaRPr>
          </a:p>
          <a:p>
            <a:pPr marL="651510" indent="-514350" eaLnBrk="1" fontAlgn="auto" hangingPunct="1">
              <a:spcAft>
                <a:spcPts val="0"/>
              </a:spcAft>
              <a:buClr>
                <a:schemeClr val="tx1">
                  <a:shade val="95000"/>
                </a:schemeClr>
              </a:buClr>
              <a:buFont typeface="Wingdings 2"/>
              <a:buAutoNum type="alphaUcPeriod"/>
              <a:defRPr/>
            </a:pPr>
            <a:r>
              <a:rPr lang="en-US" b="1" dirty="0" smtClean="0">
                <a:ea typeface="+mn-ea"/>
                <a:cs typeface="+mn-cs"/>
              </a:rPr>
              <a:t>A </a:t>
            </a:r>
            <a:r>
              <a:rPr lang="en-US" b="1" dirty="0">
                <a:ea typeface="+mn-ea"/>
                <a:cs typeface="+mn-cs"/>
              </a:rPr>
              <a:t>few micro-organisms find the human </a:t>
            </a:r>
            <a:r>
              <a:rPr lang="en-US" b="1" dirty="0" smtClean="0">
                <a:ea typeface="+mn-ea"/>
                <a:cs typeface="+mn-cs"/>
              </a:rPr>
              <a:t>body </a:t>
            </a:r>
            <a:r>
              <a:rPr lang="en-US" b="1" dirty="0">
                <a:ea typeface="+mn-ea"/>
                <a:cs typeface="+mn-cs"/>
              </a:rPr>
              <a:t>an </a:t>
            </a:r>
            <a:r>
              <a:rPr lang="en-US" b="1" i="1" u="sng" dirty="0">
                <a:ea typeface="+mn-ea"/>
                <a:cs typeface="+mn-cs"/>
              </a:rPr>
              <a:t>inviting</a:t>
            </a:r>
            <a:r>
              <a:rPr lang="en-US" b="1" dirty="0">
                <a:ea typeface="+mn-ea"/>
                <a:cs typeface="+mn-cs"/>
              </a:rPr>
              <a:t> </a:t>
            </a:r>
            <a:r>
              <a:rPr lang="en-US" b="1" dirty="0" smtClean="0">
                <a:ea typeface="+mn-ea"/>
                <a:cs typeface="+mn-cs"/>
              </a:rPr>
              <a:t>home </a:t>
            </a:r>
            <a:r>
              <a:rPr lang="en-US" b="1" dirty="0" smtClean="0">
                <a:ea typeface="+mn-ea"/>
                <a:cs typeface="+mn-cs"/>
                <a:hlinkClick r:id="rId2"/>
              </a:rPr>
              <a:t>ANIMATION</a:t>
            </a:r>
            <a:endParaRPr lang="en-US" b="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971550" lvl="1" indent="-514350" eaLnBrk="1" fontAlgn="auto" hangingPunct="1">
              <a:spcAft>
                <a:spcPts val="0"/>
              </a:spcAft>
              <a:buFont typeface="Wingdings 2"/>
              <a:buAutoNum type="arabicPeriod"/>
              <a:defRPr/>
            </a:pPr>
            <a:r>
              <a:rPr lang="en-US" b="1" dirty="0" smtClean="0">
                <a:ea typeface="+mn-ea"/>
              </a:rPr>
              <a:t>It </a:t>
            </a:r>
            <a:r>
              <a:rPr lang="en-US" b="1" dirty="0">
                <a:ea typeface="+mn-ea"/>
              </a:rPr>
              <a:t>is </a:t>
            </a:r>
            <a:r>
              <a:rPr lang="en-US" b="1" i="1" u="sng" dirty="0">
                <a:ea typeface="+mn-ea"/>
              </a:rPr>
              <a:t>warm</a:t>
            </a:r>
            <a:r>
              <a:rPr lang="en-US" b="1" dirty="0">
                <a:ea typeface="+mn-ea"/>
              </a:rPr>
              <a:t>, </a:t>
            </a:r>
            <a:r>
              <a:rPr lang="en-US" b="1" i="1" u="sng" dirty="0">
                <a:ea typeface="+mn-ea"/>
              </a:rPr>
              <a:t>protected</a:t>
            </a:r>
            <a:r>
              <a:rPr lang="en-US" b="1" dirty="0">
                <a:ea typeface="+mn-ea"/>
              </a:rPr>
              <a:t>, and full of </a:t>
            </a:r>
            <a:r>
              <a:rPr lang="en-US" b="1" i="1" u="sng" dirty="0" smtClean="0">
                <a:ea typeface="+mn-ea"/>
              </a:rPr>
              <a:t>nutrients</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971550" lvl="1" indent="-514350" eaLnBrk="1" fontAlgn="auto" hangingPunct="1">
              <a:spcAft>
                <a:spcPts val="0"/>
              </a:spcAft>
              <a:buFont typeface="Wingdings 2"/>
              <a:buAutoNum type="arabicPeriod" startAt="2"/>
              <a:defRPr/>
            </a:pPr>
            <a:r>
              <a:rPr lang="en-US" b="1" dirty="0" smtClean="0">
                <a:ea typeface="+mn-ea"/>
              </a:rPr>
              <a:t>Friendly </a:t>
            </a:r>
            <a:r>
              <a:rPr lang="en-US" b="1" dirty="0">
                <a:ea typeface="+mn-ea"/>
              </a:rPr>
              <a:t>ones settle in and live in </a:t>
            </a:r>
            <a:r>
              <a:rPr lang="en-US" b="1" i="1" u="sng" dirty="0" smtClean="0">
                <a:ea typeface="+mn-ea"/>
              </a:rPr>
              <a:t>certain </a:t>
            </a:r>
            <a:r>
              <a:rPr lang="en-US" b="1" i="1" u="sng" dirty="0">
                <a:ea typeface="+mn-ea"/>
              </a:rPr>
              <a:t>parts of the </a:t>
            </a:r>
            <a:r>
              <a:rPr lang="en-US" b="1" i="1" u="sng" dirty="0" smtClean="0">
                <a:ea typeface="+mn-ea"/>
              </a:rPr>
              <a:t>body</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sz="1900" b="1" dirty="0">
                <a:ea typeface="+mn-ea"/>
                <a:cs typeface="+mn-cs"/>
              </a:rPr>
              <a:t>Teacher note:  These are called </a:t>
            </a:r>
            <a:r>
              <a:rPr lang="en-US" sz="1900" b="1" u="sng" dirty="0">
                <a:ea typeface="+mn-ea"/>
                <a:cs typeface="+mn-cs"/>
              </a:rPr>
              <a:t>normal flora</a:t>
            </a:r>
            <a:r>
              <a:rPr lang="en-US" sz="1900" b="1" dirty="0">
                <a:ea typeface="+mn-ea"/>
                <a:cs typeface="+mn-cs"/>
              </a:rPr>
              <a:t>; our skin, mucus membranes, digestive system, etc. are host to billions; they actually help to keep us healthy by taking up niches that could otherwise be invaded by the pathogenic varieties!</a:t>
            </a:r>
            <a:endParaRPr lang="en-CA" sz="1900"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pic>
        <p:nvPicPr>
          <p:cNvPr id="41987" name="Picture 2" descr="http://www.scq.ubc.ca/wp-content/uploads/2006/08/normalflorabody.gif"/>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940425" y="1052513"/>
            <a:ext cx="2876550" cy="4229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988" name="TextBox 3"/>
          <p:cNvSpPr txBox="1">
            <a:spLocks noChangeArrowheads="1"/>
          </p:cNvSpPr>
          <p:nvPr/>
        </p:nvSpPr>
        <p:spPr bwMode="auto">
          <a:xfrm>
            <a:off x="5940425" y="5732463"/>
            <a:ext cx="2874963"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Locations of Normal Flora</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43010"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B.  Some may invade and </a:t>
            </a:r>
            <a:r>
              <a:rPr lang="en-US" b="1" i="1" u="sng">
                <a:latin typeface="Book Antiqua" charset="0"/>
              </a:rPr>
              <a:t>multiply</a:t>
            </a:r>
            <a:r>
              <a:rPr lang="en-US" b="1">
                <a:latin typeface="Book Antiqua" charset="0"/>
              </a:rPr>
              <a:t> in tissues, </a:t>
            </a:r>
            <a:endParaRPr lang="en-CA">
              <a:latin typeface="Book Antiqua" charset="0"/>
            </a:endParaRPr>
          </a:p>
          <a:p>
            <a:pPr marL="136525" indent="0" eaLnBrk="1" hangingPunct="1">
              <a:buFont typeface="Wingdings 2" charset="0"/>
              <a:buNone/>
            </a:pPr>
            <a:r>
              <a:rPr lang="en-US" b="1">
                <a:latin typeface="Book Antiqua" charset="0"/>
              </a:rPr>
              <a:t>or </a:t>
            </a:r>
            <a:r>
              <a:rPr lang="en-US" b="1" i="1" u="sng">
                <a:latin typeface="Book Antiqua" charset="0"/>
              </a:rPr>
              <a:t>travel</a:t>
            </a:r>
            <a:r>
              <a:rPr lang="en-US" b="1">
                <a:latin typeface="Book Antiqua" charset="0"/>
              </a:rPr>
              <a:t> through the bloodstream</a:t>
            </a:r>
          </a:p>
          <a:p>
            <a:pPr marL="136525" indent="0" eaLnBrk="1" hangingPunct="1">
              <a:buFont typeface="Wingdings 2" charset="0"/>
              <a:buNone/>
            </a:pPr>
            <a:endParaRPr lang="en-CA">
              <a:latin typeface="Book Antiqua" charset="0"/>
            </a:endParaRPr>
          </a:p>
          <a:p>
            <a:pPr marL="136525" indent="0" eaLnBrk="1" hangingPunct="1">
              <a:buFont typeface="Wingdings 2" charset="0"/>
              <a:buNone/>
            </a:pPr>
            <a:r>
              <a:rPr lang="en-US" b="1">
                <a:latin typeface="Book Antiqua" charset="0"/>
              </a:rPr>
              <a:t>	1.  Unchecked, they may cause </a:t>
            </a:r>
            <a:r>
              <a:rPr lang="en-US" b="1" i="1" u="sng">
                <a:latin typeface="Book Antiqua" charset="0"/>
              </a:rPr>
              <a:t>serious</a:t>
            </a:r>
            <a:r>
              <a:rPr lang="en-US" b="1">
                <a:latin typeface="Book Antiqua" charset="0"/>
              </a:rPr>
              <a:t> </a:t>
            </a:r>
            <a:r>
              <a:rPr lang="en-CA">
                <a:latin typeface="Book Antiqua" charset="0"/>
              </a:rPr>
              <a:t> 	i</a:t>
            </a:r>
            <a:r>
              <a:rPr lang="en-US" b="1">
                <a:latin typeface="Book Antiqua" charset="0"/>
              </a:rPr>
              <a:t>llness</a:t>
            </a:r>
          </a:p>
          <a:p>
            <a:pPr marL="136525" indent="0" eaLnBrk="1" hangingPunct="1">
              <a:buFont typeface="Wingdings 2" charset="0"/>
              <a:buNone/>
            </a:pPr>
            <a:endParaRPr lang="en-US" b="1">
              <a:latin typeface="Book Antiqua" charset="0"/>
            </a:endParaRPr>
          </a:p>
          <a:p>
            <a:pPr marL="136525" indent="0" eaLnBrk="1" hangingPunct="1">
              <a:buFont typeface="Wingdings 2" charset="0"/>
              <a:buNone/>
            </a:pPr>
            <a:r>
              <a:rPr lang="en-US" b="1">
                <a:latin typeface="Book Antiqua" charset="0"/>
              </a:rPr>
              <a:t>C.  Diseases are grouped according to the </a:t>
            </a:r>
            <a:r>
              <a:rPr lang="en-US" b="1" i="1" u="sng">
                <a:latin typeface="Book Antiqua" charset="0"/>
              </a:rPr>
              <a:t>kind</a:t>
            </a:r>
            <a:r>
              <a:rPr lang="en-US" b="1">
                <a:latin typeface="Book Antiqua" charset="0"/>
              </a:rPr>
              <a:t> of </a:t>
            </a:r>
            <a:r>
              <a:rPr lang="en-US" b="1" i="1" u="sng">
                <a:latin typeface="Book Antiqua" charset="0"/>
              </a:rPr>
              <a:t>pathogen</a:t>
            </a:r>
            <a:r>
              <a:rPr lang="en-US" b="1">
                <a:latin typeface="Book Antiqua" charset="0"/>
              </a:rPr>
              <a:t> that causes them</a:t>
            </a:r>
            <a:endParaRPr lang="en-CA">
              <a:latin typeface="Book Antiqua" charset="0"/>
            </a:endParaRPr>
          </a:p>
          <a:p>
            <a:pPr marL="136525" indent="0" eaLnBrk="1" hangingPunct="1">
              <a:buFont typeface="Wingdings 2" charset="0"/>
              <a:buNone/>
            </a:pPr>
            <a:endParaRPr lang="en-CA">
              <a:latin typeface="Book Antiqu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a:ea typeface="+mj-ea"/>
                <a:cs typeface="+mj-cs"/>
              </a:rPr>
              <a:t/>
            </a:r>
            <a:br>
              <a:rPr lang="en-CA" dirty="0">
                <a:ea typeface="+mj-ea"/>
                <a:cs typeface="+mj-cs"/>
              </a:rPr>
            </a:br>
            <a:endParaRPr lang="en-CA" dirty="0">
              <a:ea typeface="+mj-ea"/>
              <a:cs typeface="+mj-cs"/>
            </a:endParaRPr>
          </a:p>
        </p:txBody>
      </p:sp>
      <p:sp>
        <p:nvSpPr>
          <p:cNvPr id="3" name="Content Placeholder 2"/>
          <p:cNvSpPr>
            <a:spLocks noGrp="1"/>
          </p:cNvSpPr>
          <p:nvPr>
            <p:ph idx="1"/>
          </p:nvPr>
        </p:nvSpPr>
        <p:spPr>
          <a:xfrm>
            <a:off x="457200" y="333375"/>
            <a:ext cx="8229600" cy="5975350"/>
          </a:xfrm>
        </p:spPr>
        <p:txBody>
          <a:bodyPr>
            <a:normAutofit/>
          </a:bodyPr>
          <a:lstStyle/>
          <a:p>
            <a:pPr marL="137160" indent="0" eaLnBrk="1" fontAlgn="auto" hangingPunct="1">
              <a:spcAft>
                <a:spcPts val="0"/>
              </a:spcAft>
              <a:buClr>
                <a:schemeClr val="tx1">
                  <a:shade val="95000"/>
                </a:schemeClr>
              </a:buClr>
              <a:buFont typeface="Wingdings 2"/>
              <a:buNone/>
              <a:defRPr/>
            </a:pPr>
            <a:r>
              <a:rPr lang="en-US" sz="3600" b="1" i="1" dirty="0" smtClean="0">
                <a:ea typeface="+mn-ea"/>
                <a:cs typeface="+mn-cs"/>
              </a:rPr>
              <a:t>Some shapes of viruses:</a:t>
            </a: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 </a:t>
            </a:r>
          </a:p>
          <a:p>
            <a:pPr marL="651510" indent="-514350" eaLnBrk="1" fontAlgn="auto" hangingPunct="1">
              <a:spcAft>
                <a:spcPts val="0"/>
              </a:spcAft>
              <a:buClr>
                <a:schemeClr val="tx1">
                  <a:shade val="95000"/>
                </a:schemeClr>
              </a:buClr>
              <a:buFont typeface="Wingdings 2"/>
              <a:buAutoNum type="arabicPeriod"/>
              <a:defRPr/>
            </a:pPr>
            <a:r>
              <a:rPr lang="en-US" b="1" i="1" dirty="0" smtClean="0">
                <a:ea typeface="+mn-ea"/>
                <a:cs typeface="+mn-cs"/>
              </a:rPr>
              <a:t>Rod-shaped</a:t>
            </a:r>
          </a:p>
          <a:p>
            <a:pPr marL="651510" indent="-514350" eaLnBrk="1" fontAlgn="auto" hangingPunct="1">
              <a:spcAft>
                <a:spcPts val="0"/>
              </a:spcAft>
              <a:buClr>
                <a:schemeClr val="tx1">
                  <a:shade val="95000"/>
                </a:schemeClr>
              </a:buClr>
              <a:buFont typeface="Wingdings 2"/>
              <a:buAutoNum type="arabicPeriod"/>
              <a:defRPr/>
            </a:pPr>
            <a:r>
              <a:rPr lang="en-US" b="1" i="1" dirty="0" smtClean="0">
                <a:ea typeface="+mn-ea"/>
                <a:cs typeface="+mn-cs"/>
              </a:rPr>
              <a:t>Tadpole Shaped</a:t>
            </a:r>
          </a:p>
          <a:p>
            <a:pPr marL="651510" indent="-514350" eaLnBrk="1" fontAlgn="auto" hangingPunct="1">
              <a:spcAft>
                <a:spcPts val="0"/>
              </a:spcAft>
              <a:buClr>
                <a:schemeClr val="tx1">
                  <a:shade val="95000"/>
                </a:schemeClr>
              </a:buClr>
              <a:buFont typeface="Wingdings 2"/>
              <a:buAutoNum type="arabicPeriod"/>
              <a:defRPr/>
            </a:pPr>
            <a:r>
              <a:rPr lang="en-US" b="1" i="1" dirty="0" smtClean="0">
                <a:ea typeface="+mn-ea"/>
                <a:cs typeface="+mn-cs"/>
              </a:rPr>
              <a:t>Helical </a:t>
            </a:r>
          </a:p>
          <a:p>
            <a:pPr marL="651510" indent="-514350" eaLnBrk="1" fontAlgn="auto" hangingPunct="1">
              <a:spcAft>
                <a:spcPts val="0"/>
              </a:spcAft>
              <a:buClr>
                <a:schemeClr val="tx1">
                  <a:shade val="95000"/>
                </a:schemeClr>
              </a:buClr>
              <a:buFont typeface="Wingdings 2"/>
              <a:buAutoNum type="arabicPeriod"/>
              <a:defRPr/>
            </a:pPr>
            <a:r>
              <a:rPr lang="en-US" b="1" i="1" dirty="0" smtClean="0">
                <a:ea typeface="+mn-ea"/>
                <a:cs typeface="+mn-cs"/>
              </a:rPr>
              <a:t>Cube  shaped</a:t>
            </a:r>
          </a:p>
          <a:p>
            <a:pPr marL="651510" indent="-514350" eaLnBrk="1" fontAlgn="auto" hangingPunct="1">
              <a:spcAft>
                <a:spcPts val="0"/>
              </a:spcAft>
              <a:buClr>
                <a:schemeClr val="tx1">
                  <a:shade val="95000"/>
                </a:schemeClr>
              </a:buClr>
              <a:buFont typeface="Wingdings 2"/>
              <a:buAutoNum type="arabicPeriod"/>
              <a:defRPr/>
            </a:pPr>
            <a:endParaRPr lang="en-US" b="1" i="1"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Viruses vary in size from approximately </a:t>
            </a:r>
            <a:r>
              <a:rPr lang="en-US" b="1" i="1" u="sng" dirty="0">
                <a:ea typeface="+mn-ea"/>
                <a:cs typeface="+mn-cs"/>
              </a:rPr>
              <a:t>20</a:t>
            </a:r>
            <a:r>
              <a:rPr lang="en-US" b="1" dirty="0">
                <a:ea typeface="+mn-ea"/>
                <a:cs typeface="+mn-cs"/>
              </a:rPr>
              <a:t> to </a:t>
            </a:r>
            <a:r>
              <a:rPr lang="en-US" b="1" i="1" u="sng" dirty="0">
                <a:ea typeface="+mn-ea"/>
                <a:cs typeface="+mn-cs"/>
              </a:rPr>
              <a:t>400</a:t>
            </a:r>
            <a:r>
              <a:rPr lang="en-US" b="1" dirty="0">
                <a:ea typeface="+mn-ea"/>
                <a:cs typeface="+mn-cs"/>
              </a:rPr>
              <a:t> nanometers.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sz="2400" b="1" dirty="0" smtClean="0">
                <a:ea typeface="+mn-ea"/>
                <a:cs typeface="+mn-cs"/>
              </a:rPr>
              <a:t>	1 </a:t>
            </a:r>
            <a:r>
              <a:rPr lang="en-US" sz="2400" b="1" dirty="0" err="1">
                <a:ea typeface="+mn-ea"/>
                <a:cs typeface="+mn-cs"/>
              </a:rPr>
              <a:t>metre</a:t>
            </a:r>
            <a:r>
              <a:rPr lang="en-US" sz="2400" b="1" dirty="0">
                <a:ea typeface="+mn-ea"/>
                <a:cs typeface="+mn-cs"/>
              </a:rPr>
              <a:t>(m)=</a:t>
            </a:r>
            <a:r>
              <a:rPr lang="en-US" sz="2400" b="1" i="1" u="sng" dirty="0">
                <a:ea typeface="+mn-ea"/>
                <a:cs typeface="+mn-cs"/>
              </a:rPr>
              <a:t>1 000 000 000</a:t>
            </a:r>
            <a:r>
              <a:rPr lang="en-US" sz="2400" b="1" dirty="0">
                <a:ea typeface="+mn-ea"/>
                <a:cs typeface="+mn-cs"/>
              </a:rPr>
              <a:t> nanometer(nm)</a:t>
            </a:r>
            <a:endParaRPr lang="en-CA" sz="2400"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smtClean="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i="1" dirty="0" smtClean="0">
              <a:ea typeface="+mn-ea"/>
              <a:cs typeface="+mn-cs"/>
            </a:endParaRPr>
          </a:p>
          <a:p>
            <a:pPr marL="457200" lvl="1" indent="0" eaLnBrk="1" fontAlgn="auto" hangingPunct="1">
              <a:spcAft>
                <a:spcPts val="0"/>
              </a:spcAft>
              <a:buFont typeface="Wingdings 2"/>
              <a:buNone/>
              <a:defRPr/>
            </a:pPr>
            <a:endParaRPr lang="en-CA" dirty="0">
              <a:ea typeface="+mn-ea"/>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a:effectLst/>
                <a:ea typeface="+mj-ea"/>
                <a:cs typeface="+mj-cs"/>
              </a:rPr>
              <a:t>II.  </a:t>
            </a:r>
            <a:r>
              <a:rPr lang="en-US" u="sng" dirty="0">
                <a:effectLst/>
                <a:ea typeface="+mj-ea"/>
                <a:cs typeface="+mj-cs"/>
              </a:rPr>
              <a:t>Viruses</a:t>
            </a:r>
            <a:r>
              <a:rPr lang="en-CA" dirty="0">
                <a:effectLst/>
                <a:ea typeface="+mj-ea"/>
                <a:cs typeface="+mj-cs"/>
              </a:rPr>
              <a:t/>
            </a:r>
            <a:br>
              <a:rPr lang="en-CA" dirty="0">
                <a:effectLst/>
                <a:ea typeface="+mj-ea"/>
                <a:cs typeface="+mj-cs"/>
              </a:rPr>
            </a:br>
            <a:r>
              <a:rPr lang="en-US" dirty="0">
                <a:effectLst/>
                <a:ea typeface="+mj-ea"/>
                <a:cs typeface="+mj-cs"/>
              </a:rPr>
              <a:t>	</a:t>
            </a:r>
            <a:r>
              <a:rPr lang="en-US" sz="3600" dirty="0" err="1" smtClean="0">
                <a:effectLst/>
                <a:ea typeface="+mj-ea"/>
                <a:cs typeface="+mj-cs"/>
              </a:rPr>
              <a:t>A.Complete</a:t>
            </a:r>
            <a:r>
              <a:rPr lang="en-US" sz="3600" dirty="0" smtClean="0">
                <a:effectLst/>
                <a:ea typeface="+mj-ea"/>
                <a:cs typeface="+mj-cs"/>
              </a:rPr>
              <a:t> </a:t>
            </a:r>
            <a:r>
              <a:rPr lang="en-US" sz="3600" dirty="0">
                <a:effectLst/>
                <a:ea typeface="+mj-ea"/>
                <a:cs typeface="+mj-cs"/>
              </a:rPr>
              <a:t>the following chart </a:t>
            </a:r>
            <a:r>
              <a:rPr lang="en-US" dirty="0">
                <a:effectLst/>
                <a:ea typeface="+mj-ea"/>
                <a:cs typeface="+mj-cs"/>
              </a:rPr>
              <a:t>:</a:t>
            </a:r>
            <a:r>
              <a:rPr lang="en-CA" dirty="0">
                <a:effectLst/>
                <a:ea typeface="+mj-ea"/>
                <a:cs typeface="+mj-cs"/>
              </a:rPr>
              <a:t/>
            </a:r>
            <a:br>
              <a:rPr lang="en-CA" dirty="0">
                <a:effectLst/>
                <a:ea typeface="+mj-ea"/>
                <a:cs typeface="+mj-cs"/>
              </a:rPr>
            </a:br>
            <a:endParaRPr lang="en-CA" dirty="0">
              <a:ea typeface="+mj-ea"/>
              <a:cs typeface="+mj-cs"/>
            </a:endParaRPr>
          </a:p>
        </p:txBody>
      </p:sp>
      <p:graphicFrame>
        <p:nvGraphicFramePr>
          <p:cNvPr id="4" name="Content Placeholder 3"/>
          <p:cNvGraphicFramePr>
            <a:graphicFrameLocks noGrp="1"/>
          </p:cNvGraphicFramePr>
          <p:nvPr>
            <p:ph idx="1"/>
          </p:nvPr>
        </p:nvGraphicFramePr>
        <p:xfrm>
          <a:off x="250825" y="1554163"/>
          <a:ext cx="8642351" cy="4708523"/>
        </p:xfrm>
        <a:graphic>
          <a:graphicData uri="http://schemas.openxmlformats.org/drawingml/2006/table">
            <a:tbl>
              <a:tblPr>
                <a:tableStyleId>{5C22544A-7EE6-4342-B048-85BDC9FD1C3A}</a:tableStyleId>
              </a:tblPr>
              <a:tblGrid>
                <a:gridCol w="2106402"/>
                <a:gridCol w="3267520"/>
                <a:gridCol w="3268429"/>
              </a:tblGrid>
              <a:tr h="672646">
                <a:tc>
                  <a:txBody>
                    <a:bodyPr/>
                    <a:lstStyle/>
                    <a:p>
                      <a:pPr>
                        <a:spcAft>
                          <a:spcPts val="0"/>
                        </a:spcAft>
                      </a:pPr>
                      <a:r>
                        <a:rPr lang="en-US" sz="2000" b="1" dirty="0" smtClean="0">
                          <a:effectLst/>
                        </a:rPr>
                        <a:t>Disease</a:t>
                      </a:r>
                      <a:endParaRPr lang="en-CA" sz="2000" b="1" dirty="0">
                        <a:effectLst/>
                        <a:latin typeface="Garamond"/>
                        <a:ea typeface="Times New Roman"/>
                        <a:cs typeface="Times New Roman"/>
                      </a:endParaRPr>
                    </a:p>
                  </a:txBody>
                  <a:tcPr marL="56063" marR="56063" marT="0" marB="0"/>
                </a:tc>
                <a:tc>
                  <a:txBody>
                    <a:bodyPr/>
                    <a:lstStyle/>
                    <a:p>
                      <a:pPr>
                        <a:spcAft>
                          <a:spcPts val="0"/>
                        </a:spcAft>
                      </a:pPr>
                      <a:r>
                        <a:rPr lang="en-US" sz="2000" b="1">
                          <a:effectLst/>
                        </a:rPr>
                        <a:t>Organism that Causes the Disease</a:t>
                      </a:r>
                      <a:endParaRPr lang="en-CA" sz="2000" b="1">
                        <a:effectLst/>
                        <a:latin typeface="Garamond"/>
                        <a:ea typeface="Times New Roman"/>
                        <a:cs typeface="Times New Roman"/>
                      </a:endParaRPr>
                    </a:p>
                  </a:txBody>
                  <a:tcPr marL="56063" marR="56063" marT="0" marB="0"/>
                </a:tc>
                <a:tc>
                  <a:txBody>
                    <a:bodyPr/>
                    <a:lstStyle/>
                    <a:p>
                      <a:pPr>
                        <a:spcAft>
                          <a:spcPts val="0"/>
                        </a:spcAft>
                      </a:pPr>
                      <a:r>
                        <a:rPr lang="en-US" sz="2000" b="1" dirty="0">
                          <a:effectLst/>
                        </a:rPr>
                        <a:t>Methods of Spreading the Disease</a:t>
                      </a:r>
                      <a:endParaRPr lang="en-CA" sz="2000" b="1" dirty="0">
                        <a:effectLst/>
                        <a:latin typeface="Garamond"/>
                        <a:ea typeface="Times New Roman"/>
                        <a:cs typeface="Times New Roman"/>
                      </a:endParaRPr>
                    </a:p>
                  </a:txBody>
                  <a:tcPr marL="56063" marR="56063" marT="0" marB="0"/>
                </a:tc>
              </a:tr>
              <a:tr h="672646">
                <a:tc>
                  <a:txBody>
                    <a:bodyPr/>
                    <a:lstStyle/>
                    <a:p>
                      <a:pPr>
                        <a:spcAft>
                          <a:spcPts val="0"/>
                        </a:spcAft>
                      </a:pPr>
                      <a:r>
                        <a:rPr lang="en-US" sz="1800" b="1" dirty="0">
                          <a:effectLst/>
                        </a:rPr>
                        <a:t>Chicken Pox</a:t>
                      </a:r>
                      <a:endParaRPr lang="en-CA" sz="1800" b="1" dirty="0">
                        <a:effectLst/>
                        <a:latin typeface="Garamond"/>
                        <a:ea typeface="Times New Roman"/>
                        <a:cs typeface="Times New Roman"/>
                      </a:endParaRPr>
                    </a:p>
                  </a:txBody>
                  <a:tcPr marL="56063" marR="56063" marT="0" marB="0"/>
                </a:tc>
                <a:tc>
                  <a:txBody>
                    <a:bodyPr/>
                    <a:lstStyle/>
                    <a:p>
                      <a:pPr>
                        <a:spcAft>
                          <a:spcPts val="0"/>
                        </a:spcAft>
                      </a:pPr>
                      <a:r>
                        <a:rPr lang="en-US" sz="1500">
                          <a:effectLst/>
                        </a:rPr>
                        <a:t>one virus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dirty="0" smtClean="0">
                          <a:effectLst/>
                        </a:rPr>
                        <a:t>droplets in air; direct contact with infected person</a:t>
                      </a:r>
                      <a:endParaRPr lang="en-CA" sz="1100" dirty="0">
                        <a:effectLst/>
                        <a:latin typeface="Garamond"/>
                        <a:ea typeface="Times New Roman"/>
                        <a:cs typeface="Times New Roman"/>
                      </a:endParaRPr>
                    </a:p>
                  </a:txBody>
                  <a:tcPr marL="56063" marR="56063" marT="0" marB="0"/>
                </a:tc>
              </a:tr>
              <a:tr h="672646">
                <a:tc>
                  <a:txBody>
                    <a:bodyPr/>
                    <a:lstStyle/>
                    <a:p>
                      <a:pPr>
                        <a:spcAft>
                          <a:spcPts val="0"/>
                        </a:spcAft>
                      </a:pPr>
                      <a:r>
                        <a:rPr lang="en-US" sz="1800" b="1">
                          <a:effectLst/>
                        </a:rPr>
                        <a:t>Common Cold</a:t>
                      </a:r>
                      <a:endParaRPr lang="en-CA" sz="1800" b="1">
                        <a:effectLst/>
                        <a:latin typeface="Garamond"/>
                        <a:ea typeface="Times New Roman"/>
                        <a:cs typeface="Times New Roman"/>
                      </a:endParaRPr>
                    </a:p>
                  </a:txBody>
                  <a:tcPr marL="56063" marR="56063" marT="0" marB="0"/>
                </a:tc>
                <a:tc>
                  <a:txBody>
                    <a:bodyPr/>
                    <a:lstStyle/>
                    <a:p>
                      <a:pPr>
                        <a:spcAft>
                          <a:spcPts val="0"/>
                        </a:spcAft>
                      </a:pPr>
                      <a:r>
                        <a:rPr lang="en-US" sz="1500">
                          <a:effectLst/>
                        </a:rPr>
                        <a:t>many viruses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a:effectLst/>
                        </a:rPr>
                        <a:t>droplets in air; direct contact with infected person</a:t>
                      </a:r>
                      <a:endParaRPr lang="en-CA" sz="1100">
                        <a:effectLst/>
                        <a:latin typeface="Garamond"/>
                        <a:ea typeface="Times New Roman"/>
                        <a:cs typeface="Times New Roman"/>
                      </a:endParaRPr>
                    </a:p>
                  </a:txBody>
                  <a:tcPr marL="56063" marR="56063" marT="0" marB="0"/>
                </a:tc>
              </a:tr>
              <a:tr h="672646">
                <a:tc>
                  <a:txBody>
                    <a:bodyPr/>
                    <a:lstStyle/>
                    <a:p>
                      <a:pPr>
                        <a:spcAft>
                          <a:spcPts val="0"/>
                        </a:spcAft>
                      </a:pPr>
                      <a:r>
                        <a:rPr lang="en-US" sz="1800" b="1">
                          <a:effectLst/>
                        </a:rPr>
                        <a:t>German Measles</a:t>
                      </a:r>
                      <a:endParaRPr lang="en-CA" sz="1800" b="1">
                        <a:effectLst/>
                        <a:latin typeface="Garamond"/>
                        <a:ea typeface="Times New Roman"/>
                        <a:cs typeface="Times New Roman"/>
                      </a:endParaRPr>
                    </a:p>
                  </a:txBody>
                  <a:tcPr marL="56063" marR="56063" marT="0" marB="0"/>
                </a:tc>
                <a:tc>
                  <a:txBody>
                    <a:bodyPr/>
                    <a:lstStyle/>
                    <a:p>
                      <a:pPr>
                        <a:spcAft>
                          <a:spcPts val="0"/>
                        </a:spcAft>
                      </a:pPr>
                      <a:r>
                        <a:rPr lang="en-US" sz="1500">
                          <a:effectLst/>
                        </a:rPr>
                        <a:t>one virus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a:effectLst/>
                        </a:rPr>
                        <a:t>droplets spread; direct contact with infected person</a:t>
                      </a:r>
                      <a:endParaRPr lang="en-CA" sz="1100">
                        <a:effectLst/>
                        <a:latin typeface="Garamond"/>
                        <a:ea typeface="Times New Roman"/>
                        <a:cs typeface="Times New Roman"/>
                      </a:endParaRPr>
                    </a:p>
                  </a:txBody>
                  <a:tcPr marL="56063" marR="56063" marT="0" marB="0"/>
                </a:tc>
              </a:tr>
              <a:tr h="896862">
                <a:tc>
                  <a:txBody>
                    <a:bodyPr/>
                    <a:lstStyle/>
                    <a:p>
                      <a:pPr>
                        <a:spcAft>
                          <a:spcPts val="0"/>
                        </a:spcAft>
                      </a:pPr>
                      <a:r>
                        <a:rPr lang="en-US" sz="1800" b="1">
                          <a:effectLst/>
                        </a:rPr>
                        <a:t>Influenza</a:t>
                      </a:r>
                      <a:endParaRPr lang="en-CA" sz="1800" b="1">
                        <a:effectLst/>
                        <a:latin typeface="Garamond"/>
                        <a:ea typeface="Times New Roman"/>
                        <a:cs typeface="Times New Roman"/>
                      </a:endParaRPr>
                    </a:p>
                  </a:txBody>
                  <a:tcPr marL="56063" marR="56063" marT="0" marB="0"/>
                </a:tc>
                <a:tc>
                  <a:txBody>
                    <a:bodyPr/>
                    <a:lstStyle/>
                    <a:p>
                      <a:pPr>
                        <a:spcAft>
                          <a:spcPts val="0"/>
                        </a:spcAft>
                      </a:pPr>
                      <a:r>
                        <a:rPr lang="en-US" sz="1500">
                          <a:effectLst/>
                        </a:rPr>
                        <a:t>two important types (A, B) of virus and many subtypes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a:effectLst/>
                        </a:rPr>
                        <a:t>direct contact with infected person; droplet infection; also may be airborne</a:t>
                      </a:r>
                      <a:endParaRPr lang="en-CA" sz="1100">
                        <a:effectLst/>
                        <a:latin typeface="Garamond"/>
                        <a:ea typeface="Times New Roman"/>
                        <a:cs typeface="Times New Roman"/>
                      </a:endParaRPr>
                    </a:p>
                  </a:txBody>
                  <a:tcPr marL="56063" marR="56063" marT="0" marB="0"/>
                </a:tc>
              </a:tr>
              <a:tr h="672646">
                <a:tc>
                  <a:txBody>
                    <a:bodyPr/>
                    <a:lstStyle/>
                    <a:p>
                      <a:pPr>
                        <a:spcAft>
                          <a:spcPts val="0"/>
                        </a:spcAft>
                      </a:pPr>
                      <a:r>
                        <a:rPr lang="en-US" sz="1800" b="1">
                          <a:effectLst/>
                        </a:rPr>
                        <a:t>Mumps</a:t>
                      </a:r>
                      <a:endParaRPr lang="en-CA" sz="1800" b="1">
                        <a:effectLst/>
                        <a:latin typeface="Garamond"/>
                        <a:ea typeface="Times New Roman"/>
                        <a:cs typeface="Times New Roman"/>
                      </a:endParaRPr>
                    </a:p>
                  </a:txBody>
                  <a:tcPr marL="56063" marR="56063" marT="0" marB="0"/>
                </a:tc>
                <a:tc>
                  <a:txBody>
                    <a:bodyPr/>
                    <a:lstStyle/>
                    <a:p>
                      <a:pPr>
                        <a:spcAft>
                          <a:spcPts val="0"/>
                        </a:spcAft>
                      </a:pPr>
                      <a:r>
                        <a:rPr lang="en-US" sz="1500">
                          <a:effectLst/>
                        </a:rPr>
                        <a:t>one virus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a:effectLst/>
                        </a:rPr>
                        <a:t>droplets spread; direct contact with infected person</a:t>
                      </a:r>
                      <a:endParaRPr lang="en-CA" sz="1100">
                        <a:effectLst/>
                        <a:latin typeface="Garamond"/>
                        <a:ea typeface="Times New Roman"/>
                        <a:cs typeface="Times New Roman"/>
                      </a:endParaRPr>
                    </a:p>
                  </a:txBody>
                  <a:tcPr marL="56063" marR="56063" marT="0" marB="0"/>
                </a:tc>
              </a:tr>
              <a:tr h="448431">
                <a:tc>
                  <a:txBody>
                    <a:bodyPr/>
                    <a:lstStyle/>
                    <a:p>
                      <a:pPr>
                        <a:spcAft>
                          <a:spcPts val="0"/>
                        </a:spcAft>
                      </a:pPr>
                      <a:r>
                        <a:rPr lang="en-US" sz="1800" b="1" dirty="0">
                          <a:effectLst/>
                        </a:rPr>
                        <a:t>Polio</a:t>
                      </a:r>
                      <a:endParaRPr lang="en-CA" sz="1800" b="1" dirty="0">
                        <a:effectLst/>
                        <a:latin typeface="Garamond"/>
                        <a:ea typeface="Times New Roman"/>
                        <a:cs typeface="Times New Roman"/>
                      </a:endParaRPr>
                    </a:p>
                  </a:txBody>
                  <a:tcPr marL="56063" marR="56063" marT="0" marB="0"/>
                </a:tc>
                <a:tc>
                  <a:txBody>
                    <a:bodyPr/>
                    <a:lstStyle/>
                    <a:p>
                      <a:pPr>
                        <a:spcAft>
                          <a:spcPts val="0"/>
                        </a:spcAft>
                      </a:pPr>
                      <a:r>
                        <a:rPr lang="en-US" sz="1500">
                          <a:effectLst/>
                        </a:rPr>
                        <a:t>three types of virus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dirty="0">
                          <a:effectLst/>
                        </a:rPr>
                        <a:t>direct contact with infected person</a:t>
                      </a:r>
                      <a:endParaRPr lang="en-CA" sz="1100" dirty="0">
                        <a:effectLst/>
                        <a:latin typeface="Garamond"/>
                        <a:ea typeface="Times New Roman"/>
                        <a:cs typeface="Times New Roman"/>
                      </a:endParaRPr>
                    </a:p>
                  </a:txBody>
                  <a:tcPr marL="56063" marR="56063" marT="0" marB="0"/>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fontScale="90000"/>
          </a:bodyPr>
          <a:lstStyle/>
          <a:p>
            <a:pPr algn="l" eaLnBrk="1" fontAlgn="auto" hangingPunct="1">
              <a:spcAft>
                <a:spcPts val="0"/>
              </a:spcAft>
              <a:defRPr/>
            </a:pPr>
            <a:r>
              <a:rPr lang="en-US" i="1" dirty="0">
                <a:effectLst/>
                <a:ea typeface="+mj-ea"/>
                <a:cs typeface="+mj-cs"/>
              </a:rPr>
              <a:t> </a:t>
            </a:r>
            <a:r>
              <a:rPr lang="en-CA" dirty="0">
                <a:effectLst/>
                <a:ea typeface="+mj-ea"/>
                <a:cs typeface="+mj-cs"/>
              </a:rPr>
              <a:t/>
            </a:r>
            <a:br>
              <a:rPr lang="en-CA" dirty="0">
                <a:effectLst/>
                <a:ea typeface="+mj-ea"/>
                <a:cs typeface="+mj-cs"/>
              </a:rPr>
            </a:br>
            <a:r>
              <a:rPr lang="en-US" dirty="0" smtClean="0">
                <a:effectLst/>
                <a:ea typeface="+mj-ea"/>
                <a:cs typeface="+mj-cs"/>
              </a:rPr>
              <a:t>17-3:  </a:t>
            </a:r>
            <a:r>
              <a:rPr lang="en-US" sz="3600" dirty="0" smtClean="0">
                <a:effectLst/>
                <a:ea typeface="+mj-ea"/>
                <a:cs typeface="+mj-cs"/>
              </a:rPr>
              <a:t>Diseases </a:t>
            </a:r>
            <a:r>
              <a:rPr lang="en-US" sz="3600" dirty="0">
                <a:effectLst/>
                <a:ea typeface="+mj-ea"/>
                <a:cs typeface="+mj-cs"/>
              </a:rPr>
              <a:t>Caused </a:t>
            </a:r>
            <a:r>
              <a:rPr lang="en-US" sz="3600" dirty="0" smtClean="0">
                <a:effectLst/>
                <a:ea typeface="+mj-ea"/>
                <a:cs typeface="+mj-cs"/>
              </a:rPr>
              <a:t>by </a:t>
            </a:r>
            <a:r>
              <a:rPr lang="en-US" sz="3600" dirty="0" err="1" smtClean="0">
                <a:effectLst/>
                <a:ea typeface="+mj-ea"/>
                <a:cs typeface="+mj-cs"/>
              </a:rPr>
              <a:t>Monerans</a:t>
            </a:r>
            <a:r>
              <a:rPr lang="en-US" sz="3600" dirty="0" smtClean="0">
                <a:effectLst/>
                <a:ea typeface="+mj-ea"/>
                <a:cs typeface="+mj-cs"/>
              </a:rPr>
              <a:t> </a:t>
            </a:r>
            <a:r>
              <a:rPr lang="en-CA" dirty="0">
                <a:effectLst/>
                <a:ea typeface="+mj-ea"/>
                <a:cs typeface="+mj-cs"/>
              </a:rPr>
              <a:t/>
            </a:r>
            <a:br>
              <a:rPr lang="en-CA" dirty="0">
                <a:effectLst/>
                <a:ea typeface="+mj-ea"/>
                <a:cs typeface="+mj-cs"/>
              </a:rPr>
            </a:br>
            <a:endParaRPr lang="en-CA" dirty="0">
              <a:ea typeface="+mj-ea"/>
              <a:cs typeface="+mj-cs"/>
            </a:endParaRPr>
          </a:p>
        </p:txBody>
      </p:sp>
      <p:sp>
        <p:nvSpPr>
          <p:cNvPr id="78850" name="Content Placeholder 2"/>
          <p:cNvSpPr>
            <a:spLocks noGrp="1"/>
          </p:cNvSpPr>
          <p:nvPr>
            <p:ph idx="1"/>
          </p:nvPr>
        </p:nvSpPr>
        <p:spPr/>
        <p:txBody>
          <a:bodyPr/>
          <a:lstStyle/>
          <a:p>
            <a:pPr marL="136525" indent="0" eaLnBrk="1" hangingPunct="1">
              <a:buFont typeface="Wingdings 2" charset="0"/>
              <a:buNone/>
            </a:pPr>
            <a:r>
              <a:rPr lang="en-US" b="1" dirty="0" smtClean="0">
                <a:latin typeface="Book Antiqua" charset="0"/>
              </a:rPr>
              <a:t>II.	</a:t>
            </a:r>
            <a:r>
              <a:rPr lang="en-US" b="1" u="sng" dirty="0" smtClean="0">
                <a:latin typeface="Book Antiqua" charset="0"/>
              </a:rPr>
              <a:t>Bacteria </a:t>
            </a:r>
            <a:r>
              <a:rPr lang="en-US" b="1" u="sng" dirty="0">
                <a:latin typeface="Book Antiqua" charset="0"/>
              </a:rPr>
              <a:t>and Disease</a:t>
            </a:r>
            <a:endParaRPr lang="en-CA" dirty="0">
              <a:latin typeface="Book Antiqua" charset="0"/>
            </a:endParaRPr>
          </a:p>
          <a:p>
            <a:pPr marL="136525" indent="0" eaLnBrk="1" hangingPunct="1">
              <a:buFont typeface="Wingdings 2" charset="0"/>
              <a:buNone/>
            </a:pPr>
            <a:r>
              <a:rPr lang="en-US" b="1" dirty="0" smtClean="0">
                <a:latin typeface="Book Antiqua" charset="0"/>
              </a:rPr>
              <a:t>A</a:t>
            </a:r>
            <a:r>
              <a:rPr lang="en-US" b="1" dirty="0">
                <a:latin typeface="Book Antiqua" charset="0"/>
              </a:rPr>
              <a:t>.	Only a </a:t>
            </a:r>
            <a:r>
              <a:rPr lang="en-US" b="1" i="1" u="sng" dirty="0">
                <a:latin typeface="Book Antiqua" charset="0"/>
              </a:rPr>
              <a:t>few</a:t>
            </a:r>
            <a:r>
              <a:rPr lang="en-US" b="1" dirty="0">
                <a:latin typeface="Book Antiqua" charset="0"/>
              </a:rPr>
              <a:t> types cause disease</a:t>
            </a:r>
            <a:endParaRPr lang="en-CA" b="1" dirty="0">
              <a:latin typeface="Book Antiqua" charset="0"/>
            </a:endParaRPr>
          </a:p>
          <a:p>
            <a:pPr marL="136525" indent="0" eaLnBrk="1" hangingPunct="1">
              <a:buFont typeface="Wingdings 2" charset="0"/>
              <a:buNone/>
            </a:pPr>
            <a:r>
              <a:rPr lang="en-US" b="1" dirty="0">
                <a:latin typeface="Book Antiqua" charset="0"/>
              </a:rPr>
              <a:t>B.	Louis Pasteur was the 1</a:t>
            </a:r>
            <a:r>
              <a:rPr lang="en-US" b="1" baseline="30000" dirty="0">
                <a:latin typeface="Book Antiqua" charset="0"/>
              </a:rPr>
              <a:t>st</a:t>
            </a:r>
            <a:r>
              <a:rPr lang="en-US" b="1" dirty="0">
                <a:latin typeface="Book Antiqua" charset="0"/>
              </a:rPr>
              <a:t> person to show </a:t>
            </a:r>
            <a:endParaRPr lang="en-CA" dirty="0">
              <a:latin typeface="Book Antiqua" charset="0"/>
            </a:endParaRPr>
          </a:p>
          <a:p>
            <a:pPr marL="136525" indent="0" eaLnBrk="1" hangingPunct="1">
              <a:buFont typeface="Wingdings 2" charset="0"/>
              <a:buNone/>
            </a:pPr>
            <a:r>
              <a:rPr lang="en-US" b="1" i="1" dirty="0">
                <a:latin typeface="Book Antiqua" charset="0"/>
              </a:rPr>
              <a:t>that bacteria cause disease</a:t>
            </a:r>
            <a:endParaRPr lang="en-CA" dirty="0">
              <a:latin typeface="Book Antiqua" charset="0"/>
            </a:endParaRPr>
          </a:p>
          <a:p>
            <a:pPr marL="136525" indent="0" eaLnBrk="1" hangingPunct="1">
              <a:buFont typeface="Wingdings 2" charset="0"/>
              <a:buNone/>
            </a:pPr>
            <a:endParaRPr lang="en-CA" dirty="0">
              <a:latin typeface="Book Antiqua" charset="0"/>
            </a:endParaRPr>
          </a:p>
          <a:p>
            <a:pPr marL="136525" indent="0" eaLnBrk="1" hangingPunct="1">
              <a:buFont typeface="Wingdings 2" charset="0"/>
              <a:buNone/>
            </a:pPr>
            <a:endParaRPr lang="en-CA" dirty="0">
              <a:latin typeface="Book Antiqua" charset="0"/>
            </a:endParaRP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555875" y="3860800"/>
            <a:ext cx="3657600" cy="26765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79874" name="Content Placeholder 2"/>
          <p:cNvSpPr>
            <a:spLocks noGrp="1"/>
          </p:cNvSpPr>
          <p:nvPr>
            <p:ph idx="1"/>
          </p:nvPr>
        </p:nvSpPr>
        <p:spPr>
          <a:xfrm>
            <a:off x="457200" y="333375"/>
            <a:ext cx="8229600" cy="5975350"/>
          </a:xfrm>
        </p:spPr>
        <p:txBody>
          <a:bodyPr/>
          <a:lstStyle/>
          <a:p>
            <a:pPr marL="136525" indent="0" eaLnBrk="1" hangingPunct="1">
              <a:buFont typeface="Wingdings 2" charset="0"/>
              <a:buNone/>
            </a:pPr>
            <a:r>
              <a:rPr lang="en-US" b="1">
                <a:latin typeface="Book Antiqua" charset="0"/>
              </a:rPr>
              <a:t>C.	Some diseases caused by </a:t>
            </a:r>
            <a:r>
              <a:rPr lang="en-US" b="1" i="1" u="sng">
                <a:latin typeface="Book Antiqua" charset="0"/>
              </a:rPr>
              <a:t>pathogenic</a:t>
            </a:r>
            <a:r>
              <a:rPr lang="en-US" b="1">
                <a:latin typeface="Book Antiqua" charset="0"/>
              </a:rPr>
              <a:t> </a:t>
            </a:r>
            <a:endParaRPr lang="en-CA">
              <a:latin typeface="Book Antiqua" charset="0"/>
            </a:endParaRPr>
          </a:p>
          <a:p>
            <a:pPr marL="136525" indent="0" eaLnBrk="1" hangingPunct="1">
              <a:buFont typeface="Wingdings 2" charset="0"/>
              <a:buNone/>
            </a:pPr>
            <a:r>
              <a:rPr lang="en-US" b="1">
                <a:latin typeface="Book Antiqua" charset="0"/>
              </a:rPr>
              <a:t>bacteria:</a:t>
            </a:r>
          </a:p>
          <a:p>
            <a:pPr marL="136525" indent="0" eaLnBrk="1" hangingPunct="1">
              <a:buFont typeface="Wingdings 2" charset="0"/>
              <a:buNone/>
            </a:pPr>
            <a:endParaRPr lang="en-CA">
              <a:latin typeface="Book Antiqua" charset="0"/>
            </a:endParaRPr>
          </a:p>
          <a:p>
            <a:pPr marL="136525" indent="0" eaLnBrk="1" hangingPunct="1">
              <a:buFont typeface="Wingdings 2" charset="0"/>
              <a:buNone/>
            </a:pPr>
            <a:r>
              <a:rPr lang="en-US" b="1" i="1">
                <a:latin typeface="Book Antiqua" charset="0"/>
              </a:rPr>
              <a:t>1.    Diphtheria	</a:t>
            </a:r>
            <a:r>
              <a:rPr lang="en-US" b="1">
                <a:latin typeface="Book Antiqua" charset="0"/>
              </a:rPr>
              <a:t>		</a:t>
            </a:r>
          </a:p>
          <a:p>
            <a:pPr marL="136525" indent="0" eaLnBrk="1" hangingPunct="1">
              <a:buFont typeface="Wingdings 2" charset="0"/>
              <a:buNone/>
            </a:pPr>
            <a:r>
              <a:rPr lang="en-US" b="1">
                <a:latin typeface="Book Antiqua" charset="0"/>
              </a:rPr>
              <a:t>2.	</a:t>
            </a:r>
            <a:r>
              <a:rPr lang="en-US" b="1" i="1">
                <a:latin typeface="Book Antiqua" charset="0"/>
              </a:rPr>
              <a:t>Tuberculosis</a:t>
            </a:r>
            <a:endParaRPr lang="en-CA">
              <a:latin typeface="Book Antiqua" charset="0"/>
            </a:endParaRPr>
          </a:p>
          <a:p>
            <a:pPr marL="136525" indent="0" eaLnBrk="1" hangingPunct="1">
              <a:buFont typeface="Wingdings 2" charset="0"/>
              <a:buNone/>
            </a:pPr>
            <a:r>
              <a:rPr lang="en-US" b="1" i="1">
                <a:latin typeface="Book Antiqua" charset="0"/>
              </a:rPr>
              <a:t>3.      Typhoid fever</a:t>
            </a:r>
            <a:r>
              <a:rPr lang="en-US" b="1">
                <a:latin typeface="Book Antiqua" charset="0"/>
              </a:rPr>
              <a:t>		</a:t>
            </a:r>
          </a:p>
          <a:p>
            <a:pPr marL="136525" indent="0" eaLnBrk="1" hangingPunct="1">
              <a:buFont typeface="Wingdings 2" charset="0"/>
              <a:buNone/>
            </a:pPr>
            <a:r>
              <a:rPr lang="en-US" b="1">
                <a:latin typeface="Book Antiqua" charset="0"/>
              </a:rPr>
              <a:t>4.	</a:t>
            </a:r>
            <a:r>
              <a:rPr lang="en-US" b="1" i="1">
                <a:latin typeface="Book Antiqua" charset="0"/>
              </a:rPr>
              <a:t>Tetanus</a:t>
            </a:r>
            <a:r>
              <a:rPr lang="en-US" b="1">
                <a:latin typeface="Book Antiqua" charset="0"/>
              </a:rPr>
              <a:t>	</a:t>
            </a:r>
            <a:endParaRPr lang="en-CA">
              <a:latin typeface="Book Antiqua" charset="0"/>
            </a:endParaRPr>
          </a:p>
          <a:p>
            <a:pPr marL="136525" indent="0" eaLnBrk="1" hangingPunct="1">
              <a:buFont typeface="Wingdings 2" charset="0"/>
              <a:buNone/>
            </a:pPr>
            <a:r>
              <a:rPr lang="en-US" b="1" i="1">
                <a:latin typeface="Book Antiqua" charset="0"/>
              </a:rPr>
              <a:t>5.     Hansen disease</a:t>
            </a:r>
            <a:r>
              <a:rPr lang="en-US" b="1">
                <a:latin typeface="Book Antiqua" charset="0"/>
              </a:rPr>
              <a:t>		</a:t>
            </a:r>
          </a:p>
          <a:p>
            <a:pPr marL="136525" indent="0" eaLnBrk="1" hangingPunct="1">
              <a:buFont typeface="Wingdings 2" charset="0"/>
              <a:buNone/>
            </a:pPr>
            <a:r>
              <a:rPr lang="en-US" b="1">
                <a:latin typeface="Book Antiqua" charset="0"/>
              </a:rPr>
              <a:t>6.	</a:t>
            </a:r>
            <a:r>
              <a:rPr lang="en-US" b="1" i="1">
                <a:latin typeface="Book Antiqua" charset="0"/>
              </a:rPr>
              <a:t>Syphilis</a:t>
            </a:r>
            <a:r>
              <a:rPr lang="en-US" b="1">
                <a:latin typeface="Book Antiqua" charset="0"/>
              </a:rPr>
              <a:t>	</a:t>
            </a:r>
            <a:endParaRPr lang="en-CA">
              <a:latin typeface="Book Antiqua" charset="0"/>
            </a:endParaRPr>
          </a:p>
          <a:p>
            <a:pPr marL="136525" indent="0" eaLnBrk="1" hangingPunct="1">
              <a:buFont typeface="Wingdings 2" charset="0"/>
              <a:buNone/>
            </a:pPr>
            <a:r>
              <a:rPr lang="en-US" b="1" i="1">
                <a:latin typeface="Book Antiqua" charset="0"/>
              </a:rPr>
              <a:t>7.     Cholera</a:t>
            </a:r>
            <a:r>
              <a:rPr lang="en-US" b="1">
                <a:latin typeface="Book Antiqua" charset="0"/>
              </a:rPr>
              <a:t>			</a:t>
            </a:r>
          </a:p>
          <a:p>
            <a:pPr marL="136525" indent="0" eaLnBrk="1" hangingPunct="1">
              <a:buFont typeface="Wingdings 2" charset="0"/>
              <a:buNone/>
            </a:pPr>
            <a:r>
              <a:rPr lang="en-US" b="1">
                <a:latin typeface="Book Antiqua" charset="0"/>
              </a:rPr>
              <a:t>8.	</a:t>
            </a:r>
            <a:r>
              <a:rPr lang="en-US" b="1" i="1">
                <a:latin typeface="Book Antiqua" charset="0"/>
              </a:rPr>
              <a:t>Bubonic plague</a:t>
            </a:r>
            <a:endParaRPr lang="en-CA">
              <a:latin typeface="Book Antiqua"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ea typeface="+mj-ea"/>
              <a:cs typeface="+mj-cs"/>
            </a:endParaRPr>
          </a:p>
        </p:txBody>
      </p:sp>
      <p:sp>
        <p:nvSpPr>
          <p:cNvPr id="3" name="Content Placeholder 2"/>
          <p:cNvSpPr>
            <a:spLocks noGrp="1"/>
          </p:cNvSpPr>
          <p:nvPr>
            <p:ph idx="1"/>
          </p:nvPr>
        </p:nvSpPr>
        <p:spPr>
          <a:xfrm>
            <a:off x="457200" y="1052513"/>
            <a:ext cx="8229600" cy="5256212"/>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a:ea typeface="+mn-ea"/>
                <a:cs typeface="+mn-cs"/>
              </a:rPr>
              <a:t>D.	Two ways in which bacteria cause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disease</a:t>
            </a:r>
            <a:r>
              <a:rPr lang="en-US" b="1" dirty="0" smtClean="0">
                <a:ea typeface="+mn-ea"/>
                <a:cs typeface="+mn-cs"/>
              </a:rPr>
              <a:t>:</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1. </a:t>
            </a:r>
            <a:r>
              <a:rPr lang="en-US" b="1" i="1" dirty="0" smtClean="0">
                <a:ea typeface="+mn-ea"/>
                <a:cs typeface="+mn-cs"/>
              </a:rPr>
              <a:t>Damage </a:t>
            </a:r>
            <a:r>
              <a:rPr lang="en-US" b="1" i="1" dirty="0">
                <a:ea typeface="+mn-ea"/>
                <a:cs typeface="+mn-cs"/>
              </a:rPr>
              <a:t>cells/tissues of infected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	organism </a:t>
            </a:r>
            <a:r>
              <a:rPr lang="en-US" b="1" i="1" dirty="0">
                <a:ea typeface="+mn-ea"/>
                <a:cs typeface="+mn-cs"/>
              </a:rPr>
              <a:t>by breaking down living cells for </a:t>
            </a:r>
            <a:r>
              <a:rPr lang="en-US" b="1" i="1" dirty="0" smtClean="0">
                <a:ea typeface="+mn-ea"/>
                <a:cs typeface="+mn-cs"/>
              </a:rPr>
              <a:t>	food</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2.  </a:t>
            </a:r>
            <a:r>
              <a:rPr lang="en-US" b="1" i="1" dirty="0" smtClean="0">
                <a:ea typeface="+mn-ea"/>
                <a:cs typeface="+mn-cs"/>
              </a:rPr>
              <a:t>Release </a:t>
            </a:r>
            <a:r>
              <a:rPr lang="en-US" b="1" i="1" dirty="0">
                <a:ea typeface="+mn-ea"/>
                <a:cs typeface="+mn-cs"/>
              </a:rPr>
              <a:t>toxins that travel through body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smtClean="0">
                <a:ea typeface="+mn-ea"/>
                <a:cs typeface="+mn-cs"/>
              </a:rPr>
              <a:t>	&amp; </a:t>
            </a:r>
            <a:r>
              <a:rPr lang="en-US" b="1" i="1" dirty="0">
                <a:ea typeface="+mn-ea"/>
                <a:cs typeface="+mn-cs"/>
              </a:rPr>
              <a:t>interfere with normal activity of host</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eaLnBrk="1" fontAlgn="auto" hangingPunct="1">
              <a:spcAft>
                <a:spcPts val="0"/>
              </a:spcAft>
              <a:defRPr/>
            </a:pPr>
            <a:r>
              <a:rPr lang="en-US" dirty="0">
                <a:ea typeface="+mj-ea"/>
                <a:cs typeface="+mj-cs"/>
              </a:rPr>
              <a:t>E.	Class </a:t>
            </a:r>
            <a:r>
              <a:rPr lang="en-US" dirty="0" err="1">
                <a:ea typeface="+mj-ea"/>
                <a:cs typeface="+mj-cs"/>
              </a:rPr>
              <a:t>rickettsias</a:t>
            </a:r>
            <a:r>
              <a:rPr lang="en-US" dirty="0">
                <a:ea typeface="+mj-ea"/>
                <a:cs typeface="+mj-cs"/>
              </a:rPr>
              <a:t> </a:t>
            </a:r>
            <a:r>
              <a:rPr lang="en-CA" i="1" dirty="0">
                <a:ea typeface="+mj-ea"/>
                <a:cs typeface="+mj-cs"/>
              </a:rPr>
              <a:t/>
            </a:r>
            <a:br>
              <a:rPr lang="en-CA" i="1" dirty="0">
                <a:ea typeface="+mj-ea"/>
                <a:cs typeface="+mj-cs"/>
              </a:rPr>
            </a:br>
            <a:endParaRPr lang="en-CA" dirty="0">
              <a:ea typeface="+mj-ea"/>
              <a:cs typeface="+mj-cs"/>
            </a:endParaRPr>
          </a:p>
        </p:txBody>
      </p:sp>
      <p:sp>
        <p:nvSpPr>
          <p:cNvPr id="3" name="Content Placeholder 2"/>
          <p:cNvSpPr>
            <a:spLocks noGrp="1"/>
          </p:cNvSpPr>
          <p:nvPr>
            <p:ph idx="1"/>
          </p:nvPr>
        </p:nvSpPr>
        <p:spPr>
          <a:xfrm>
            <a:off x="468313" y="836613"/>
            <a:ext cx="8229600" cy="5429250"/>
          </a:xfrm>
        </p:spPr>
        <p:txBody>
          <a:bodyPr>
            <a:normAutofit/>
          </a:bodyPr>
          <a:lstStyle/>
          <a:p>
            <a:pPr marL="651510" indent="-514350" eaLnBrk="1" fontAlgn="auto" hangingPunct="1">
              <a:spcAft>
                <a:spcPts val="0"/>
              </a:spcAft>
              <a:buClr>
                <a:schemeClr val="tx1">
                  <a:shade val="95000"/>
                </a:schemeClr>
              </a:buClr>
              <a:buFont typeface="Wingdings 2"/>
              <a:buAutoNum type="arabicPeriod"/>
              <a:defRPr/>
            </a:pPr>
            <a:r>
              <a:rPr lang="en-US" b="1" dirty="0" smtClean="0">
                <a:ea typeface="+mn-ea"/>
                <a:cs typeface="+mn-cs"/>
              </a:rPr>
              <a:t>Can </a:t>
            </a:r>
            <a:r>
              <a:rPr lang="en-US" b="1" dirty="0">
                <a:ea typeface="+mn-ea"/>
                <a:cs typeface="+mn-cs"/>
              </a:rPr>
              <a:t>only grow </a:t>
            </a:r>
            <a:r>
              <a:rPr lang="en-US" b="1" i="1" dirty="0">
                <a:ea typeface="+mn-ea"/>
                <a:cs typeface="+mn-cs"/>
              </a:rPr>
              <a:t>inside a living </a:t>
            </a:r>
            <a:r>
              <a:rPr lang="en-US" b="1" i="1" dirty="0" smtClean="0">
                <a:ea typeface="+mn-ea"/>
                <a:cs typeface="+mn-cs"/>
              </a:rPr>
              <a:t>cell</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651510" indent="-514350" eaLnBrk="1" fontAlgn="auto" hangingPunct="1">
              <a:spcAft>
                <a:spcPts val="0"/>
              </a:spcAft>
              <a:buClr>
                <a:schemeClr val="tx1">
                  <a:shade val="95000"/>
                </a:schemeClr>
              </a:buClr>
              <a:buFont typeface="Wingdings 2"/>
              <a:buAutoNum type="arabicPeriod" startAt="2"/>
              <a:defRPr/>
            </a:pPr>
            <a:r>
              <a:rPr lang="en-US" b="1" dirty="0" smtClean="0">
                <a:ea typeface="+mn-ea"/>
                <a:cs typeface="+mn-cs"/>
              </a:rPr>
              <a:t>Cause </a:t>
            </a:r>
            <a:r>
              <a:rPr lang="en-US" b="1" dirty="0">
                <a:ea typeface="+mn-ea"/>
                <a:cs typeface="+mn-cs"/>
              </a:rPr>
              <a:t>disease by method </a:t>
            </a:r>
            <a:r>
              <a:rPr lang="en-US" b="1" i="1" dirty="0">
                <a:ea typeface="+mn-ea"/>
                <a:cs typeface="+mn-cs"/>
              </a:rPr>
              <a:t>#</a:t>
            </a:r>
            <a:r>
              <a:rPr lang="en-US" b="1" i="1" dirty="0" smtClean="0">
                <a:ea typeface="+mn-ea"/>
                <a:cs typeface="+mn-cs"/>
              </a:rPr>
              <a:t>1</a:t>
            </a: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3.	Some diseases they cause</a:t>
            </a:r>
            <a:r>
              <a:rPr lang="en-US" b="1" dirty="0" smtClean="0">
                <a:ea typeface="+mn-ea"/>
                <a:cs typeface="+mn-cs"/>
              </a:rPr>
              <a: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a.	</a:t>
            </a:r>
            <a:r>
              <a:rPr lang="en-US" b="1" i="1" dirty="0" smtClean="0">
                <a:ea typeface="+mn-ea"/>
                <a:cs typeface="+mn-cs"/>
              </a:rPr>
              <a:t>Rocky </a:t>
            </a:r>
            <a:r>
              <a:rPr lang="en-US" b="1" i="1" dirty="0">
                <a:ea typeface="+mn-ea"/>
                <a:cs typeface="+mn-cs"/>
              </a:rPr>
              <a:t>Mountain spotted fever</a:t>
            </a:r>
            <a:r>
              <a:rPr lang="en-US" b="1" dirty="0">
                <a:ea typeface="+mn-ea"/>
                <a:cs typeface="+mn-cs"/>
              </a:rPr>
              <a:t>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b</a:t>
            </a:r>
            <a:r>
              <a:rPr lang="en-US" b="1" dirty="0">
                <a:ea typeface="+mn-ea"/>
                <a:cs typeface="+mn-cs"/>
              </a:rPr>
              <a:t>.	</a:t>
            </a:r>
            <a:r>
              <a:rPr lang="en-US" b="1" i="1" dirty="0">
                <a:ea typeface="+mn-ea"/>
                <a:cs typeface="+mn-cs"/>
              </a:rPr>
              <a:t>Typhus</a:t>
            </a:r>
            <a:r>
              <a:rPr lang="en-US" b="1" dirty="0">
                <a:ea typeface="+mn-ea"/>
                <a:cs typeface="+mn-cs"/>
              </a:rPr>
              <a:t>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	c</a:t>
            </a:r>
            <a:r>
              <a:rPr lang="en-US" b="1" dirty="0">
                <a:ea typeface="+mn-ea"/>
                <a:cs typeface="+mn-cs"/>
              </a:rPr>
              <a:t>.	</a:t>
            </a:r>
            <a:r>
              <a:rPr lang="en-US" b="1" i="1" dirty="0">
                <a:ea typeface="+mn-ea"/>
                <a:cs typeface="+mn-cs"/>
              </a:rPr>
              <a:t>Q fever</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876256" y="548680"/>
            <a:ext cx="2095500" cy="19621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37160" algn="l" eaLnBrk="1" fontAlgn="auto" hangingPunct="1">
              <a:spcAft>
                <a:spcPts val="0"/>
              </a:spcAft>
              <a:defRPr/>
            </a:pPr>
            <a:r>
              <a:rPr lang="en-US" dirty="0">
                <a:ea typeface="+mj-ea"/>
                <a:cs typeface="+mj-cs"/>
              </a:rPr>
              <a:t/>
            </a:r>
            <a:br>
              <a:rPr lang="en-US" dirty="0">
                <a:ea typeface="+mj-ea"/>
                <a:cs typeface="+mj-cs"/>
              </a:rPr>
            </a:br>
            <a:r>
              <a:rPr lang="en-US" dirty="0">
                <a:ea typeface="+mj-ea"/>
                <a:cs typeface="+mj-cs"/>
              </a:rPr>
              <a:t>F.  	Methods for fighting bacterial disease</a:t>
            </a:r>
            <a:r>
              <a:rPr lang="en-CA" dirty="0">
                <a:ea typeface="+mj-ea"/>
                <a:cs typeface="+mj-cs"/>
              </a:rPr>
              <a:t/>
            </a:r>
            <a:br>
              <a:rPr lang="en-CA" dirty="0">
                <a:ea typeface="+mj-ea"/>
                <a:cs typeface="+mj-cs"/>
              </a:rPr>
            </a:br>
            <a:endParaRPr lang="en-CA" dirty="0">
              <a:ea typeface="+mj-ea"/>
              <a:cs typeface="+mj-cs"/>
            </a:endParaRPr>
          </a:p>
        </p:txBody>
      </p:sp>
      <p:sp>
        <p:nvSpPr>
          <p:cNvPr id="82946" name="Content Placeholder 2"/>
          <p:cNvSpPr>
            <a:spLocks noGrp="1"/>
          </p:cNvSpPr>
          <p:nvPr>
            <p:ph idx="1"/>
          </p:nvPr>
        </p:nvSpPr>
        <p:spPr/>
        <p:txBody>
          <a:bodyPr/>
          <a:lstStyle/>
          <a:p>
            <a:pPr marL="136525" indent="0" eaLnBrk="1" hangingPunct="1">
              <a:buFont typeface="Wingdings 2" charset="0"/>
              <a:buNone/>
            </a:pPr>
            <a:r>
              <a:rPr lang="en-US" b="1" dirty="0">
                <a:latin typeface="Book Antiqua" charset="0"/>
              </a:rPr>
              <a:t>1.	Stimulating </a:t>
            </a:r>
            <a:r>
              <a:rPr lang="en-US" b="1" i="1" dirty="0">
                <a:latin typeface="Book Antiqua" charset="0"/>
              </a:rPr>
              <a:t>immune</a:t>
            </a:r>
            <a:r>
              <a:rPr lang="en-US" b="1" dirty="0">
                <a:latin typeface="Book Antiqua" charset="0"/>
              </a:rPr>
              <a:t> system through </a:t>
            </a:r>
            <a:endParaRPr lang="en-CA" dirty="0">
              <a:latin typeface="Book Antiqua" charset="0"/>
            </a:endParaRPr>
          </a:p>
          <a:p>
            <a:pPr marL="136525" indent="0" eaLnBrk="1" hangingPunct="1">
              <a:buFont typeface="Wingdings 2" charset="0"/>
              <a:buNone/>
            </a:pPr>
            <a:r>
              <a:rPr lang="en-US" b="1" i="1" dirty="0">
                <a:latin typeface="Book Antiqua" charset="0"/>
              </a:rPr>
              <a:t>vaccines</a:t>
            </a:r>
            <a:endParaRPr lang="en-CA" dirty="0">
              <a:latin typeface="Book Antiqua" charset="0"/>
            </a:endParaRPr>
          </a:p>
          <a:p>
            <a:pPr marL="136525" indent="0" eaLnBrk="1" hangingPunct="1">
              <a:buFont typeface="Wingdings 2" charset="0"/>
              <a:buNone/>
            </a:pPr>
            <a:r>
              <a:rPr lang="en-US" b="1" dirty="0">
                <a:latin typeface="Book Antiqua" charset="0"/>
              </a:rPr>
              <a:t>		</a:t>
            </a:r>
          </a:p>
          <a:p>
            <a:pPr marL="136525" indent="0" eaLnBrk="1" hangingPunct="1">
              <a:buFont typeface="Wingdings 2" charset="0"/>
              <a:buNone/>
            </a:pPr>
            <a:endParaRPr lang="en-US" b="1" dirty="0">
              <a:latin typeface="Book Antiqua" charset="0"/>
            </a:endParaRPr>
          </a:p>
          <a:p>
            <a:pPr marL="136525" indent="0" eaLnBrk="1" hangingPunct="1">
              <a:buFont typeface="Wingdings 2" charset="0"/>
              <a:buNone/>
            </a:pPr>
            <a:r>
              <a:rPr lang="en-US" b="1" dirty="0">
                <a:latin typeface="Book Antiqua" charset="0"/>
              </a:rPr>
              <a:t>2.	Antibiotics (</a:t>
            </a:r>
            <a:r>
              <a:rPr lang="en-US" b="1" dirty="0" err="1">
                <a:latin typeface="Book Antiqua" charset="0"/>
              </a:rPr>
              <a:t>def</a:t>
            </a:r>
            <a:r>
              <a:rPr lang="ja-JP" altLang="en-US" b="1" dirty="0">
                <a:latin typeface="Book Antiqua" charset="0"/>
              </a:rPr>
              <a:t>’</a:t>
            </a:r>
            <a:r>
              <a:rPr lang="en-US" altLang="ja-JP" b="1" dirty="0">
                <a:latin typeface="Book Antiqua" charset="0"/>
              </a:rPr>
              <a:t>n): </a:t>
            </a:r>
            <a:r>
              <a:rPr lang="en-US" altLang="ja-JP" b="1" i="1" dirty="0">
                <a:latin typeface="Book Antiqua" charset="0"/>
              </a:rPr>
              <a:t>a natural </a:t>
            </a:r>
            <a:endParaRPr lang="en-CA" altLang="ja-JP" dirty="0">
              <a:latin typeface="Book Antiqua" charset="0"/>
            </a:endParaRPr>
          </a:p>
          <a:p>
            <a:pPr marL="136525" indent="0" eaLnBrk="1" hangingPunct="1">
              <a:buFont typeface="Wingdings 2" charset="0"/>
              <a:buNone/>
            </a:pPr>
            <a:r>
              <a:rPr lang="en-US" b="1" i="1" dirty="0">
                <a:latin typeface="Book Antiqua" charset="0"/>
              </a:rPr>
              <a:t>compound that can destroy </a:t>
            </a:r>
            <a:r>
              <a:rPr lang="en-US" b="1" i="1" dirty="0" smtClean="0">
                <a:latin typeface="Book Antiqua" charset="0"/>
              </a:rPr>
              <a:t>bacteria </a:t>
            </a:r>
            <a:r>
              <a:rPr lang="en-US" b="1" i="1" dirty="0" smtClean="0">
                <a:latin typeface="Book Antiqua" charset="0"/>
                <a:hlinkClick r:id="rId2"/>
              </a:rPr>
              <a:t>ANIMATION</a:t>
            </a:r>
            <a:endParaRPr lang="en-US" b="1" i="1" dirty="0" smtClean="0">
              <a:latin typeface="Book Antiqua" charset="0"/>
            </a:endParaRPr>
          </a:p>
          <a:p>
            <a:pPr marL="136525" indent="0" eaLnBrk="1" hangingPunct="1">
              <a:buFont typeface="Wingdings 2" charset="0"/>
              <a:buNone/>
            </a:pPr>
            <a:endParaRPr lang="en-US" b="1" i="1" dirty="0">
              <a:latin typeface="Book Antiqua" charset="0"/>
            </a:endParaRPr>
          </a:p>
          <a:p>
            <a:pPr marL="136525" indent="0" eaLnBrk="1" hangingPunct="1">
              <a:buFont typeface="Wingdings 2" charset="0"/>
              <a:buNone/>
            </a:pPr>
            <a:r>
              <a:rPr lang="en-US" b="1" i="1" dirty="0" smtClean="0">
                <a:latin typeface="Book Antiqua" charset="0"/>
                <a:hlinkClick r:id="rId3"/>
              </a:rPr>
              <a:t>Resistance</a:t>
            </a:r>
            <a:endParaRPr lang="en-CA" dirty="0">
              <a:latin typeface="Book Antiqua" charset="0"/>
            </a:endParaRPr>
          </a:p>
          <a:p>
            <a:pPr marL="136525" indent="0" eaLnBrk="1" hangingPunct="1"/>
            <a:endParaRPr lang="en-CA" dirty="0">
              <a:latin typeface="Book Antiqua" charset="0"/>
            </a:endParaRPr>
          </a:p>
        </p:txBody>
      </p:sp>
      <p:pic>
        <p:nvPicPr>
          <p:cNvPr id="69636" name="Picture 2"/>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076825" y="2276475"/>
            <a:ext cx="1792288" cy="1346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82948" name="Picture 4" descr="http://t1.gstatic.com/images?q=tbn:ANd9GcSc3rwp7NRzed_wg0fmBmTIdKvZBlBL6AKUhTf51WpDHtqpVeV_Gw"/>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419872" y="4653136"/>
            <a:ext cx="2609850" cy="1752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err="1">
                <a:effectLst/>
                <a:ea typeface="+mj-ea"/>
                <a:cs typeface="+mj-cs"/>
              </a:rPr>
              <a:t>III.</a:t>
            </a:r>
            <a:r>
              <a:rPr lang="en-US" u="sng" dirty="0" err="1">
                <a:effectLst/>
                <a:ea typeface="+mj-ea"/>
                <a:cs typeface="+mj-cs"/>
              </a:rPr>
              <a:t>Controlling</a:t>
            </a:r>
            <a:r>
              <a:rPr lang="en-US" u="sng" dirty="0">
                <a:effectLst/>
                <a:ea typeface="+mj-ea"/>
                <a:cs typeface="+mj-cs"/>
              </a:rPr>
              <a:t> Bacteria</a:t>
            </a:r>
            <a:r>
              <a:rPr lang="en-CA" dirty="0">
                <a:effectLst/>
                <a:ea typeface="+mj-ea"/>
                <a:cs typeface="+mj-cs"/>
              </a:rPr>
              <a:t/>
            </a:r>
            <a:br>
              <a:rPr lang="en-CA" dirty="0">
                <a:effectLst/>
                <a:ea typeface="+mj-ea"/>
                <a:cs typeface="+mj-cs"/>
              </a:rPr>
            </a:br>
            <a:endParaRPr lang="en-CA" dirty="0">
              <a:ea typeface="+mj-ea"/>
              <a:cs typeface="+mj-cs"/>
            </a:endParaRPr>
          </a:p>
        </p:txBody>
      </p:sp>
      <p:sp>
        <p:nvSpPr>
          <p:cNvPr id="83970" name="Content Placeholder 2"/>
          <p:cNvSpPr>
            <a:spLocks noGrp="1"/>
          </p:cNvSpPr>
          <p:nvPr>
            <p:ph idx="1"/>
          </p:nvPr>
        </p:nvSpPr>
        <p:spPr/>
        <p:txBody>
          <a:bodyPr/>
          <a:lstStyle/>
          <a:p>
            <a:pPr marL="136525" indent="0" eaLnBrk="1" hangingPunct="1">
              <a:buFont typeface="Wingdings 2" charset="0"/>
              <a:buNone/>
            </a:pPr>
            <a:r>
              <a:rPr lang="en-US" b="1">
                <a:latin typeface="Book Antiqua" charset="0"/>
              </a:rPr>
              <a:t>A.   Sterilization: </a:t>
            </a:r>
            <a:r>
              <a:rPr lang="en-US" b="1" i="1">
                <a:latin typeface="Book Antiqua" charset="0"/>
              </a:rPr>
              <a:t>Destruction of living bacteria by exposure to great heat or chemical action</a:t>
            </a:r>
            <a:endParaRPr lang="en-CA">
              <a:latin typeface="Book Antiqua" charset="0"/>
            </a:endParaRPr>
          </a:p>
          <a:p>
            <a:pPr marL="136525" indent="0" eaLnBrk="1" hangingPunct="1">
              <a:buFont typeface="Wingdings 2" charset="0"/>
              <a:buNone/>
            </a:pPr>
            <a:r>
              <a:rPr lang="en-US" b="1">
                <a:latin typeface="Book Antiqua" charset="0"/>
              </a:rPr>
              <a:t>	</a:t>
            </a:r>
            <a:r>
              <a:rPr lang="en-US" sz="2400" b="1">
                <a:latin typeface="Book Antiqua" charset="0"/>
              </a:rPr>
              <a:t>1.  Heat: most can be killed in </a:t>
            </a:r>
            <a:r>
              <a:rPr lang="en-US" sz="2400" b="1" i="1">
                <a:latin typeface="Book Antiqua" charset="0"/>
              </a:rPr>
              <a:t>boiling</a:t>
            </a:r>
            <a:r>
              <a:rPr lang="en-US" sz="2400" b="1">
                <a:latin typeface="Book Antiqua" charset="0"/>
              </a:rPr>
              <a:t> water</a:t>
            </a:r>
          </a:p>
          <a:p>
            <a:pPr marL="136525" indent="0" eaLnBrk="1" hangingPunct="1">
              <a:buFont typeface="Wingdings 2" charset="0"/>
              <a:buNone/>
            </a:pPr>
            <a:r>
              <a:rPr lang="en-US" sz="2400" b="1">
                <a:latin typeface="Book Antiqua" charset="0"/>
              </a:rPr>
              <a:t>			Autoclaves are used to sterilize 				medical and laboratory equipment</a:t>
            </a:r>
          </a:p>
          <a:p>
            <a:pPr marL="136525" indent="0" eaLnBrk="1" hangingPunct="1">
              <a:buFont typeface="Wingdings 2" charset="0"/>
              <a:buNone/>
            </a:pPr>
            <a:endParaRPr lang="en-CA">
              <a:latin typeface="Book Antiqua" charset="0"/>
            </a:endParaRPr>
          </a:p>
          <a:p>
            <a:pPr marL="136525" indent="0" eaLnBrk="1" hangingPunct="1">
              <a:buFont typeface="Wingdings 2" charset="0"/>
              <a:buNone/>
            </a:pPr>
            <a:endParaRPr lang="en-CA">
              <a:latin typeface="Book Antiqua" charset="0"/>
            </a:endParaRPr>
          </a:p>
          <a:p>
            <a:pPr marL="136525" indent="0" eaLnBrk="1" hangingPunct="1">
              <a:buFont typeface="Wingdings 2" charset="0"/>
              <a:buNone/>
            </a:pPr>
            <a:r>
              <a:rPr lang="en-US" b="1">
                <a:latin typeface="Book Antiqua" charset="0"/>
              </a:rPr>
              <a:t>	</a:t>
            </a:r>
            <a:r>
              <a:rPr lang="en-US" sz="2400" b="1">
                <a:latin typeface="Book Antiqua" charset="0"/>
              </a:rPr>
              <a:t>2.  Disinfectant (def</a:t>
            </a:r>
            <a:r>
              <a:rPr lang="ja-JP" altLang="en-US" sz="2400" b="1">
                <a:latin typeface="Book Antiqua" charset="0"/>
              </a:rPr>
              <a:t>’</a:t>
            </a:r>
            <a:r>
              <a:rPr lang="en-US" altLang="ja-JP" sz="2400" b="1">
                <a:latin typeface="Book Antiqua" charset="0"/>
              </a:rPr>
              <a:t>n): </a:t>
            </a:r>
            <a:r>
              <a:rPr lang="en-US" altLang="ja-JP" sz="2400" b="1" i="1">
                <a:latin typeface="Book Antiqua" charset="0"/>
              </a:rPr>
              <a:t>a chemical solution that kills bacteria</a:t>
            </a:r>
            <a:endParaRPr lang="en-CA" altLang="ja-JP" sz="2400">
              <a:latin typeface="Book Antiqua" charset="0"/>
            </a:endParaRPr>
          </a:p>
          <a:p>
            <a:pPr marL="136525" indent="0" eaLnBrk="1" hangingPunct="1"/>
            <a:endParaRPr lang="en-CA">
              <a:latin typeface="Book Antiqua" charset="0"/>
            </a:endParaRPr>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01650" y="3068638"/>
            <a:ext cx="2581275" cy="17716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83972" name="Picture 5" descr="http://www.23hq.com/23666/641745_f6f94ed40ce61b259ba2575f18376827_standard.jpg"/>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276600" y="5386388"/>
            <a:ext cx="1219200" cy="1412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81"/>
            <a:ext cx="8229600" cy="634082"/>
          </a:xfrm>
        </p:spPr>
        <p:txBody>
          <a:bodyPr>
            <a:normAutofit fontScale="90000"/>
          </a:bodyPr>
          <a:lstStyle/>
          <a:p>
            <a:pPr algn="l" eaLnBrk="1" fontAlgn="auto" hangingPunct="1">
              <a:spcAft>
                <a:spcPts val="0"/>
              </a:spcAft>
              <a:defRPr/>
            </a:pPr>
            <a:r>
              <a:rPr lang="en-US" dirty="0">
                <a:effectLst/>
                <a:ea typeface="+mj-ea"/>
                <a:cs typeface="+mj-cs"/>
              </a:rPr>
              <a:t>B.  Food Processing</a:t>
            </a:r>
            <a:endParaRPr lang="en-CA" i="1" dirty="0">
              <a:effectLst/>
              <a:ea typeface="+mj-ea"/>
              <a:cs typeface="+mj-cs"/>
            </a:endParaRPr>
          </a:p>
        </p:txBody>
      </p:sp>
      <p:sp>
        <p:nvSpPr>
          <p:cNvPr id="84994" name="Content Placeholder 2"/>
          <p:cNvSpPr>
            <a:spLocks noGrp="1"/>
          </p:cNvSpPr>
          <p:nvPr>
            <p:ph idx="1"/>
          </p:nvPr>
        </p:nvSpPr>
        <p:spPr>
          <a:xfrm>
            <a:off x="0" y="620688"/>
            <a:ext cx="6264696" cy="5688632"/>
          </a:xfrm>
        </p:spPr>
        <p:txBody>
          <a:bodyPr/>
          <a:lstStyle/>
          <a:p>
            <a:pPr marL="136525" indent="0" eaLnBrk="1" hangingPunct="1">
              <a:lnSpc>
                <a:spcPct val="80000"/>
              </a:lnSpc>
              <a:buFont typeface="Wingdings 2" charset="0"/>
              <a:buNone/>
            </a:pPr>
            <a:r>
              <a:rPr lang="en-US" b="1" dirty="0">
                <a:latin typeface="Book Antiqua" charset="0"/>
              </a:rPr>
              <a:t>1. When bacteria </a:t>
            </a:r>
            <a:r>
              <a:rPr lang="ja-JP" altLang="en-US" b="1" dirty="0">
                <a:latin typeface="Book Antiqua" charset="0"/>
              </a:rPr>
              <a:t>“</a:t>
            </a:r>
            <a:r>
              <a:rPr lang="en-US" altLang="ja-JP" b="1" dirty="0">
                <a:latin typeface="Book Antiqua" charset="0"/>
              </a:rPr>
              <a:t>eat</a:t>
            </a:r>
            <a:r>
              <a:rPr lang="ja-JP" altLang="en-US" b="1" dirty="0">
                <a:latin typeface="Book Antiqua" charset="0"/>
              </a:rPr>
              <a:t>”</a:t>
            </a:r>
            <a:r>
              <a:rPr lang="en-US" altLang="ja-JP" b="1" dirty="0">
                <a:latin typeface="Book Antiqua" charset="0"/>
              </a:rPr>
              <a:t> our food, they cause it to spoil</a:t>
            </a:r>
            <a:endParaRPr lang="en-CA" altLang="ja-JP" b="1" dirty="0">
              <a:latin typeface="Book Antiqua" charset="0"/>
            </a:endParaRPr>
          </a:p>
          <a:p>
            <a:pPr marL="136525" indent="0" eaLnBrk="1" hangingPunct="1">
              <a:lnSpc>
                <a:spcPct val="80000"/>
              </a:lnSpc>
              <a:buFont typeface="Wingdings 2" charset="0"/>
              <a:buNone/>
            </a:pPr>
            <a:r>
              <a:rPr lang="en-US" b="1" dirty="0">
                <a:latin typeface="Book Antiqua" charset="0"/>
              </a:rPr>
              <a:t>2. Preventing spoilage:</a:t>
            </a:r>
            <a:endParaRPr lang="en-CA" b="1" dirty="0">
              <a:latin typeface="Book Antiqua" charset="0"/>
            </a:endParaRPr>
          </a:p>
          <a:p>
            <a:pPr marL="136525" indent="0" eaLnBrk="1" hangingPunct="1">
              <a:lnSpc>
                <a:spcPct val="80000"/>
              </a:lnSpc>
              <a:buNone/>
            </a:pPr>
            <a:r>
              <a:rPr lang="en-US" b="1" dirty="0" smtClean="0">
                <a:latin typeface="Book Antiqua" charset="0"/>
              </a:rPr>
              <a:t>a. Refrigeration</a:t>
            </a:r>
            <a:r>
              <a:rPr lang="en-US" b="1" dirty="0">
                <a:latin typeface="Book Antiqua" charset="0"/>
              </a:rPr>
              <a:t>:  slows the 	growth </a:t>
            </a:r>
            <a:r>
              <a:rPr lang="en-US" b="1" dirty="0" smtClean="0">
                <a:latin typeface="Book Antiqua" charset="0"/>
              </a:rPr>
              <a:t>	of </a:t>
            </a:r>
            <a:r>
              <a:rPr lang="en-CA" b="1" dirty="0" smtClean="0">
                <a:latin typeface="Book Antiqua" charset="0"/>
              </a:rPr>
              <a:t> </a:t>
            </a:r>
            <a:r>
              <a:rPr lang="en-US" b="1" dirty="0">
                <a:latin typeface="Book Antiqua" charset="0"/>
              </a:rPr>
              <a:t>bacteria</a:t>
            </a:r>
            <a:endParaRPr lang="en-CA" b="1" dirty="0">
              <a:latin typeface="Book Antiqua" charset="0"/>
            </a:endParaRPr>
          </a:p>
          <a:p>
            <a:pPr marL="136525" indent="0" eaLnBrk="1" hangingPunct="1">
              <a:lnSpc>
                <a:spcPct val="80000"/>
              </a:lnSpc>
              <a:buNone/>
            </a:pPr>
            <a:r>
              <a:rPr lang="en-US" b="1" dirty="0" smtClean="0">
                <a:latin typeface="Book Antiqua" charset="0"/>
              </a:rPr>
              <a:t>b</a:t>
            </a:r>
            <a:r>
              <a:rPr lang="en-US" b="1" dirty="0">
                <a:latin typeface="Book Antiqua" charset="0"/>
              </a:rPr>
              <a:t>. Sterilization by cooking (e.g. 	boiling, frying, steaming)</a:t>
            </a:r>
            <a:endParaRPr lang="en-CA" b="1" dirty="0">
              <a:latin typeface="Book Antiqua" charset="0"/>
            </a:endParaRPr>
          </a:p>
          <a:p>
            <a:pPr marL="136525" indent="0" eaLnBrk="1" hangingPunct="1">
              <a:lnSpc>
                <a:spcPct val="80000"/>
              </a:lnSpc>
              <a:buNone/>
            </a:pPr>
            <a:r>
              <a:rPr lang="en-US" b="1" dirty="0" smtClean="0">
                <a:latin typeface="Book Antiqua" charset="0"/>
              </a:rPr>
              <a:t>c. Canning</a:t>
            </a:r>
            <a:r>
              <a:rPr lang="en-US" b="1" dirty="0">
                <a:latin typeface="Book Antiqua" charset="0"/>
              </a:rPr>
              <a:t>: sterilized food is 	sealed into glass or metal 	containers</a:t>
            </a:r>
            <a:endParaRPr lang="en-CA" b="1" dirty="0">
              <a:latin typeface="Book Antiqua" charset="0"/>
            </a:endParaRPr>
          </a:p>
          <a:p>
            <a:pPr marL="136525" indent="0" eaLnBrk="1" hangingPunct="1">
              <a:lnSpc>
                <a:spcPct val="80000"/>
              </a:lnSpc>
              <a:buNone/>
            </a:pPr>
            <a:r>
              <a:rPr lang="en-US" b="1" dirty="0" smtClean="0">
                <a:latin typeface="Book Antiqua" charset="0"/>
              </a:rPr>
              <a:t>d. Chemical </a:t>
            </a:r>
            <a:r>
              <a:rPr lang="en-US" b="1" dirty="0">
                <a:latin typeface="Book Antiqua" charset="0"/>
              </a:rPr>
              <a:t>treatments that 	inhibit bacterial growth in food:</a:t>
            </a:r>
            <a:endParaRPr lang="en-CA" b="1" dirty="0">
              <a:latin typeface="Book Antiqua" charset="0"/>
            </a:endParaRPr>
          </a:p>
          <a:p>
            <a:pPr marL="136525" indent="0" eaLnBrk="1" hangingPunct="1">
              <a:lnSpc>
                <a:spcPct val="80000"/>
              </a:lnSpc>
              <a:buFont typeface="Wingdings 2" charset="0"/>
              <a:buNone/>
            </a:pPr>
            <a:r>
              <a:rPr lang="en-US" b="1" dirty="0">
                <a:latin typeface="Book Antiqua" charset="0"/>
              </a:rPr>
              <a:t>	</a:t>
            </a:r>
            <a:r>
              <a:rPr lang="en-US" b="1" dirty="0" err="1" smtClean="0">
                <a:latin typeface="Book Antiqua" charset="0"/>
              </a:rPr>
              <a:t>i</a:t>
            </a:r>
            <a:r>
              <a:rPr lang="en-US" b="1" dirty="0">
                <a:latin typeface="Book Antiqua" charset="0"/>
              </a:rPr>
              <a:t>.  salt (e.g. salted meat)</a:t>
            </a:r>
            <a:endParaRPr lang="en-CA" b="1" dirty="0">
              <a:latin typeface="Book Antiqua" charset="0"/>
            </a:endParaRPr>
          </a:p>
          <a:p>
            <a:pPr marL="136525" indent="0" eaLnBrk="1" hangingPunct="1">
              <a:lnSpc>
                <a:spcPct val="80000"/>
              </a:lnSpc>
              <a:buFont typeface="Wingdings 2" charset="0"/>
              <a:buNone/>
            </a:pPr>
            <a:r>
              <a:rPr lang="en-US" b="1" dirty="0">
                <a:latin typeface="Book Antiqua" charset="0"/>
              </a:rPr>
              <a:t>	</a:t>
            </a:r>
            <a:r>
              <a:rPr lang="en-US" b="1" dirty="0" smtClean="0">
                <a:latin typeface="Book Antiqua" charset="0"/>
              </a:rPr>
              <a:t>ii </a:t>
            </a:r>
            <a:r>
              <a:rPr lang="en-US" b="1" dirty="0">
                <a:latin typeface="Book Antiqua" charset="0"/>
              </a:rPr>
              <a:t>vinegar (e.g. pickled 		vegetables)</a:t>
            </a:r>
            <a:endParaRPr lang="en-CA" b="1" dirty="0">
              <a:latin typeface="Book Antiqua" charset="0"/>
            </a:endParaRPr>
          </a:p>
          <a:p>
            <a:pPr marL="136525" indent="0" eaLnBrk="1" hangingPunct="1">
              <a:lnSpc>
                <a:spcPct val="80000"/>
              </a:lnSpc>
              <a:buFont typeface="Wingdings 2" charset="0"/>
              <a:buNone/>
            </a:pPr>
            <a:r>
              <a:rPr lang="en-US" b="1" dirty="0">
                <a:latin typeface="Book Antiqua" charset="0"/>
              </a:rPr>
              <a:t>	</a:t>
            </a:r>
            <a:r>
              <a:rPr lang="en-US" b="1" dirty="0" smtClean="0">
                <a:latin typeface="Book Antiqua" charset="0"/>
              </a:rPr>
              <a:t>iii </a:t>
            </a:r>
            <a:r>
              <a:rPr lang="en-US" b="1" dirty="0">
                <a:latin typeface="Book Antiqua" charset="0"/>
              </a:rPr>
              <a:t>sugar  (e.g. jam)</a:t>
            </a:r>
            <a:endParaRPr lang="en-CA" b="1" dirty="0">
              <a:latin typeface="Book Antiqua" charset="0"/>
            </a:endParaRPr>
          </a:p>
        </p:txBody>
      </p:sp>
      <p:pic>
        <p:nvPicPr>
          <p:cNvPr id="84995" name="Picture 2" descr="http://t1.gstatic.com/images?q=tbn:ANd9GcTPmI-ZOyqjTZ-H1Z9nTiFigwlrj4CrFXvUGc5uQb4R4k9NWTsf9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804248" y="24904"/>
            <a:ext cx="2143125" cy="2143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4996" name="Picture 4" descr="http://t1.gstatic.com/images?q=tbn:ANd9GcSHvdyVB5GAOZk1aB-mW9XfAHyd8Vj3vFvZxeSS2BSHMU5VNzyt"/>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092280" y="2348880"/>
            <a:ext cx="1754188" cy="13128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4997" name="Picture 6" descr="http://t2.gstatic.com/images?q=tbn:ANd9GcSPayUxOdtGvoIeDpV2GyrBWHArs2jf7ozvgCqmW6t80ilZvGRmYg"/>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88224" y="3861048"/>
            <a:ext cx="2244725" cy="172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assignment:</a:t>
            </a:r>
            <a:endParaRPr lang="en-US" dirty="0"/>
          </a:p>
        </p:txBody>
      </p:sp>
      <p:sp>
        <p:nvSpPr>
          <p:cNvPr id="3" name="Content Placeholder 2"/>
          <p:cNvSpPr>
            <a:spLocks noGrp="1"/>
          </p:cNvSpPr>
          <p:nvPr>
            <p:ph idx="1"/>
          </p:nvPr>
        </p:nvSpPr>
        <p:spPr/>
        <p:txBody>
          <a:bodyPr/>
          <a:lstStyle/>
          <a:p>
            <a:r>
              <a:rPr lang="en-US" dirty="0" smtClean="0"/>
              <a:t>Summarize the text into a good set of fill in the blank notes.</a:t>
            </a:r>
          </a:p>
          <a:p>
            <a:endParaRPr lang="en-US" dirty="0"/>
          </a:p>
          <a:p>
            <a:r>
              <a:rPr lang="en-US" dirty="0" smtClean="0"/>
              <a:t>Summary </a:t>
            </a:r>
            <a:r>
              <a:rPr lang="en-US" dirty="0" smtClean="0">
                <a:hlinkClick r:id="rId2"/>
              </a:rPr>
              <a:t>Animation</a:t>
            </a:r>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1925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fontAlgn="auto" hangingPunct="1">
              <a:spcAft>
                <a:spcPts val="0"/>
              </a:spcAft>
              <a:defRPr/>
            </a:pPr>
            <a:r>
              <a:rPr lang="en-US" dirty="0" smtClean="0">
                <a:effectLst/>
                <a:ea typeface="+mj-ea"/>
                <a:cs typeface="+mj-cs"/>
              </a:rPr>
              <a:t>Specificity </a:t>
            </a:r>
            <a:r>
              <a:rPr lang="en-US" dirty="0">
                <a:effectLst/>
                <a:ea typeface="+mj-ea"/>
                <a:cs typeface="+mj-cs"/>
              </a:rPr>
              <a:t>of a virus</a:t>
            </a:r>
            <a:r>
              <a:rPr lang="en-CA" dirty="0">
                <a:effectLst/>
                <a:ea typeface="+mj-ea"/>
                <a:cs typeface="+mj-cs"/>
              </a:rPr>
              <a:t/>
            </a:r>
            <a:br>
              <a:rPr lang="en-CA" dirty="0">
                <a:effectLst/>
                <a:ea typeface="+mj-ea"/>
                <a:cs typeface="+mj-cs"/>
              </a:rPr>
            </a:br>
            <a:endParaRPr lang="en-CA" dirty="0">
              <a:ea typeface="+mj-ea"/>
              <a:cs typeface="+mj-cs"/>
            </a:endParaRPr>
          </a:p>
        </p:txBody>
      </p:sp>
      <p:sp>
        <p:nvSpPr>
          <p:cNvPr id="3" name="Content Placeholder 2"/>
          <p:cNvSpPr>
            <a:spLocks noGrp="1"/>
          </p:cNvSpPr>
          <p:nvPr>
            <p:ph idx="1"/>
          </p:nvPr>
        </p:nvSpPr>
        <p:spPr>
          <a:xfrm>
            <a:off x="457200" y="1600200"/>
            <a:ext cx="4619625" cy="4708525"/>
          </a:xfrm>
        </p:spPr>
        <p:txBody>
          <a:bodyPr>
            <a:normAutofit/>
          </a:bodyPr>
          <a:lstStyle/>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  What </a:t>
            </a:r>
            <a:r>
              <a:rPr lang="en-US" b="1" dirty="0">
                <a:ea typeface="+mn-ea"/>
                <a:cs typeface="+mn-cs"/>
              </a:rPr>
              <a:t>specificity means:  </a:t>
            </a:r>
            <a:r>
              <a:rPr lang="en-US" b="1" i="1" dirty="0">
                <a:ea typeface="+mn-ea"/>
                <a:cs typeface="+mn-cs"/>
              </a:rPr>
              <a:t>specific </a:t>
            </a:r>
            <a:r>
              <a:rPr lang="en-US" b="1" i="1" dirty="0" smtClean="0">
                <a:ea typeface="+mn-ea"/>
                <a:cs typeface="+mn-cs"/>
              </a:rPr>
              <a:t> </a:t>
            </a:r>
            <a:r>
              <a:rPr lang="en-US" b="1" i="1" dirty="0">
                <a:ea typeface="+mn-ea"/>
                <a:cs typeface="+mn-cs"/>
              </a:rPr>
              <a:t>viruses will infect specific organisms</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US" b="1"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a.  Example</a:t>
            </a:r>
            <a:r>
              <a:rPr lang="en-US" b="1" dirty="0">
                <a:ea typeface="+mn-ea"/>
                <a:cs typeface="+mn-cs"/>
              </a:rPr>
              <a:t>:  </a:t>
            </a:r>
            <a:r>
              <a:rPr lang="en-US" b="1" i="1" dirty="0">
                <a:ea typeface="+mn-ea"/>
                <a:cs typeface="+mn-cs"/>
              </a:rPr>
              <a:t>a plant virus cannot </a:t>
            </a:r>
            <a:r>
              <a:rPr lang="en-CA" dirty="0">
                <a:ea typeface="+mn-ea"/>
                <a:cs typeface="+mn-cs"/>
              </a:rPr>
              <a:t> </a:t>
            </a:r>
            <a:r>
              <a:rPr lang="en-US" b="1" i="1" dirty="0" smtClean="0">
                <a:ea typeface="+mn-ea"/>
                <a:cs typeface="+mn-cs"/>
              </a:rPr>
              <a:t>infect </a:t>
            </a:r>
            <a:r>
              <a:rPr lang="en-US" b="1" i="1" dirty="0">
                <a:ea typeface="+mn-ea"/>
                <a:cs typeface="+mn-cs"/>
              </a:rPr>
              <a:t>an animal</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pic>
        <p:nvPicPr>
          <p:cNvPr id="20483" name="Picture 2" descr="http://www.rothamsted.ac.uk/ppi/links/pplinks/virusems/a6.gif"/>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275263" y="836613"/>
            <a:ext cx="2279650" cy="17922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484" name="TextBox 4"/>
          <p:cNvSpPr txBox="1">
            <a:spLocks noChangeArrowheads="1"/>
          </p:cNvSpPr>
          <p:nvPr/>
        </p:nvSpPr>
        <p:spPr bwMode="auto">
          <a:xfrm>
            <a:off x="5205413" y="2881313"/>
            <a:ext cx="2433637"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r>
              <a:rPr lang="en-CA" sz="1800"/>
              <a:t>Tobacco Mosaic Virus</a:t>
            </a:r>
          </a:p>
        </p:txBody>
      </p:sp>
      <p:cxnSp>
        <p:nvCxnSpPr>
          <p:cNvPr id="7" name="Straight Arrow Connector 6"/>
          <p:cNvCxnSpPr>
            <a:cxnSpLocks noChangeShapeType="1"/>
          </p:cNvCxnSpPr>
          <p:nvPr/>
        </p:nvCxnSpPr>
        <p:spPr bwMode="auto">
          <a:xfrm>
            <a:off x="6421438" y="3251200"/>
            <a:ext cx="0" cy="1800225"/>
          </a:xfrm>
          <a:prstGeom prst="straightConnector1">
            <a:avLst/>
          </a:prstGeom>
          <a:noFill/>
          <a:ln w="38100">
            <a:solidFill>
              <a:schemeClr val="bg1"/>
            </a:solidFill>
            <a:round/>
            <a:headEnd/>
            <a:tailEnd type="arrow" w="med" len="med"/>
          </a:ln>
          <a:effectLst>
            <a:outerShdw blurRad="190500" dist="228601" dir="2700000" sy="89999" rotWithShape="0">
              <a:srgbClr val="000000">
                <a:alpha val="254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8" name="&quot;No&quot; Symbol 7"/>
          <p:cNvSpPr/>
          <p:nvPr/>
        </p:nvSpPr>
        <p:spPr>
          <a:xfrm>
            <a:off x="5957888" y="3573463"/>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pic>
        <p:nvPicPr>
          <p:cNvPr id="20487" name="Picture 3" descr="C:\Users\JMacintosh\AppData\Local\Microsoft\Windows\Temporary Internet Files\Content.IE5\MP5W33V2\MC900192161[1].wmf"/>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495925" y="4989513"/>
            <a:ext cx="1851025" cy="1374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ffectLst/>
                <a:ea typeface="+mj-ea"/>
                <a:cs typeface="+mj-cs"/>
              </a:rPr>
              <a:t>II.	</a:t>
            </a:r>
            <a:r>
              <a:rPr lang="en-US" u="sng" dirty="0">
                <a:effectLst/>
                <a:ea typeface="+mj-ea"/>
                <a:cs typeface="+mj-cs"/>
              </a:rPr>
              <a:t>Life Cycle of a Lytic Virus</a:t>
            </a:r>
            <a:endParaRPr lang="en-CA" dirty="0">
              <a:effectLst/>
              <a:ea typeface="+mj-ea"/>
              <a:cs typeface="+mj-cs"/>
            </a:endParaRPr>
          </a:p>
        </p:txBody>
      </p:sp>
      <p:sp>
        <p:nvSpPr>
          <p:cNvPr id="3" name="Content Placeholder 2"/>
          <p:cNvSpPr>
            <a:spLocks noGrp="1"/>
          </p:cNvSpPr>
          <p:nvPr>
            <p:ph sz="half" idx="1"/>
          </p:nvPr>
        </p:nvSpPr>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b="1" dirty="0">
                <a:ea typeface="+mn-ea"/>
                <a:cs typeface="+mn-cs"/>
              </a:rPr>
              <a:t>A.	In order to reproduce, </a:t>
            </a:r>
            <a:r>
              <a:rPr lang="en-US" b="1" i="1" dirty="0">
                <a:ea typeface="+mn-ea"/>
                <a:cs typeface="+mn-cs"/>
              </a:rPr>
              <a:t>viruses must </a:t>
            </a:r>
            <a:r>
              <a:rPr lang="en-US" b="1" i="1" dirty="0" smtClean="0">
                <a:ea typeface="+mn-ea"/>
                <a:cs typeface="+mn-cs"/>
              </a:rPr>
              <a:t>invade</a:t>
            </a:r>
            <a:r>
              <a:rPr lang="en-US" b="1" i="1" dirty="0">
                <a:ea typeface="+mn-ea"/>
                <a:cs typeface="+mn-cs"/>
              </a:rPr>
              <a:t>, or infect, a living host cell</a:t>
            </a:r>
            <a:r>
              <a:rPr lang="en-US" b="1" i="1" dirty="0" smtClean="0">
                <a:ea typeface="+mn-ea"/>
                <a:cs typeface="+mn-cs"/>
              </a:rPr>
              <a:t>.</a:t>
            </a:r>
          </a:p>
          <a:p>
            <a:pPr marL="548640" indent="-411480" eaLnBrk="1" fontAlgn="auto" hangingPunct="1">
              <a:spcAft>
                <a:spcPts val="0"/>
              </a:spcAft>
              <a:buClr>
                <a:schemeClr val="tx1">
                  <a:shade val="95000"/>
                </a:schemeClr>
              </a:buClr>
              <a:buFont typeface="Wingdings 2"/>
              <a:buChar char=""/>
              <a:defRPr/>
            </a:pPr>
            <a:endParaRPr lang="en-US" b="1" i="1" dirty="0">
              <a:ea typeface="+mn-ea"/>
              <a:cs typeface="+mn-cs"/>
            </a:endParaRPr>
          </a:p>
          <a:p>
            <a:pPr marL="137160" indent="0" eaLnBrk="1" fontAlgn="auto" hangingPunct="1">
              <a:spcAft>
                <a:spcPts val="0"/>
              </a:spcAft>
              <a:buClr>
                <a:schemeClr val="tx1">
                  <a:shade val="95000"/>
                </a:schemeClr>
              </a:buClr>
              <a:buNone/>
              <a:defRPr/>
            </a:pPr>
            <a:r>
              <a:rPr lang="en-US" dirty="0" smtClean="0">
                <a:ea typeface="+mn-ea"/>
                <a:cs typeface="+mn-cs"/>
                <a:hlinkClick r:id="rId2"/>
              </a:rPr>
              <a:t>Animation</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endParaRPr lang="en-CA" dirty="0">
              <a:ea typeface="+mn-ea"/>
              <a:cs typeface="+mn-cs"/>
            </a:endParaRPr>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dirty="0">
              <a:ea typeface="+mj-ea"/>
              <a:cs typeface="+mj-cs"/>
            </a:endParaRPr>
          </a:p>
        </p:txBody>
      </p:sp>
      <p:sp>
        <p:nvSpPr>
          <p:cNvPr id="3" name="Content Placeholder 2"/>
          <p:cNvSpPr>
            <a:spLocks noGrp="1"/>
          </p:cNvSpPr>
          <p:nvPr>
            <p:ph sz="half" idx="1"/>
          </p:nvPr>
        </p:nvSpPr>
        <p:spPr/>
        <p:txBody>
          <a:bodyPr>
            <a:normAutofit/>
          </a:bodyPr>
          <a:lstStyle/>
          <a:p>
            <a:pPr marL="137160" indent="0" eaLnBrk="1" fontAlgn="auto" hangingPunct="1">
              <a:spcAft>
                <a:spcPts val="0"/>
              </a:spcAft>
              <a:buClr>
                <a:schemeClr val="tx1">
                  <a:shade val="95000"/>
                </a:schemeClr>
              </a:buClr>
              <a:buFont typeface="Wingdings 2"/>
              <a:buNone/>
              <a:defRPr/>
            </a:pPr>
            <a:r>
              <a:rPr lang="en-US" sz="3600" b="1" dirty="0" smtClean="0">
                <a:ea typeface="+mn-ea"/>
                <a:cs typeface="+mn-cs"/>
              </a:rPr>
              <a:t>B. Infection</a:t>
            </a:r>
            <a:r>
              <a:rPr lang="en-US" b="1" dirty="0">
                <a:ea typeface="+mn-ea"/>
                <a:cs typeface="+mn-cs"/>
              </a:rPr>
              <a:t>:</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1</a:t>
            </a:r>
            <a:r>
              <a:rPr lang="en-US" b="1" dirty="0">
                <a:ea typeface="+mn-ea"/>
                <a:cs typeface="+mn-cs"/>
              </a:rPr>
              <a:t>. </a:t>
            </a:r>
            <a:r>
              <a:rPr lang="en-US" b="1" dirty="0" smtClean="0">
                <a:ea typeface="+mn-ea"/>
                <a:cs typeface="+mn-cs"/>
              </a:rPr>
              <a:t>Virus </a:t>
            </a:r>
            <a:r>
              <a:rPr lang="en-US" b="1" dirty="0">
                <a:ea typeface="+mn-ea"/>
                <a:cs typeface="+mn-cs"/>
              </a:rPr>
              <a:t>activated by </a:t>
            </a:r>
            <a:r>
              <a:rPr lang="en-US" b="1" i="1" u="sng" dirty="0">
                <a:ea typeface="+mn-ea"/>
                <a:cs typeface="+mn-cs"/>
              </a:rPr>
              <a:t>chance</a:t>
            </a:r>
            <a:r>
              <a:rPr lang="en-US" b="1" dirty="0">
                <a:ea typeface="+mn-ea"/>
                <a:cs typeface="+mn-cs"/>
              </a:rPr>
              <a:t> </a:t>
            </a:r>
            <a:r>
              <a:rPr lang="en-US" b="1" i="1" u="sng" dirty="0">
                <a:ea typeface="+mn-ea"/>
                <a:cs typeface="+mn-cs"/>
              </a:rPr>
              <a:t>contact</a:t>
            </a:r>
            <a:r>
              <a:rPr lang="en-US" b="1" dirty="0">
                <a:ea typeface="+mn-ea"/>
                <a:cs typeface="+mn-cs"/>
              </a:rPr>
              <a:t> with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a:ea typeface="+mn-ea"/>
                <a:cs typeface="+mn-cs"/>
              </a:rPr>
              <a:t>right host cell</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2</a:t>
            </a:r>
            <a:r>
              <a:rPr lang="en-US" b="1" dirty="0">
                <a:ea typeface="+mn-ea"/>
                <a:cs typeface="+mn-cs"/>
              </a:rPr>
              <a:t>.  </a:t>
            </a:r>
            <a:r>
              <a:rPr lang="en-US" b="1" dirty="0" smtClean="0">
                <a:ea typeface="+mn-ea"/>
                <a:cs typeface="+mn-cs"/>
              </a:rPr>
              <a:t>T4</a:t>
            </a:r>
            <a:r>
              <a:rPr lang="en-US" b="1" dirty="0">
                <a:ea typeface="+mn-ea"/>
                <a:cs typeface="+mn-cs"/>
              </a:rPr>
              <a:t>: tail attaches </a:t>
            </a:r>
            <a:r>
              <a:rPr lang="en-US" b="1" i="1" dirty="0">
                <a:ea typeface="+mn-ea"/>
                <a:cs typeface="+mn-cs"/>
              </a:rPr>
              <a:t>to the surface of a </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i="1" dirty="0">
                <a:ea typeface="+mn-ea"/>
                <a:cs typeface="+mn-cs"/>
              </a:rPr>
              <a:t>bacterium</a:t>
            </a:r>
            <a:endParaRPr lang="en-CA" dirty="0">
              <a:ea typeface="+mn-ea"/>
              <a:cs typeface="+mn-cs"/>
            </a:endParaRPr>
          </a:p>
          <a:p>
            <a:pPr marL="137160" indent="0" eaLnBrk="1" fontAlgn="auto" hangingPunct="1">
              <a:spcAft>
                <a:spcPts val="0"/>
              </a:spcAft>
              <a:buClr>
                <a:schemeClr val="tx1">
                  <a:shade val="95000"/>
                </a:schemeClr>
              </a:buClr>
              <a:buFont typeface="Wingdings 2"/>
              <a:buNone/>
              <a:defRPr/>
            </a:pPr>
            <a:r>
              <a:rPr lang="en-US" b="1" dirty="0" smtClean="0">
                <a:ea typeface="+mn-ea"/>
                <a:cs typeface="+mn-cs"/>
              </a:rPr>
              <a:t>3</a:t>
            </a:r>
            <a:r>
              <a:rPr lang="en-US" b="1" dirty="0">
                <a:ea typeface="+mn-ea"/>
                <a:cs typeface="+mn-cs"/>
              </a:rPr>
              <a:t>.  </a:t>
            </a:r>
            <a:r>
              <a:rPr lang="en-US" b="1" dirty="0" smtClean="0">
                <a:ea typeface="+mn-ea"/>
                <a:cs typeface="+mn-cs"/>
              </a:rPr>
              <a:t>DNA </a:t>
            </a:r>
            <a:r>
              <a:rPr lang="en-US" b="1" dirty="0">
                <a:ea typeface="+mn-ea"/>
                <a:cs typeface="+mn-cs"/>
              </a:rPr>
              <a:t>is </a:t>
            </a:r>
            <a:r>
              <a:rPr lang="en-US" b="1" i="1" dirty="0">
                <a:ea typeface="+mn-ea"/>
                <a:cs typeface="+mn-cs"/>
              </a:rPr>
              <a:t>injected into the bacterium</a:t>
            </a:r>
            <a:endParaRPr lang="en-CA" dirty="0">
              <a:ea typeface="+mn-ea"/>
              <a:cs typeface="+mn-cs"/>
            </a:endParaRPr>
          </a:p>
          <a:p>
            <a:pPr marL="548640" indent="-411480" eaLnBrk="1" fontAlgn="auto" hangingPunct="1">
              <a:spcAft>
                <a:spcPts val="0"/>
              </a:spcAft>
              <a:buClr>
                <a:schemeClr val="tx1">
                  <a:shade val="95000"/>
                </a:schemeClr>
              </a:buClr>
              <a:buFont typeface="Wingdings 2"/>
              <a:buChar char=""/>
              <a:defRPr/>
            </a:pPr>
            <a:endParaRPr lang="en-CA" dirty="0">
              <a:ea typeface="+mn-ea"/>
              <a:cs typeface="+mn-cs"/>
            </a:endParaRPr>
          </a:p>
        </p:txBody>
      </p:sp>
      <p:sp>
        <p:nvSpPr>
          <p:cNvPr id="22531" name="Content Placeholder 3"/>
          <p:cNvSpPr>
            <a:spLocks noGrp="1"/>
          </p:cNvSpPr>
          <p:nvPr>
            <p:ph sz="half" idx="2"/>
          </p:nvPr>
        </p:nvSpPr>
        <p:spPr/>
        <p:txBody>
          <a:bodyPr/>
          <a:lstStyle/>
          <a:p>
            <a:pPr marL="136525" indent="0" eaLnBrk="1" hangingPunct="1">
              <a:buFont typeface="Wingdings 2" charset="0"/>
              <a:buNone/>
            </a:pPr>
            <a:r>
              <a:rPr lang="en-CA">
                <a:solidFill>
                  <a:srgbClr val="FFFF00"/>
                </a:solidFill>
                <a:latin typeface="Book Antiqua" charset="0"/>
                <a:hlinkClick r:id="rId2"/>
              </a:rPr>
              <a:t>VIRAL INFECTION</a:t>
            </a:r>
          </a:p>
        </p:txBody>
      </p:sp>
      <p:pic>
        <p:nvPicPr>
          <p:cNvPr id="22532" name="Picture 2" descr="http://t1.gstatic.com/images?q=tbn:ANd9GcQVJQVucoQbZMx8t5CsT6ou3ZV02Es2yW52c6jLGTxY8vjeYnKdqQ"/>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795963" y="2708275"/>
            <a:ext cx="2466975" cy="1847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1033</TotalTime>
  <Words>3775</Words>
  <Application>Microsoft Macintosh PowerPoint</Application>
  <PresentationFormat>On-screen Show (4:3)</PresentationFormat>
  <Paragraphs>558</Paragraphs>
  <Slides>68</Slides>
  <Notes>2</Notes>
  <HiddenSlides>0</HiddenSlides>
  <MMClips>0</MMClips>
  <ScaleCrop>false</ScaleCrop>
  <HeadingPairs>
    <vt:vector size="4" baseType="variant">
      <vt:variant>
        <vt:lpstr>Design Template</vt:lpstr>
      </vt:variant>
      <vt:variant>
        <vt:i4>1</vt:i4>
      </vt:variant>
      <vt:variant>
        <vt:lpstr>Slide Titles</vt:lpstr>
      </vt:variant>
      <vt:variant>
        <vt:i4>68</vt:i4>
      </vt:variant>
    </vt:vector>
  </HeadingPairs>
  <TitlesOfParts>
    <vt:vector size="69" baseType="lpstr">
      <vt:lpstr>Apex</vt:lpstr>
      <vt:lpstr>Ch. 17.1   Viruses</vt:lpstr>
      <vt:lpstr>I. What is a Virus? </vt:lpstr>
      <vt:lpstr>B. Structure of a Virus </vt:lpstr>
      <vt:lpstr>Slide 4</vt:lpstr>
      <vt:lpstr>Slide 5</vt:lpstr>
      <vt:lpstr> </vt:lpstr>
      <vt:lpstr>Specificity of a virus </vt:lpstr>
      <vt:lpstr>II. Life Cycle of a Lytic Virus</vt:lpstr>
      <vt:lpstr>Slide 9</vt:lpstr>
      <vt:lpstr>  C. Growth: </vt:lpstr>
      <vt:lpstr>D. Replication</vt:lpstr>
      <vt:lpstr>Lytic Cycle</vt:lpstr>
      <vt:lpstr>III. Lysogenic Infections </vt:lpstr>
      <vt:lpstr>Prophage activity: </vt:lpstr>
      <vt:lpstr>C. Retroviruses: </vt:lpstr>
      <vt:lpstr>IV. Viruses and Living Cells </vt:lpstr>
      <vt:lpstr>Are viruses living or non-living?   </vt:lpstr>
      <vt:lpstr>Origin of Viruses </vt:lpstr>
      <vt:lpstr>17-2: Monerans - Prokaryotic Cells </vt:lpstr>
      <vt:lpstr>II. Classification of Monerans </vt:lpstr>
      <vt:lpstr>Slide 21</vt:lpstr>
      <vt:lpstr>D. Eubacteria</vt:lpstr>
      <vt:lpstr>3.   Lifestyles of bacteria include: </vt:lpstr>
      <vt:lpstr>E.   Cyanobacteria </vt:lpstr>
      <vt:lpstr>Slide 25</vt:lpstr>
      <vt:lpstr>Slide 26</vt:lpstr>
      <vt:lpstr>F.   Archaebacteria</vt:lpstr>
      <vt:lpstr>Slide 28</vt:lpstr>
      <vt:lpstr>III.Identifying Monerans </vt:lpstr>
      <vt:lpstr>Slide 30</vt:lpstr>
      <vt:lpstr>C.  Cell wall</vt:lpstr>
      <vt:lpstr>Slide 32</vt:lpstr>
      <vt:lpstr>D.   Types of bacterial movement: </vt:lpstr>
      <vt:lpstr>IV. How Monerans Obtain Energy </vt:lpstr>
      <vt:lpstr>Slide 35</vt:lpstr>
      <vt:lpstr>Slide 36</vt:lpstr>
      <vt:lpstr>B.  Heterotrophs </vt:lpstr>
      <vt:lpstr>V.  Bacterial Respiration </vt:lpstr>
      <vt:lpstr>Bacteria can be classes as: </vt:lpstr>
      <vt:lpstr>The Case of Clostridium botulinum (An obligate anaerobe)</vt:lpstr>
      <vt:lpstr>VI.  Bacterial Growth and Reproduction </vt:lpstr>
      <vt:lpstr>C. Conjugation</vt:lpstr>
      <vt:lpstr>D.   Spore formation:   </vt:lpstr>
      <vt:lpstr>VI.Importance of Monerans </vt:lpstr>
      <vt:lpstr>B.  Industrial uses of bacteria: </vt:lpstr>
      <vt:lpstr>C.   Symbiosis:  close relationship between two species in which at least one species benefits from the other </vt:lpstr>
      <vt:lpstr>VII.Bacteria in the Environment </vt:lpstr>
      <vt:lpstr>B.  Sewage decomposition:   </vt:lpstr>
      <vt:lpstr>C.   Nitrogen fixation:   </vt:lpstr>
      <vt:lpstr>Slide 50</vt:lpstr>
      <vt:lpstr>44-1:The Nature of Disease </vt:lpstr>
      <vt:lpstr>I.  What is Disease? </vt:lpstr>
      <vt:lpstr>II.  How is Infectious Disease Spread? </vt:lpstr>
      <vt:lpstr>III.  The Germ Theory of Infectious Disease </vt:lpstr>
      <vt:lpstr>Slide 55</vt:lpstr>
      <vt:lpstr>Koch's postulates: </vt:lpstr>
      <vt:lpstr>Slide 57</vt:lpstr>
      <vt:lpstr>44-2 Agents of Disease </vt:lpstr>
      <vt:lpstr>Slide 59</vt:lpstr>
      <vt:lpstr>II.  Viruses  A.Complete the following chart : </vt:lpstr>
      <vt:lpstr>  17-3:  Diseases Caused by Monerans  </vt:lpstr>
      <vt:lpstr>Slide 62</vt:lpstr>
      <vt:lpstr>Slide 63</vt:lpstr>
      <vt:lpstr>E. Class rickettsias  </vt:lpstr>
      <vt:lpstr> F.   Methods for fighting bacterial disease </vt:lpstr>
      <vt:lpstr>III.Controlling Bacteria </vt:lpstr>
      <vt:lpstr>B.  Food Processing</vt:lpstr>
      <vt:lpstr>Your assignment: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17.1   Viruses</dc:title>
  <dc:creator>Jonathan Juri Buchanan</dc:creator>
  <cp:lastModifiedBy>Nimret Sandhu</cp:lastModifiedBy>
  <cp:revision>60</cp:revision>
  <dcterms:created xsi:type="dcterms:W3CDTF">2017-01-18T17:47:30Z</dcterms:created>
  <dcterms:modified xsi:type="dcterms:W3CDTF">2017-01-18T17:47:54Z</dcterms:modified>
</cp:coreProperties>
</file>